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58" r:id="rId3"/>
    <p:sldId id="270" r:id="rId4"/>
    <p:sldId id="303" r:id="rId5"/>
    <p:sldId id="311" r:id="rId6"/>
    <p:sldId id="322" r:id="rId7"/>
    <p:sldId id="330" r:id="rId8"/>
    <p:sldId id="306" r:id="rId9"/>
    <p:sldId id="312" r:id="rId10"/>
    <p:sldId id="321" r:id="rId11"/>
    <p:sldId id="288" r:id="rId12"/>
    <p:sldId id="307" r:id="rId13"/>
    <p:sldId id="326" r:id="rId14"/>
    <p:sldId id="325" r:id="rId15"/>
    <p:sldId id="327" r:id="rId16"/>
    <p:sldId id="323" r:id="rId17"/>
    <p:sldId id="317" r:id="rId18"/>
    <p:sldId id="272" r:id="rId19"/>
    <p:sldId id="324" r:id="rId20"/>
    <p:sldId id="284" r:id="rId21"/>
    <p:sldId id="295" r:id="rId22"/>
    <p:sldId id="313" r:id="rId23"/>
    <p:sldId id="308" r:id="rId24"/>
    <p:sldId id="309" r:id="rId25"/>
    <p:sldId id="278" r:id="rId26"/>
    <p:sldId id="329" r:id="rId27"/>
    <p:sldId id="328" r:id="rId28"/>
  </p:sldIdLst>
  <p:sldSz cx="12190413"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5C1"/>
    <a:srgbClr val="F5F6F7"/>
    <a:srgbClr val="0060A8"/>
    <a:srgbClr val="D9D9D9"/>
    <a:srgbClr val="FFFFFF"/>
    <a:srgbClr val="0070C0"/>
    <a:srgbClr val="F6F6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18" autoAdjust="0"/>
    <p:restoredTop sz="98373" autoAdjust="0"/>
  </p:normalViewPr>
  <p:slideViewPr>
    <p:cSldViewPr showGuides="1">
      <p:cViewPr>
        <p:scale>
          <a:sx n="88" d="100"/>
          <a:sy n="88" d="100"/>
        </p:scale>
        <p:origin x="-138" y="3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Sheet1!$B$1</c:f>
              <c:strCache>
                <c:ptCount val="1"/>
                <c:pt idx="0">
                  <c:v>销售额</c:v>
                </c:pt>
              </c:strCache>
            </c:strRef>
          </c:tx>
          <c:spPr>
            <a:ln>
              <a:noFill/>
            </a:ln>
          </c:spPr>
          <c:dPt>
            <c:idx val="0"/>
            <c:spPr>
              <a:gradFill>
                <a:gsLst>
                  <a:gs pos="0">
                    <a:srgbClr val="326698"/>
                  </a:gs>
                  <a:gs pos="100000">
                    <a:srgbClr val="66CDCC"/>
                  </a:gs>
                </a:gsLst>
                <a:lin ang="7200000" scaled="0"/>
              </a:gradFill>
              <a:ln w="19050">
                <a:noFill/>
              </a:ln>
              <a:effectLst/>
            </c:spPr>
            <c:extLst>
              <c:ext xmlns:c16="http://schemas.microsoft.com/office/drawing/2014/chart" uri="{C3380CC4-5D6E-409C-BE32-E72D297353CC}">
                <c16:uniqueId val="{00000001-CF78-4B14-88AE-C3E8C37C267F}"/>
              </c:ext>
            </c:extLst>
          </c:dPt>
          <c:dPt>
            <c:idx val="1"/>
            <c:spPr>
              <a:solidFill>
                <a:schemeClr val="bg1"/>
              </a:solidFill>
              <a:ln w="19050">
                <a:noFill/>
              </a:ln>
              <a:effectLst/>
            </c:spPr>
            <c:extLst>
              <c:ext xmlns:c16="http://schemas.microsoft.com/office/drawing/2014/chart" uri="{C3380CC4-5D6E-409C-BE32-E72D297353CC}">
                <c16:uniqueId val="{00000003-CF78-4B14-88AE-C3E8C37C267F}"/>
              </c:ext>
            </c:extLst>
          </c:dPt>
          <c:cat>
            <c:strRef>
              <c:f>Sheet1!$A$2:$A$3</c:f>
              <c:strCache>
                <c:ptCount val="2"/>
                <c:pt idx="0">
                  <c:v>第一季度</c:v>
                </c:pt>
                <c:pt idx="1">
                  <c:v>第二季度</c:v>
                </c:pt>
              </c:strCache>
            </c:strRef>
          </c:cat>
          <c:val>
            <c:numRef>
              <c:f>Sheet1!$B$2:$B$3</c:f>
              <c:numCache>
                <c:formatCode>General</c:formatCode>
                <c:ptCount val="2"/>
                <c:pt idx="0">
                  <c:v>5</c:v>
                </c:pt>
                <c:pt idx="1">
                  <c:v>3.2</c:v>
                </c:pt>
              </c:numCache>
            </c:numRef>
          </c:val>
          <c:extLst>
            <c:ext xmlns:c16="http://schemas.microsoft.com/office/drawing/2014/chart" uri="{C3380CC4-5D6E-409C-BE32-E72D297353CC}">
              <c16:uniqueId val="{00000004-CF78-4B14-88AE-C3E8C37C267F}"/>
            </c:ext>
          </c:extLst>
        </c:ser>
        <c:firstSliceAng val="0"/>
      </c:pie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Sheet1!$B$1</c:f>
              <c:strCache>
                <c:ptCount val="1"/>
                <c:pt idx="0">
                  <c:v>销售额</c:v>
                </c:pt>
              </c:strCache>
            </c:strRef>
          </c:tx>
          <c:spPr>
            <a:ln>
              <a:noFill/>
            </a:ln>
          </c:spPr>
          <c:dPt>
            <c:idx val="0"/>
            <c:spPr>
              <a:gradFill>
                <a:gsLst>
                  <a:gs pos="0">
                    <a:srgbClr val="326698"/>
                  </a:gs>
                  <a:gs pos="100000">
                    <a:srgbClr val="66CDCC"/>
                  </a:gs>
                </a:gsLst>
                <a:lin ang="7200000" scaled="0"/>
              </a:gradFill>
              <a:ln w="19050">
                <a:noFill/>
              </a:ln>
              <a:effectLst/>
            </c:spPr>
            <c:extLst>
              <c:ext xmlns:c16="http://schemas.microsoft.com/office/drawing/2014/chart" uri="{C3380CC4-5D6E-409C-BE32-E72D297353CC}">
                <c16:uniqueId val="{00000001-7A88-40AD-B937-D458F65CF3BE}"/>
              </c:ext>
            </c:extLst>
          </c:dPt>
          <c:dPt>
            <c:idx val="1"/>
            <c:spPr>
              <a:solidFill>
                <a:schemeClr val="bg1"/>
              </a:solidFill>
              <a:ln w="19050">
                <a:noFill/>
              </a:ln>
              <a:effectLst/>
            </c:spPr>
            <c:extLst>
              <c:ext xmlns:c16="http://schemas.microsoft.com/office/drawing/2014/chart" uri="{C3380CC4-5D6E-409C-BE32-E72D297353CC}">
                <c16:uniqueId val="{00000003-7A88-40AD-B937-D458F65CF3BE}"/>
              </c:ext>
            </c:extLst>
          </c:dPt>
          <c:cat>
            <c:strRef>
              <c:f>Sheet1!$A$2:$A$3</c:f>
              <c:strCache>
                <c:ptCount val="2"/>
                <c:pt idx="0">
                  <c:v>第一季度</c:v>
                </c:pt>
                <c:pt idx="1">
                  <c:v>第二季度</c:v>
                </c:pt>
              </c:strCache>
            </c:strRef>
          </c:cat>
          <c:val>
            <c:numRef>
              <c:f>Sheet1!$B$2:$B$3</c:f>
              <c:numCache>
                <c:formatCode>General</c:formatCode>
                <c:ptCount val="2"/>
                <c:pt idx="0">
                  <c:v>2</c:v>
                </c:pt>
                <c:pt idx="1">
                  <c:v>3.2</c:v>
                </c:pt>
              </c:numCache>
            </c:numRef>
          </c:val>
          <c:extLst>
            <c:ext xmlns:c16="http://schemas.microsoft.com/office/drawing/2014/chart" uri="{C3380CC4-5D6E-409C-BE32-E72D297353CC}">
              <c16:uniqueId val="{00000004-7A88-40AD-B937-D458F65CF3BE}"/>
            </c:ext>
          </c:extLst>
        </c:ser>
        <c:firstSliceAng val="0"/>
      </c:pie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Sheet1!$B$1</c:f>
              <c:strCache>
                <c:ptCount val="1"/>
                <c:pt idx="0">
                  <c:v>销售额</c:v>
                </c:pt>
              </c:strCache>
            </c:strRef>
          </c:tx>
          <c:spPr>
            <a:ln>
              <a:noFill/>
            </a:ln>
          </c:spPr>
          <c:dPt>
            <c:idx val="0"/>
            <c:spPr>
              <a:gradFill>
                <a:gsLst>
                  <a:gs pos="0">
                    <a:srgbClr val="326698"/>
                  </a:gs>
                  <a:gs pos="100000">
                    <a:srgbClr val="66CDCC"/>
                  </a:gs>
                </a:gsLst>
                <a:lin ang="7200000" scaled="0"/>
              </a:gradFill>
              <a:ln w="19050">
                <a:noFill/>
              </a:ln>
              <a:effectLst/>
            </c:spPr>
            <c:extLst>
              <c:ext xmlns:c16="http://schemas.microsoft.com/office/drawing/2014/chart" uri="{C3380CC4-5D6E-409C-BE32-E72D297353CC}">
                <c16:uniqueId val="{00000001-98B4-4F66-A2E8-57002773A418}"/>
              </c:ext>
            </c:extLst>
          </c:dPt>
          <c:dPt>
            <c:idx val="1"/>
            <c:spPr>
              <a:solidFill>
                <a:schemeClr val="bg1"/>
              </a:solidFill>
              <a:ln w="19050">
                <a:noFill/>
              </a:ln>
              <a:effectLst/>
            </c:spPr>
            <c:extLst>
              <c:ext xmlns:c16="http://schemas.microsoft.com/office/drawing/2014/chart" uri="{C3380CC4-5D6E-409C-BE32-E72D297353CC}">
                <c16:uniqueId val="{00000003-98B4-4F66-A2E8-57002773A418}"/>
              </c:ext>
            </c:extLst>
          </c:dPt>
          <c:cat>
            <c:strRef>
              <c:f>Sheet1!$A$2:$A$3</c:f>
              <c:strCache>
                <c:ptCount val="2"/>
                <c:pt idx="0">
                  <c:v>第一季度</c:v>
                </c:pt>
                <c:pt idx="1">
                  <c:v>第二季度</c:v>
                </c:pt>
              </c:strCache>
            </c:strRef>
          </c:cat>
          <c:val>
            <c:numRef>
              <c:f>Sheet1!$B$2:$B$3</c:f>
              <c:numCache>
                <c:formatCode>General</c:formatCode>
                <c:ptCount val="2"/>
                <c:pt idx="0">
                  <c:v>1</c:v>
                </c:pt>
                <c:pt idx="1">
                  <c:v>3.2</c:v>
                </c:pt>
              </c:numCache>
            </c:numRef>
          </c:val>
          <c:extLst>
            <c:ext xmlns:c16="http://schemas.microsoft.com/office/drawing/2014/chart" uri="{C3380CC4-5D6E-409C-BE32-E72D297353CC}">
              <c16:uniqueId val="{00000004-98B4-4F66-A2E8-57002773A418}"/>
            </c:ext>
          </c:extLst>
        </c:ser>
        <c:firstSliceAng val="0"/>
      </c:pie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7A584-C101-4D0B-AE86-DDB7A93AFB0A}" type="datetimeFigureOut">
              <a:rPr lang="zh-CN" altLang="en-US" smtClean="0"/>
              <a:pPr/>
              <a:t>2021-7-9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7CC4D-42E9-4616-886B-F6F5E388682C}" type="slidenum">
              <a:rPr lang="zh-CN" altLang="en-US" smtClean="0"/>
              <a:pPr/>
              <a:t>‹#›</a:t>
            </a:fld>
            <a:endParaRPr lang="zh-CN" altLang="en-US"/>
          </a:p>
        </p:txBody>
      </p:sp>
    </p:spTree>
    <p:extLst>
      <p:ext uri="{BB962C8B-B14F-4D97-AF65-F5344CB8AC3E}">
        <p14:creationId xmlns:p14="http://schemas.microsoft.com/office/powerpoint/2010/main" xmlns="" val="366687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a:t>
            </a:fld>
            <a:endParaRPr lang="zh-CN" altLang="en-US"/>
          </a:p>
        </p:txBody>
      </p:sp>
    </p:spTree>
    <p:extLst>
      <p:ext uri="{BB962C8B-B14F-4D97-AF65-F5344CB8AC3E}">
        <p14:creationId xmlns:p14="http://schemas.microsoft.com/office/powerpoint/2010/main" xmlns="" val="192427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10</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11</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12</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13</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14</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15</a:t>
            </a:fld>
            <a:endParaRPr lang="zh-CN" altLang="en-US"/>
          </a:p>
        </p:txBody>
      </p:sp>
    </p:spTree>
    <p:extLst>
      <p:ext uri="{BB962C8B-B14F-4D97-AF65-F5344CB8AC3E}">
        <p14:creationId xmlns="" xmlns:p14="http://schemas.microsoft.com/office/powerpoint/2010/main" val="188248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16</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17</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18</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19</a:t>
            </a:fld>
            <a:endParaRPr lang="zh-CN" altLang="en-US"/>
          </a:p>
        </p:txBody>
      </p:sp>
    </p:spTree>
    <p:extLst>
      <p:ext uri="{BB962C8B-B14F-4D97-AF65-F5344CB8AC3E}">
        <p14:creationId xmlns="" xmlns:p14="http://schemas.microsoft.com/office/powerpoint/2010/main" val="188248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a:t>
            </a:fld>
            <a:endParaRPr lang="zh-CN" altLang="en-US"/>
          </a:p>
        </p:txBody>
      </p:sp>
    </p:spTree>
    <p:extLst>
      <p:ext uri="{BB962C8B-B14F-4D97-AF65-F5344CB8AC3E}">
        <p14:creationId xmlns:p14="http://schemas.microsoft.com/office/powerpoint/2010/main" xmlns="" val="286750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20</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21</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22</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23</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24</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25</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26</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27</a:t>
            </a:fld>
            <a:endParaRPr lang="zh-CN" altLang="en-US"/>
          </a:p>
        </p:txBody>
      </p:sp>
    </p:spTree>
    <p:extLst>
      <p:ext uri="{BB962C8B-B14F-4D97-AF65-F5344CB8AC3E}">
        <p14:creationId xmlns="" xmlns:p14="http://schemas.microsoft.com/office/powerpoint/2010/main" val="188248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3</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4</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5</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6</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7</a:t>
            </a:fld>
            <a:endParaRPr lang="zh-CN" altLang="en-US"/>
          </a:p>
        </p:txBody>
      </p:sp>
    </p:spTree>
    <p:extLst>
      <p:ext uri="{BB962C8B-B14F-4D97-AF65-F5344CB8AC3E}">
        <p14:creationId xmlns="" xmlns:p14="http://schemas.microsoft.com/office/powerpoint/2010/main" val="188248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8</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7CC4D-42E9-4616-886B-F6F5E388682C}" type="slidenum">
              <a:rPr lang="zh-CN" altLang="en-US" smtClean="0"/>
              <a:pPr/>
              <a:t>9</a:t>
            </a:fld>
            <a:endParaRPr lang="zh-CN" altLang="en-US"/>
          </a:p>
        </p:txBody>
      </p:sp>
    </p:spTree>
    <p:extLst>
      <p:ext uri="{BB962C8B-B14F-4D97-AF65-F5344CB8AC3E}">
        <p14:creationId xmlns:p14="http://schemas.microsoft.com/office/powerpoint/2010/main" xmlns="" val="18824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3657963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35185948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065606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742965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057621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708065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5122568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5823616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6581139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34782061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3AE4B8-DA9A-4BB8-AEEC-2269BDB78975}" type="datetimeFigureOut">
              <a:rPr lang="zh-CN" altLang="en-US" smtClean="0"/>
              <a:pPr/>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41259667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AE4B8-DA9A-4BB8-AEEC-2269BDB78975}" type="datetimeFigureOut">
              <a:rPr lang="zh-CN" altLang="en-US" smtClean="0"/>
              <a:pPr/>
              <a:t>2021-7-9</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1528B-296A-4977-9204-26D6325B9518}" type="slidenum">
              <a:rPr lang="zh-CN" altLang="en-US" smtClean="0"/>
              <a:pPr/>
              <a:t>‹#›</a:t>
            </a:fld>
            <a:endParaRPr lang="zh-CN" altLang="en-US"/>
          </a:p>
        </p:txBody>
      </p:sp>
    </p:spTree>
    <p:extLst>
      <p:ext uri="{BB962C8B-B14F-4D97-AF65-F5344CB8AC3E}">
        <p14:creationId xmlns:p14="http://schemas.microsoft.com/office/powerpoint/2010/main" xmlns:p15="http://schemas.microsoft.com/office/powerpoint/2012/main" xmlns="" val="1459269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mp3"/><Relationship Id="rId11" Type="http://schemas.openxmlformats.org/officeDocument/2006/relationships/image" Target="../media/image6.jpeg"/><Relationship Id="rId10" Type="http://schemas.openxmlformats.org/officeDocument/2006/relationships/image" Target="../media/image5.jpeg"/><Relationship Id="rId4" Type="http://schemas.openxmlformats.org/officeDocument/2006/relationships/image" Target="../media/image1.pn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QQ截图20160516104337.png"/>
          <p:cNvPicPr>
            <a:picLocks noChangeAspect="1" noChangeArrowheads="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0" y="-27383"/>
            <a:ext cx="12190413" cy="6885383"/>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pic>
        <p:nvPicPr>
          <p:cNvPr id="5" name="063_商务总结计划励志">
            <a:hlinkClick r:id="" action="ppaction://media"/>
          </p:cNvPr>
          <p:cNvPicPr>
            <a:picLocks noChangeAspect="1"/>
          </p:cNvPicPr>
          <p:nvPr>
            <a:videoFile r:link="rId1"/>
            <p:extLst>
              <p:ext uri="{DAA4B4D4-6D71-4841-9C94-3DE7FCFB9230}">
                <p14:media xmlns:p14="http://schemas.microsoft.com/office/powerpoint/2010/main" xmlns:p15="http://schemas.microsoft.com/office/powerpoint/2012/main" xmlns="" r:embed="rId6"/>
              </p:ext>
            </p:extLst>
          </p:nvPr>
        </p:nvPicPr>
        <p:blipFill>
          <a:blip r:embed="rId7" cstate="print"/>
          <a:stretch>
            <a:fillRect/>
          </a:stretch>
        </p:blipFill>
        <p:spPr>
          <a:xfrm>
            <a:off x="-817562" y="116632"/>
            <a:ext cx="609600" cy="609600"/>
          </a:xfrm>
          <a:prstGeom prst="rect">
            <a:avLst/>
          </a:prstGeom>
        </p:spPr>
      </p:pic>
      <p:grpSp>
        <p:nvGrpSpPr>
          <p:cNvPr id="13" name="组合 12"/>
          <p:cNvGrpSpPr/>
          <p:nvPr/>
        </p:nvGrpSpPr>
        <p:grpSpPr>
          <a:xfrm>
            <a:off x="8604258" y="2066394"/>
            <a:ext cx="2488077" cy="2802766"/>
            <a:chOff x="6441309" y="1514754"/>
            <a:chExt cx="2325951" cy="2620134"/>
          </a:xfrm>
          <a:solidFill>
            <a:srgbClr val="3DA5C1"/>
          </a:solidFill>
        </p:grpSpPr>
        <p:sp>
          <p:nvSpPr>
            <p:cNvPr id="14" name="矩形 13"/>
            <p:cNvSpPr/>
            <p:nvPr/>
          </p:nvSpPr>
          <p:spPr>
            <a:xfrm rot="1992964" flipV="1">
              <a:off x="7008471" y="3146931"/>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441309" y="1514754"/>
              <a:ext cx="2325951" cy="2620134"/>
              <a:chOff x="6441309" y="1514754"/>
              <a:chExt cx="2325951" cy="2620134"/>
            </a:xfrm>
            <a:grpFill/>
          </p:grpSpPr>
          <p:sp>
            <p:nvSpPr>
              <p:cNvPr id="16" name="圆角矩形 15"/>
              <p:cNvSpPr/>
              <p:nvPr/>
            </p:nvSpPr>
            <p:spPr>
              <a:xfrm>
                <a:off x="6441309" y="2422853"/>
                <a:ext cx="1020893"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7666379" y="1514754"/>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9607036">
                <a:off x="7008471" y="2352906"/>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666379" y="3340860"/>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圆角矩形 23"/>
          <p:cNvSpPr/>
          <p:nvPr/>
        </p:nvSpPr>
        <p:spPr>
          <a:xfrm>
            <a:off x="7297896" y="1117331"/>
            <a:ext cx="1092053" cy="849374"/>
          </a:xfrm>
          <a:prstGeom prst="roundRect">
            <a:avLst/>
          </a:prstGeom>
          <a:blipFill>
            <a:blip r:embed="rId8" cstate="print"/>
            <a:stretch>
              <a:fillRect l="-9338" r="-93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297896" y="2066394"/>
            <a:ext cx="1092053" cy="849374"/>
          </a:xfrm>
          <a:prstGeom prst="round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604258" y="1117331"/>
            <a:ext cx="1092053" cy="849374"/>
          </a:xfrm>
          <a:prstGeom prst="roundRect">
            <a:avLst/>
          </a:prstGeom>
          <a:blipFill>
            <a:blip r:embed="rId10" cstate="print"/>
            <a:stretch>
              <a:fillRect l="-15931" r="-159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914719" y="3037789"/>
            <a:ext cx="1177616" cy="849374"/>
          </a:xfrm>
          <a:prstGeom prst="roundRect">
            <a:avLst/>
          </a:prstGeom>
          <a:blipFill>
            <a:blip r:embed="rId1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7297896" y="1117331"/>
            <a:ext cx="3794439" cy="2769833"/>
            <a:chOff x="5436096" y="627534"/>
            <a:chExt cx="3149843" cy="2299296"/>
          </a:xfrm>
          <a:solidFill>
            <a:schemeClr val="accent5">
              <a:lumMod val="75000"/>
            </a:schemeClr>
          </a:solidFill>
        </p:grpSpPr>
        <p:sp>
          <p:nvSpPr>
            <p:cNvPr id="36" name="圆角矩形 35"/>
            <p:cNvSpPr/>
            <p:nvPr/>
          </p:nvSpPr>
          <p:spPr>
            <a:xfrm>
              <a:off x="5436096" y="2221747"/>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6520534" y="1415370"/>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7608375" y="627534"/>
              <a:ext cx="977564"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19607036">
              <a:off x="5946835" y="2129089"/>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9607036">
              <a:off x="7113027" y="1320705"/>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237290" y="3071810"/>
            <a:ext cx="6724918" cy="830997"/>
          </a:xfrm>
          <a:prstGeom prst="rect">
            <a:avLst/>
          </a:prstGeom>
          <a:noFill/>
        </p:spPr>
        <p:txBody>
          <a:bodyPr wrap="square" rtlCol="0">
            <a:spAutoFit/>
          </a:bodyPr>
          <a:lstStyle/>
          <a:p>
            <a:pPr algn="ctr"/>
            <a:r>
              <a:rPr lang="zh-CN" altLang="en-US" sz="4800" b="1" spc="300" dirty="0" smtClean="0">
                <a:gradFill>
                  <a:gsLst>
                    <a:gs pos="0">
                      <a:srgbClr val="326698"/>
                    </a:gs>
                    <a:gs pos="100000">
                      <a:srgbClr val="66CDCC"/>
                    </a:gs>
                  </a:gsLst>
                  <a:lin ang="7200000" scaled="0"/>
                </a:gradFill>
                <a:latin typeface="AvantGarde Md BT" pitchFamily="34" charset="0"/>
                <a:ea typeface="微软雅黑" pitchFamily="34" charset="-122"/>
              </a:rPr>
              <a:t>仲裁规则适用概要</a:t>
            </a:r>
            <a:endParaRPr lang="en-US" altLang="zh-CN" sz="4800" b="1" spc="300" dirty="0">
              <a:gradFill>
                <a:gsLst>
                  <a:gs pos="0">
                    <a:srgbClr val="326698"/>
                  </a:gs>
                  <a:gs pos="100000">
                    <a:srgbClr val="66CDCC"/>
                  </a:gs>
                </a:gsLst>
                <a:lin ang="7200000" scaled="0"/>
              </a:gradFill>
              <a:latin typeface="AvantGarde Md BT" pitchFamily="34" charset="0"/>
              <a:ea typeface="微软雅黑" pitchFamily="34" charset="-122"/>
            </a:endParaRPr>
          </a:p>
        </p:txBody>
      </p:sp>
      <p:sp>
        <p:nvSpPr>
          <p:cNvPr id="31" name="标题 4"/>
          <p:cNvSpPr txBox="1"/>
          <p:nvPr/>
        </p:nvSpPr>
        <p:spPr>
          <a:xfrm>
            <a:off x="951670" y="1571612"/>
            <a:ext cx="6215106" cy="3571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zh-CN" altLang="en-US" sz="2000" dirty="0" smtClean="0">
                <a:solidFill>
                  <a:schemeClr val="tx2"/>
                </a:solidFill>
                <a:latin typeface="微软雅黑" pitchFamily="34" charset="-122"/>
                <a:ea typeface="微软雅黑" pitchFamily="34" charset="-122"/>
              </a:rPr>
              <a:t>海南国际仲裁院（海南仲裁委员会）</a:t>
            </a:r>
            <a:endParaRPr lang="en-US" altLang="zh-CN" sz="2000" dirty="0">
              <a:solidFill>
                <a:schemeClr val="tx2"/>
              </a:solidFill>
              <a:latin typeface="微软雅黑" pitchFamily="34" charset="-122"/>
              <a:ea typeface="微软雅黑" pitchFamily="34" charset="-122"/>
            </a:endParaRPr>
          </a:p>
        </p:txBody>
      </p:sp>
      <p:sp>
        <p:nvSpPr>
          <p:cNvPr id="52" name="TextBox 59"/>
          <p:cNvSpPr>
            <a:spLocks noChangeArrowheads="1"/>
          </p:cNvSpPr>
          <p:nvPr/>
        </p:nvSpPr>
        <p:spPr bwMode="auto">
          <a:xfrm flipH="1">
            <a:off x="2809058" y="4714884"/>
            <a:ext cx="1579616" cy="101566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zh-CN" altLang="en-US" sz="2400"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rPr>
              <a:t>林宁波</a:t>
            </a:r>
            <a:endParaRPr lang="en-US" altLang="zh-CN" sz="2400"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a:p>
            <a:pPr algn="ctr"/>
            <a:endParaRPr lang="en-US" altLang="zh-CN"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a:p>
            <a:pPr algn="ctr"/>
            <a:r>
              <a:rPr lang="en-US" altLang="zh-CN"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rPr>
              <a:t>2021.07.10</a:t>
            </a:r>
            <a:endParaRPr lang="en-US" altLang="zh-CN" dirty="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p:txBody>
      </p:sp>
      <p:sp>
        <p:nvSpPr>
          <p:cNvPr id="53" name="直角三角形 64"/>
          <p:cNvSpPr>
            <a:spLocks noChangeArrowheads="1"/>
          </p:cNvSpPr>
          <p:nvPr/>
        </p:nvSpPr>
        <p:spPr bwMode="auto">
          <a:xfrm flipH="1">
            <a:off x="0" y="5522913"/>
            <a:ext cx="12192000"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pic>
        <p:nvPicPr>
          <p:cNvPr id="41" name="Picture 7"/>
          <p:cNvPicPr>
            <a:picLocks noChangeAspect="1" noChangeArrowheads="1"/>
          </p:cNvPicPr>
          <p:nvPr/>
        </p:nvPicPr>
        <p:blipFill>
          <a:blip r:embed="rId12">
            <a:lum bright="10000"/>
          </a:blip>
          <a:srcRect/>
          <a:stretch>
            <a:fillRect/>
          </a:stretch>
        </p:blipFill>
        <p:spPr bwMode="auto">
          <a:xfrm>
            <a:off x="951670" y="1428736"/>
            <a:ext cx="714380" cy="714380"/>
          </a:xfrm>
          <a:prstGeom prst="rect">
            <a:avLst/>
          </a:prstGeom>
          <a:noFill/>
          <a:ln w="9525" cap="flat" cmpd="sng">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xmlns:p15="http://schemas.microsoft.com/office/powerpoint/2012/main" xmlns="" val="2620718651"/>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53" presetClass="entr" presetSubtype="0" fill="hold" nodeType="withEffect">
                                  <p:stCondLst>
                                    <p:cond delay="50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animEffect transition="in" filter="fade">
                                      <p:cBhvr>
                                        <p:cTn id="11" dur="500"/>
                                        <p:tgtEl>
                                          <p:spTgt spid="13"/>
                                        </p:tgtEl>
                                      </p:cBhvr>
                                    </p:animEffect>
                                  </p:childTnLst>
                                </p:cTn>
                              </p:par>
                              <p:par>
                                <p:cTn id="12" presetID="53" presetClass="entr" presetSubtype="0" fill="hold" grpId="0"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0"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0"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0" fill="hold" nodeType="withEffect">
                                  <p:stCondLst>
                                    <p:cond delay="50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nodeType="afterGroup">
                            <p:stCondLst>
                              <p:cond delay="1000"/>
                            </p:stCondLst>
                            <p:childTnLst>
                              <p:par>
                                <p:cTn id="38" presetID="14" presetClass="entr" presetSubtype="10" fill="hold" grpId="0" nodeType="afterEffect">
                                  <p:stCondLst>
                                    <p:cond delay="0"/>
                                  </p:stCondLst>
                                  <p:iterate type="lt">
                                    <p:tmPct val="30000"/>
                                  </p:iterate>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childTnLst>
                          </p:cTn>
                        </p:par>
                        <p:par>
                          <p:cTn id="41" fill="hold" nodeType="afterGroup">
                            <p:stCondLst>
                              <p:cond delay="25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1"/>
                                        </p:tgtEl>
                                        <p:attrNameLst>
                                          <p:attrName>ppt_y</p:attrName>
                                        </p:attrNameLst>
                                      </p:cBhvr>
                                      <p:tavLst>
                                        <p:tav tm="0">
                                          <p:val>
                                            <p:strVal val="#ppt_y"/>
                                          </p:val>
                                        </p:tav>
                                        <p:tav tm="100000">
                                          <p:val>
                                            <p:strVal val="#ppt_y"/>
                                          </p:val>
                                        </p:tav>
                                      </p:tavLst>
                                    </p:anim>
                                    <p:anim calcmode="lin" valueType="num">
                                      <p:cBhvr>
                                        <p:cTn id="4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1"/>
                                        </p:tgtEl>
                                      </p:cBhvr>
                                    </p:animEffect>
                                  </p:childTnLst>
                                </p:cTn>
                              </p:par>
                              <p:par>
                                <p:cTn id="49" presetID="12" presetClass="entr" presetSubtype="4" fill="hold" grpId="0" nodeType="withEffect">
                                  <p:stCondLst>
                                    <p:cond delay="100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p:tgtEl>
                                          <p:spTgt spid="52"/>
                                        </p:tgtEl>
                                        <p:attrNameLst>
                                          <p:attrName>ppt_y</p:attrName>
                                        </p:attrNameLst>
                                      </p:cBhvr>
                                      <p:tavLst>
                                        <p:tav tm="0">
                                          <p:val>
                                            <p:strVal val="#ppt_y+#ppt_h*1.125000"/>
                                          </p:val>
                                        </p:tav>
                                        <p:tav tm="100000">
                                          <p:val>
                                            <p:strVal val="#ppt_y"/>
                                          </p:val>
                                        </p:tav>
                                      </p:tavLst>
                                    </p:anim>
                                    <p:animEffect transition="in" filter="wipe(up)">
                                      <p:cBhvr>
                                        <p:cTn id="52" dur="500"/>
                                        <p:tgtEl>
                                          <p:spTgt spid="52"/>
                                        </p:tgtEl>
                                      </p:cBhvr>
                                    </p:animEffect>
                                  </p:childTnLst>
                                </p:cTn>
                              </p:par>
                            </p:childTnLst>
                          </p:cTn>
                        </p:par>
                        <p:par>
                          <p:cTn id="53" fill="hold" nodeType="afterGroup">
                            <p:stCondLst>
                              <p:cond delay="4050"/>
                            </p:stCondLst>
                            <p:childTnLst>
                              <p:par>
                                <p:cTn id="54" presetID="42"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9" repeatCount="indefinite" fill="hold" display="0">
                  <p:stCondLst>
                    <p:cond delay="indefinite"/>
                  </p:stCondLst>
                  <p:endCondLst>
                    <p:cond evt="onPrev" delay="0">
                      <p:tgtEl>
                        <p:sldTgt/>
                      </p:tgtEl>
                    </p:cond>
                    <p:cond evt="onStopAudio" delay="0">
                      <p:tgtEl>
                        <p:sldTgt/>
                      </p:tgtEl>
                    </p:cond>
                  </p:endCondLst>
                </p:cTn>
                <p:tgtEl>
                  <p:spTgt spid="5"/>
                </p:tgtEl>
              </p:cMediaNode>
            </p:video>
          </p:childTnLst>
        </p:cTn>
      </p:par>
    </p:tnLst>
    <p:bldLst>
      <p:bldP spid="24" grpId="0" animBg="1"/>
      <p:bldP spid="25" grpId="0" animBg="1"/>
      <p:bldP spid="26" grpId="0" animBg="1"/>
      <p:bldP spid="27" grpId="0" animBg="1"/>
      <p:bldP spid="30" grpId="0"/>
      <p:bldP spid="31" grpId="0"/>
      <p:bldP spid="52" grpId="0"/>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54137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gradFill>
                  <a:gsLst>
                    <a:gs pos="0">
                      <a:srgbClr val="326698"/>
                    </a:gs>
                    <a:gs pos="100000">
                      <a:srgbClr val="66CDCC"/>
                    </a:gs>
                  </a:gsLst>
                  <a:lin ang="7200000" scaled="0"/>
                </a:gradFill>
                <a:latin typeface="微软雅黑" pitchFamily="34" charset="-122"/>
                <a:ea typeface="微软雅黑" pitchFamily="34" charset="-122"/>
              </a:rPr>
              <a:t>仲裁</a:t>
            </a: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员更换规则</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pic>
        <p:nvPicPr>
          <p:cNvPr id="6" name="Picture 60"/>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1043694" y="2192063"/>
            <a:ext cx="3829683" cy="2317966"/>
          </a:xfrm>
          <a:prstGeom prst="rect">
            <a:avLst/>
          </a:prstGeom>
        </p:spPr>
      </p:pic>
      <p:pic>
        <p:nvPicPr>
          <p:cNvPr id="7" name="Picture 58"/>
          <p:cNvPicPr>
            <a:picLocks noChangeAspect="1"/>
          </p:cNvPicPr>
          <p:nvPr/>
        </p:nvPicPr>
        <p:blipFill>
          <a:blip r:embed="rId5">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1486695" y="2274144"/>
            <a:ext cx="2952328" cy="1888740"/>
          </a:xfrm>
          <a:prstGeom prst="rect">
            <a:avLst/>
          </a:prstGeom>
        </p:spPr>
      </p:pic>
      <p:grpSp>
        <p:nvGrpSpPr>
          <p:cNvPr id="2" name="组合 1"/>
          <p:cNvGrpSpPr/>
          <p:nvPr/>
        </p:nvGrpSpPr>
        <p:grpSpPr>
          <a:xfrm>
            <a:off x="1702718" y="1598615"/>
            <a:ext cx="2612112" cy="363988"/>
            <a:chOff x="1630710" y="2686030"/>
            <a:chExt cx="2265841" cy="294282"/>
          </a:xfrm>
        </p:grpSpPr>
        <p:sp>
          <p:nvSpPr>
            <p:cNvPr id="8" name="Rounded Rectangle 11"/>
            <p:cNvSpPr/>
            <p:nvPr/>
          </p:nvSpPr>
          <p:spPr>
            <a:xfrm>
              <a:off x="1630710" y="2686030"/>
              <a:ext cx="2265841" cy="284912"/>
            </a:xfrm>
            <a:prstGeom prst="roundRect">
              <a:avLst>
                <a:gd name="adj"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1"/>
                </a:solidFill>
              </a:endParaRPr>
            </a:p>
          </p:txBody>
        </p:sp>
        <p:sp>
          <p:nvSpPr>
            <p:cNvPr id="10" name="Rectangle 47"/>
            <p:cNvSpPr/>
            <p:nvPr/>
          </p:nvSpPr>
          <p:spPr>
            <a:xfrm>
              <a:off x="2149585" y="2706593"/>
              <a:ext cx="1050109" cy="273719"/>
            </a:xfrm>
            <a:prstGeom prst="rect">
              <a:avLst/>
            </a:prstGeom>
          </p:spPr>
          <p:txBody>
            <a:bodyPr wrap="none">
              <a:spAutoFit/>
            </a:bodyPr>
            <a:lstStyle/>
            <a:p>
              <a:pPr algn="ctr"/>
              <a:r>
                <a:rPr lang="zh-CN" altLang="en-US" sz="1600" dirty="0" smtClean="0">
                  <a:solidFill>
                    <a:schemeClr val="bg1"/>
                  </a:solidFill>
                  <a:latin typeface="微软雅黑" pitchFamily="34" charset="-122"/>
                  <a:ea typeface="微软雅黑" pitchFamily="34" charset="-122"/>
                  <a:cs typeface="Open Sans Light" panose="020B0306030504020204" pitchFamily="34" charset="0"/>
                </a:rPr>
                <a:t>仲裁员替换</a:t>
              </a:r>
              <a:endParaRPr lang="en-US" sz="1600" dirty="0">
                <a:solidFill>
                  <a:schemeClr val="bg1"/>
                </a:solidFill>
                <a:latin typeface="微软雅黑" pitchFamily="34" charset="-122"/>
                <a:ea typeface="微软雅黑" pitchFamily="34" charset="-122"/>
                <a:cs typeface="Open Sans Light" panose="020B0306030504020204" pitchFamily="34" charset="0"/>
              </a:endParaRPr>
            </a:p>
          </p:txBody>
        </p:sp>
      </p:grpSp>
      <p:grpSp>
        <p:nvGrpSpPr>
          <p:cNvPr id="3" name="组合 2"/>
          <p:cNvGrpSpPr/>
          <p:nvPr/>
        </p:nvGrpSpPr>
        <p:grpSpPr>
          <a:xfrm>
            <a:off x="5178053" y="1577139"/>
            <a:ext cx="2100151" cy="400110"/>
            <a:chOff x="4673997" y="1988840"/>
            <a:chExt cx="2100151" cy="400110"/>
          </a:xfrm>
        </p:grpSpPr>
        <p:sp>
          <p:nvSpPr>
            <p:cNvPr id="11" name="Round Same Side Corner Rectangle 48"/>
            <p:cNvSpPr/>
            <p:nvPr/>
          </p:nvSpPr>
          <p:spPr>
            <a:xfrm rot="5400000">
              <a:off x="5549770" y="1138820"/>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49"/>
            <p:cNvSpPr/>
            <p:nvPr/>
          </p:nvSpPr>
          <p:spPr>
            <a:xfrm>
              <a:off x="4990539" y="1988840"/>
              <a:ext cx="1210588"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更换情形</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13" name="TextBox 12"/>
          <p:cNvSpPr txBox="1"/>
          <p:nvPr/>
        </p:nvSpPr>
        <p:spPr>
          <a:xfrm>
            <a:off x="5159102" y="1979570"/>
            <a:ext cx="5976664"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仲裁员在法律上或事实上不能履行其职责，没有按照本规则延期履行职责时</a:t>
            </a:r>
            <a:r>
              <a:rPr lang="zh-CN" altLang="en-US" sz="1200" dirty="0" smtClean="0">
                <a:solidFill>
                  <a:schemeClr val="tx1">
                    <a:lumMod val="50000"/>
                    <a:lumOff val="50000"/>
                  </a:schemeClr>
                </a:solidFill>
                <a:latin typeface="微软雅黑" pitchFamily="34" charset="-122"/>
                <a:ea typeface="微软雅黑" pitchFamily="34" charset="-122"/>
              </a:rPr>
              <a:t>，本院有权决定更换。因健康、回避情形，按原选定或指定重新予以更换。</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Freeform 5"/>
          <p:cNvSpPr>
            <a:spLocks noEditPoints="1"/>
          </p:cNvSpPr>
          <p:nvPr/>
        </p:nvSpPr>
        <p:spPr bwMode="auto">
          <a:xfrm>
            <a:off x="2118586" y="908720"/>
            <a:ext cx="2308909" cy="2107765"/>
          </a:xfrm>
          <a:custGeom>
            <a:avLst/>
            <a:gdLst>
              <a:gd name="T0" fmla="*/ 2244 w 2282"/>
              <a:gd name="T1" fmla="*/ 1868 h 2084"/>
              <a:gd name="T2" fmla="*/ 1631 w 2282"/>
              <a:gd name="T3" fmla="*/ 1320 h 2084"/>
              <a:gd name="T4" fmla="*/ 1588 w 2282"/>
              <a:gd name="T5" fmla="*/ 1314 h 2084"/>
              <a:gd name="T6" fmla="*/ 1569 w 2282"/>
              <a:gd name="T7" fmla="*/ 1297 h 2084"/>
              <a:gd name="T8" fmla="*/ 1556 w 2282"/>
              <a:gd name="T9" fmla="*/ 1312 h 2084"/>
              <a:gd name="T10" fmla="*/ 1521 w 2282"/>
              <a:gd name="T11" fmla="*/ 1281 h 2084"/>
              <a:gd name="T12" fmla="*/ 1383 w 2282"/>
              <a:gd name="T13" fmla="*/ 286 h 2084"/>
              <a:gd name="T14" fmla="*/ 286 w 2282"/>
              <a:gd name="T15" fmla="*/ 347 h 2084"/>
              <a:gd name="T16" fmla="*/ 347 w 2282"/>
              <a:gd name="T17" fmla="*/ 1443 h 2084"/>
              <a:gd name="T18" fmla="*/ 1422 w 2282"/>
              <a:gd name="T19" fmla="*/ 1406 h 2084"/>
              <a:gd name="T20" fmla="*/ 1450 w 2282"/>
              <a:gd name="T21" fmla="*/ 1431 h 2084"/>
              <a:gd name="T22" fmla="*/ 1436 w 2282"/>
              <a:gd name="T23" fmla="*/ 1446 h 2084"/>
              <a:gd name="T24" fmla="*/ 1455 w 2282"/>
              <a:gd name="T25" fmla="*/ 1463 h 2084"/>
              <a:gd name="T26" fmla="*/ 1466 w 2282"/>
              <a:gd name="T27" fmla="*/ 1505 h 2084"/>
              <a:gd name="T28" fmla="*/ 2078 w 2282"/>
              <a:gd name="T29" fmla="*/ 2053 h 2084"/>
              <a:gd name="T30" fmla="*/ 2197 w 2282"/>
              <a:gd name="T31" fmla="*/ 2048 h 2084"/>
              <a:gd name="T32" fmla="*/ 2252 w 2282"/>
              <a:gd name="T33" fmla="*/ 1986 h 2084"/>
              <a:gd name="T34" fmla="*/ 2244 w 2282"/>
              <a:gd name="T35" fmla="*/ 1868 h 2084"/>
              <a:gd name="T36" fmla="*/ 436 w 2282"/>
              <a:gd name="T37" fmla="*/ 1344 h 2084"/>
              <a:gd name="T38" fmla="*/ 386 w 2282"/>
              <a:gd name="T39" fmla="*/ 436 h 2084"/>
              <a:gd name="T40" fmla="*/ 1294 w 2282"/>
              <a:gd name="T41" fmla="*/ 385 h 2084"/>
              <a:gd name="T42" fmla="*/ 1344 w 2282"/>
              <a:gd name="T43" fmla="*/ 1293 h 2084"/>
              <a:gd name="T44" fmla="*/ 436 w 2282"/>
              <a:gd name="T45" fmla="*/ 134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2" h="2084">
                <a:moveTo>
                  <a:pt x="2244" y="1868"/>
                </a:moveTo>
                <a:cubicBezTo>
                  <a:pt x="1631" y="1320"/>
                  <a:pt x="1631" y="1320"/>
                  <a:pt x="1631" y="1320"/>
                </a:cubicBezTo>
                <a:cubicBezTo>
                  <a:pt x="1614" y="1304"/>
                  <a:pt x="1601" y="1305"/>
                  <a:pt x="1588" y="1314"/>
                </a:cubicBezTo>
                <a:cubicBezTo>
                  <a:pt x="1569" y="1297"/>
                  <a:pt x="1569" y="1297"/>
                  <a:pt x="1569" y="1297"/>
                </a:cubicBezTo>
                <a:cubicBezTo>
                  <a:pt x="1556" y="1312"/>
                  <a:pt x="1556" y="1312"/>
                  <a:pt x="1556" y="1312"/>
                </a:cubicBezTo>
                <a:cubicBezTo>
                  <a:pt x="1521" y="1281"/>
                  <a:pt x="1521" y="1281"/>
                  <a:pt x="1521" y="1281"/>
                </a:cubicBezTo>
                <a:cubicBezTo>
                  <a:pt x="1721" y="966"/>
                  <a:pt x="1670" y="543"/>
                  <a:pt x="1383" y="286"/>
                </a:cubicBezTo>
                <a:cubicBezTo>
                  <a:pt x="1063" y="0"/>
                  <a:pt x="572" y="27"/>
                  <a:pt x="286" y="347"/>
                </a:cubicBezTo>
                <a:cubicBezTo>
                  <a:pt x="0" y="666"/>
                  <a:pt x="28" y="1157"/>
                  <a:pt x="347" y="1443"/>
                </a:cubicBezTo>
                <a:cubicBezTo>
                  <a:pt x="659" y="1722"/>
                  <a:pt x="1133" y="1703"/>
                  <a:pt x="1422" y="1406"/>
                </a:cubicBezTo>
                <a:cubicBezTo>
                  <a:pt x="1450" y="1431"/>
                  <a:pt x="1450" y="1431"/>
                  <a:pt x="1450" y="1431"/>
                </a:cubicBezTo>
                <a:cubicBezTo>
                  <a:pt x="1436" y="1446"/>
                  <a:pt x="1436" y="1446"/>
                  <a:pt x="1436" y="1446"/>
                </a:cubicBezTo>
                <a:cubicBezTo>
                  <a:pt x="1455" y="1463"/>
                  <a:pt x="1455" y="1463"/>
                  <a:pt x="1455" y="1463"/>
                </a:cubicBezTo>
                <a:cubicBezTo>
                  <a:pt x="1447" y="1476"/>
                  <a:pt x="1448" y="1489"/>
                  <a:pt x="1466" y="1505"/>
                </a:cubicBezTo>
                <a:cubicBezTo>
                  <a:pt x="2078" y="2053"/>
                  <a:pt x="2078" y="2053"/>
                  <a:pt x="2078" y="2053"/>
                </a:cubicBezTo>
                <a:cubicBezTo>
                  <a:pt x="2113" y="2084"/>
                  <a:pt x="2166" y="2082"/>
                  <a:pt x="2197" y="2048"/>
                </a:cubicBezTo>
                <a:cubicBezTo>
                  <a:pt x="2252" y="1986"/>
                  <a:pt x="2252" y="1986"/>
                  <a:pt x="2252" y="1986"/>
                </a:cubicBezTo>
                <a:cubicBezTo>
                  <a:pt x="2282" y="1952"/>
                  <a:pt x="2279" y="1899"/>
                  <a:pt x="2244" y="1868"/>
                </a:cubicBezTo>
                <a:close/>
                <a:moveTo>
                  <a:pt x="436" y="1344"/>
                </a:moveTo>
                <a:cubicBezTo>
                  <a:pt x="172" y="1107"/>
                  <a:pt x="149" y="701"/>
                  <a:pt x="386" y="436"/>
                </a:cubicBezTo>
                <a:cubicBezTo>
                  <a:pt x="623" y="171"/>
                  <a:pt x="1029" y="149"/>
                  <a:pt x="1294" y="385"/>
                </a:cubicBezTo>
                <a:cubicBezTo>
                  <a:pt x="1558" y="622"/>
                  <a:pt x="1581" y="1028"/>
                  <a:pt x="1344" y="1293"/>
                </a:cubicBezTo>
                <a:cubicBezTo>
                  <a:pt x="1107" y="1558"/>
                  <a:pt x="701" y="1580"/>
                  <a:pt x="436" y="1344"/>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bg-BG"/>
          </a:p>
        </p:txBody>
      </p:sp>
      <p:grpSp>
        <p:nvGrpSpPr>
          <p:cNvPr id="4" name="组合 23"/>
          <p:cNvGrpSpPr/>
          <p:nvPr/>
        </p:nvGrpSpPr>
        <p:grpSpPr>
          <a:xfrm>
            <a:off x="5178053" y="2585251"/>
            <a:ext cx="2100151" cy="400110"/>
            <a:chOff x="4673997" y="1988840"/>
            <a:chExt cx="2100151" cy="400110"/>
          </a:xfrm>
        </p:grpSpPr>
        <p:sp>
          <p:nvSpPr>
            <p:cNvPr id="25" name="Round Same Side Corner Rectangle 48"/>
            <p:cNvSpPr/>
            <p:nvPr/>
          </p:nvSpPr>
          <p:spPr>
            <a:xfrm rot="5400000">
              <a:off x="5549770" y="1138820"/>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49"/>
            <p:cNvSpPr/>
            <p:nvPr/>
          </p:nvSpPr>
          <p:spPr>
            <a:xfrm>
              <a:off x="4862298" y="1988840"/>
              <a:ext cx="1361270"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  更换程序</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27" name="TextBox 26"/>
          <p:cNvSpPr txBox="1"/>
          <p:nvPr/>
        </p:nvSpPr>
        <p:spPr>
          <a:xfrm>
            <a:off x="5159102" y="2987682"/>
            <a:ext cx="5976664"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选定的，通知</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5</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日内重新选定；指定的，依原指定程序另行指定；仲裁员主动退出案件审理的，书面报请批准</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组合 27"/>
          <p:cNvGrpSpPr/>
          <p:nvPr/>
        </p:nvGrpSpPr>
        <p:grpSpPr>
          <a:xfrm>
            <a:off x="5178053" y="3593363"/>
            <a:ext cx="2100151" cy="400110"/>
            <a:chOff x="4673997" y="1988840"/>
            <a:chExt cx="2100151" cy="400110"/>
          </a:xfrm>
        </p:grpSpPr>
        <p:sp>
          <p:nvSpPr>
            <p:cNvPr id="29" name="Round Same Side Corner Rectangle 48"/>
            <p:cNvSpPr/>
            <p:nvPr/>
          </p:nvSpPr>
          <p:spPr>
            <a:xfrm rot="5400000">
              <a:off x="5549770" y="1138820"/>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49"/>
            <p:cNvSpPr/>
            <p:nvPr/>
          </p:nvSpPr>
          <p:spPr>
            <a:xfrm>
              <a:off x="4862297" y="1988840"/>
              <a:ext cx="1361270"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  更换后果</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31" name="TextBox 30"/>
          <p:cNvSpPr txBox="1"/>
          <p:nvPr/>
        </p:nvSpPr>
        <p:spPr>
          <a:xfrm>
            <a:off x="5159102" y="3995794"/>
            <a:ext cx="5976664"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重新选定或指定仲裁员后，由新组成的仲裁庭决定已进行的全部或部分审理是否需要重新进行。重新进行的，相关期限自更换之日起算。</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1095473952"/>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nodeType="afterGroup">
                            <p:stCondLst>
                              <p:cond delay="425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nodeType="afterGroup">
                            <p:stCondLst>
                              <p:cond delay="4750"/>
                            </p:stCondLst>
                            <p:childTnLst>
                              <p:par>
                                <p:cTn id="39" presetID="43"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6" fill="hold" nodeType="afterGroup">
                            <p:stCondLst>
                              <p:cond delay="575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6750"/>
                            </p:stCondLst>
                            <p:childTnLst>
                              <p:par>
                                <p:cTn id="53" presetID="53"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nodeType="afterGroup">
                            <p:stCondLst>
                              <p:cond delay="725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8250"/>
                            </p:stCondLst>
                            <p:childTnLst>
                              <p:par>
                                <p:cTn id="65" presetID="53"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nodeType="afterGroup">
                            <p:stCondLst>
                              <p:cond delay="8750"/>
                            </p:stCondLst>
                            <p:childTnLst>
                              <p:par>
                                <p:cTn id="71" presetID="42" presetClass="entr" presetSubtype="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9750"/>
                            </p:stCondLst>
                            <p:childTnLst>
                              <p:par>
                                <p:cTn id="77" presetID="53"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3" grpId="0"/>
      <p:bldP spid="9" grpId="0" animBg="1"/>
      <p:bldP spid="27"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68424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普通程序之审理裁决</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32"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34" name="Group 239"/>
          <p:cNvGrpSpPr/>
          <p:nvPr/>
        </p:nvGrpSpPr>
        <p:grpSpPr>
          <a:xfrm>
            <a:off x="1414686" y="1344875"/>
            <a:ext cx="3452203" cy="4478120"/>
            <a:chOff x="10718172" y="4638836"/>
            <a:chExt cx="3366534" cy="4365286"/>
          </a:xfrm>
        </p:grpSpPr>
        <p:sp>
          <p:nvSpPr>
            <p:cNvPr id="35"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6"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7"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8"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9"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0"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1"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2"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3"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4"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5"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6"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7" name="Freeform 129"/>
            <p:cNvSpPr>
              <a:spLocks noChangeArrowheads="1"/>
            </p:cNvSpPr>
            <p:nvPr/>
          </p:nvSpPr>
          <p:spPr bwMode="auto">
            <a:xfrm>
              <a:off x="10937412"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8"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0"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1"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2"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grpSp>
      <p:sp>
        <p:nvSpPr>
          <p:cNvPr id="53" name="Text Placeholder 3"/>
          <p:cNvSpPr txBox="1"/>
          <p:nvPr/>
        </p:nvSpPr>
        <p:spPr>
          <a:xfrm>
            <a:off x="5922597" y="1413356"/>
            <a:ext cx="5069153"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  </a:t>
            </a:r>
            <a:r>
              <a:rPr lang="zh-CN" altLang="en-US" sz="1400" dirty="0" smtClean="0">
                <a:solidFill>
                  <a:schemeClr val="tx1">
                    <a:lumMod val="50000"/>
                    <a:lumOff val="50000"/>
                  </a:schemeClr>
                </a:solidFill>
                <a:latin typeface="微软雅黑" pitchFamily="34" charset="-122"/>
                <a:ea typeface="微软雅黑" pitchFamily="34" charset="-122"/>
              </a:rPr>
              <a:t>审理方式</a:t>
            </a:r>
            <a:endParaRPr lang="en-US" sz="1400" dirty="0">
              <a:solidFill>
                <a:schemeClr val="tx1">
                  <a:lumMod val="50000"/>
                  <a:lumOff val="50000"/>
                </a:schemeClr>
              </a:solidFill>
              <a:latin typeface="微软雅黑" pitchFamily="34" charset="-122"/>
              <a:ea typeface="微软雅黑" pitchFamily="34" charset="-122"/>
            </a:endParaRPr>
          </a:p>
        </p:txBody>
      </p:sp>
      <p:sp>
        <p:nvSpPr>
          <p:cNvPr id="54" name="Text Placeholder 3"/>
          <p:cNvSpPr txBox="1"/>
          <p:nvPr/>
        </p:nvSpPr>
        <p:spPr>
          <a:xfrm>
            <a:off x="5922598" y="1917412"/>
            <a:ext cx="5357184"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2.  </a:t>
            </a:r>
            <a:r>
              <a:rPr lang="zh-CN" altLang="en-US" sz="1400" dirty="0" smtClean="0">
                <a:solidFill>
                  <a:schemeClr val="tx1">
                    <a:lumMod val="50000"/>
                    <a:lumOff val="50000"/>
                  </a:schemeClr>
                </a:solidFill>
                <a:latin typeface="微软雅黑" pitchFamily="34" charset="-122"/>
                <a:ea typeface="微软雅黑" pitchFamily="34" charset="-122"/>
              </a:rPr>
              <a:t>仲裁庭权力清单</a:t>
            </a:r>
            <a:endParaRPr lang="en-US" sz="1400" dirty="0">
              <a:solidFill>
                <a:schemeClr val="tx1">
                  <a:lumMod val="50000"/>
                  <a:lumOff val="50000"/>
                </a:schemeClr>
              </a:solidFill>
              <a:latin typeface="微软雅黑" pitchFamily="34" charset="-122"/>
              <a:ea typeface="微软雅黑" pitchFamily="34" charset="-122"/>
            </a:endParaRPr>
          </a:p>
        </p:txBody>
      </p:sp>
      <p:sp>
        <p:nvSpPr>
          <p:cNvPr id="55" name="Text Placeholder 3"/>
          <p:cNvSpPr txBox="1"/>
          <p:nvPr/>
        </p:nvSpPr>
        <p:spPr>
          <a:xfrm>
            <a:off x="5922598" y="2349460"/>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3.  </a:t>
            </a:r>
            <a:r>
              <a:rPr lang="zh-CN" altLang="en-US" sz="1400" dirty="0" smtClean="0">
                <a:solidFill>
                  <a:schemeClr val="tx1">
                    <a:lumMod val="50000"/>
                    <a:lumOff val="50000"/>
                  </a:schemeClr>
                </a:solidFill>
                <a:latin typeface="微软雅黑" pitchFamily="34" charset="-122"/>
                <a:ea typeface="微软雅黑" pitchFamily="34" charset="-122"/>
              </a:rPr>
              <a:t>保密义务</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56" name="Text Placeholder 3"/>
          <p:cNvSpPr txBox="1"/>
          <p:nvPr/>
        </p:nvSpPr>
        <p:spPr>
          <a:xfrm>
            <a:off x="5922598" y="2781508"/>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4.  </a:t>
            </a:r>
            <a:r>
              <a:rPr lang="zh-CN" altLang="en-US" sz="1400" dirty="0" smtClean="0">
                <a:solidFill>
                  <a:schemeClr val="tx1">
                    <a:lumMod val="50000"/>
                    <a:lumOff val="50000"/>
                  </a:schemeClr>
                </a:solidFill>
                <a:latin typeface="微软雅黑" pitchFamily="34" charset="-122"/>
                <a:ea typeface="微软雅黑" pitchFamily="34" charset="-122"/>
              </a:rPr>
              <a:t>开庭地点</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57" name="Freeform 45"/>
          <p:cNvSpPr>
            <a:spLocks noEditPoints="1"/>
          </p:cNvSpPr>
          <p:nvPr/>
        </p:nvSpPr>
        <p:spPr bwMode="auto">
          <a:xfrm>
            <a:off x="5528592" y="137469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58" name="Freeform 45"/>
          <p:cNvSpPr>
            <a:spLocks noEditPoints="1"/>
          </p:cNvSpPr>
          <p:nvPr/>
        </p:nvSpPr>
        <p:spPr bwMode="auto">
          <a:xfrm>
            <a:off x="5528592" y="186780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59" name="Freeform 45"/>
          <p:cNvSpPr>
            <a:spLocks noEditPoints="1"/>
          </p:cNvSpPr>
          <p:nvPr/>
        </p:nvSpPr>
        <p:spPr bwMode="auto">
          <a:xfrm>
            <a:off x="5528592" y="229953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noEditPoints="1"/>
          </p:cNvSpPr>
          <p:nvPr/>
        </p:nvSpPr>
        <p:spPr bwMode="auto">
          <a:xfrm>
            <a:off x="5528592" y="272991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1" name="Text Placeholder 3"/>
          <p:cNvSpPr txBox="1"/>
          <p:nvPr/>
        </p:nvSpPr>
        <p:spPr>
          <a:xfrm>
            <a:off x="5913148" y="3213556"/>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5.  </a:t>
            </a:r>
            <a:r>
              <a:rPr lang="zh-CN" altLang="en-US" sz="1400" dirty="0" smtClean="0">
                <a:solidFill>
                  <a:schemeClr val="tx1">
                    <a:lumMod val="50000"/>
                    <a:lumOff val="50000"/>
                  </a:schemeClr>
                </a:solidFill>
                <a:latin typeface="微软雅黑" pitchFamily="34" charset="-122"/>
                <a:ea typeface="微软雅黑" pitchFamily="34" charset="-122"/>
              </a:rPr>
              <a:t>排期开庭</a:t>
            </a:r>
            <a:endParaRPr lang="en-US" sz="1400" dirty="0">
              <a:solidFill>
                <a:schemeClr val="tx1">
                  <a:lumMod val="50000"/>
                  <a:lumOff val="50000"/>
                </a:schemeClr>
              </a:solidFill>
              <a:latin typeface="微软雅黑" pitchFamily="34" charset="-122"/>
              <a:ea typeface="微软雅黑" pitchFamily="34" charset="-122"/>
            </a:endParaRPr>
          </a:p>
        </p:txBody>
      </p:sp>
      <p:sp>
        <p:nvSpPr>
          <p:cNvPr id="62" name="Text Placeholder 3"/>
          <p:cNvSpPr txBox="1"/>
          <p:nvPr/>
        </p:nvSpPr>
        <p:spPr>
          <a:xfrm>
            <a:off x="5913148" y="3717612"/>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6.  </a:t>
            </a:r>
            <a:r>
              <a:rPr lang="zh-CN" altLang="en-US" sz="1400" dirty="0" smtClean="0">
                <a:solidFill>
                  <a:schemeClr val="tx1">
                    <a:lumMod val="50000"/>
                    <a:lumOff val="50000"/>
                  </a:schemeClr>
                </a:solidFill>
                <a:latin typeface="微软雅黑" pitchFamily="34" charset="-122"/>
                <a:ea typeface="微软雅黑" pitchFamily="34" charset="-122"/>
              </a:rPr>
              <a:t>缺席审理</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3" name="Freeform 45"/>
          <p:cNvSpPr>
            <a:spLocks noEditPoints="1"/>
          </p:cNvSpPr>
          <p:nvPr/>
        </p:nvSpPr>
        <p:spPr bwMode="auto">
          <a:xfrm>
            <a:off x="5519142" y="316362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4" name="Freeform 45"/>
          <p:cNvSpPr>
            <a:spLocks noEditPoints="1"/>
          </p:cNvSpPr>
          <p:nvPr/>
        </p:nvSpPr>
        <p:spPr bwMode="auto">
          <a:xfrm>
            <a:off x="5519142" y="366602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5" name="Text Placeholder 3"/>
          <p:cNvSpPr txBox="1"/>
          <p:nvPr/>
        </p:nvSpPr>
        <p:spPr>
          <a:xfrm>
            <a:off x="5922598" y="4177735"/>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7.  </a:t>
            </a:r>
            <a:r>
              <a:rPr lang="zh-CN" altLang="en-US" sz="1400" dirty="0" smtClean="0">
                <a:solidFill>
                  <a:schemeClr val="tx1">
                    <a:lumMod val="50000"/>
                    <a:lumOff val="50000"/>
                  </a:schemeClr>
                </a:solidFill>
                <a:latin typeface="微软雅黑" pitchFamily="34" charset="-122"/>
                <a:ea typeface="微软雅黑" pitchFamily="34" charset="-122"/>
              </a:rPr>
              <a:t>仲裁程序中止与恢复</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6" name="Text Placeholder 3"/>
          <p:cNvSpPr txBox="1"/>
          <p:nvPr/>
        </p:nvSpPr>
        <p:spPr>
          <a:xfrm>
            <a:off x="5922598" y="4609783"/>
            <a:ext cx="5357184"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8.  </a:t>
            </a:r>
            <a:r>
              <a:rPr lang="zh-CN" altLang="en-US" sz="1400" dirty="0" smtClean="0">
                <a:solidFill>
                  <a:schemeClr val="tx1">
                    <a:lumMod val="50000"/>
                    <a:lumOff val="50000"/>
                  </a:schemeClr>
                </a:solidFill>
                <a:latin typeface="微软雅黑" pitchFamily="34" charset="-122"/>
                <a:ea typeface="微软雅黑" pitchFamily="34" charset="-122"/>
              </a:rPr>
              <a:t>证据规则</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7" name="Freeform 45"/>
          <p:cNvSpPr>
            <a:spLocks noEditPoints="1"/>
          </p:cNvSpPr>
          <p:nvPr/>
        </p:nvSpPr>
        <p:spPr bwMode="auto">
          <a:xfrm>
            <a:off x="5528592" y="41278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8" name="Freeform 45"/>
          <p:cNvSpPr>
            <a:spLocks noEditPoints="1"/>
          </p:cNvSpPr>
          <p:nvPr/>
        </p:nvSpPr>
        <p:spPr bwMode="auto">
          <a:xfrm>
            <a:off x="5528592" y="455819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9" name="Text Placeholder 3"/>
          <p:cNvSpPr txBox="1"/>
          <p:nvPr/>
        </p:nvSpPr>
        <p:spPr>
          <a:xfrm>
            <a:off x="5913148" y="5041831"/>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9.  </a:t>
            </a:r>
            <a:r>
              <a:rPr lang="zh-CN" altLang="en-US" sz="1400" dirty="0" smtClean="0">
                <a:solidFill>
                  <a:schemeClr val="tx1">
                    <a:lumMod val="50000"/>
                    <a:lumOff val="50000"/>
                  </a:schemeClr>
                </a:solidFill>
                <a:latin typeface="微软雅黑" pitchFamily="34" charset="-122"/>
                <a:ea typeface="微软雅黑" pitchFamily="34" charset="-122"/>
              </a:rPr>
              <a:t>鉴定与专家意见</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70" name="Text Placeholder 3"/>
          <p:cNvSpPr txBox="1"/>
          <p:nvPr/>
        </p:nvSpPr>
        <p:spPr>
          <a:xfrm>
            <a:off x="5913148" y="5545887"/>
            <a:ext cx="5222618"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10.  </a:t>
            </a:r>
            <a:r>
              <a:rPr lang="zh-CN" altLang="en-US" sz="1400" dirty="0" smtClean="0">
                <a:solidFill>
                  <a:schemeClr val="tx1">
                    <a:lumMod val="50000"/>
                    <a:lumOff val="50000"/>
                  </a:schemeClr>
                </a:solidFill>
                <a:latin typeface="微软雅黑" pitchFamily="34" charset="-122"/>
                <a:ea typeface="微软雅黑" pitchFamily="34" charset="-122"/>
              </a:rPr>
              <a:t>庭审程序</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71" name="Freeform 45"/>
          <p:cNvSpPr>
            <a:spLocks noEditPoints="1"/>
          </p:cNvSpPr>
          <p:nvPr/>
        </p:nvSpPr>
        <p:spPr bwMode="auto">
          <a:xfrm>
            <a:off x="5519142" y="499190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72" name="Freeform 45"/>
          <p:cNvSpPr>
            <a:spLocks noEditPoints="1"/>
          </p:cNvSpPr>
          <p:nvPr/>
        </p:nvSpPr>
        <p:spPr bwMode="auto">
          <a:xfrm>
            <a:off x="5519142" y="549429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p15="http://schemas.microsoft.com/office/powerpoint/2012/main" xmlns="" val="1171778135"/>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400" fill="hold"/>
                                        <p:tgtEl>
                                          <p:spTgt spid="34"/>
                                        </p:tgtEl>
                                        <p:attrNameLst>
                                          <p:attrName>ppt_x</p:attrName>
                                        </p:attrNameLst>
                                      </p:cBhvr>
                                      <p:tavLst>
                                        <p:tav tm="0">
                                          <p:val>
                                            <p:strVal val="#ppt_x"/>
                                          </p:val>
                                        </p:tav>
                                        <p:tav tm="100000">
                                          <p:val>
                                            <p:strVal val="#ppt_x"/>
                                          </p:val>
                                        </p:tav>
                                      </p:tavLst>
                                    </p:anim>
                                    <p:anim calcmode="lin" valueType="num">
                                      <p:cBhvr additive="base">
                                        <p:cTn id="28" dur="400" fill="hold"/>
                                        <p:tgtEl>
                                          <p:spTgt spid="3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150"/>
                            </p:stCondLst>
                            <p:childTnLst>
                              <p:par>
                                <p:cTn id="30" presetID="53"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2" presetClass="entr" presetSubtype="2" accel="50000" decel="5000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650"/>
                            </p:stCondLst>
                            <p:childTnLst>
                              <p:par>
                                <p:cTn id="40" presetID="53"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2" presetClass="entr" presetSubtype="2" accel="50000" decel="5000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1+#ppt_w/2"/>
                                          </p:val>
                                        </p:tav>
                                        <p:tav tm="100000">
                                          <p:val>
                                            <p:strVal val="#ppt_x"/>
                                          </p:val>
                                        </p:tav>
                                      </p:tavLst>
                                    </p:anim>
                                    <p:anim calcmode="lin" valueType="num">
                                      <p:cBhvr additive="base">
                                        <p:cTn id="48" dur="500" fill="hold"/>
                                        <p:tgtEl>
                                          <p:spTgt spid="5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150"/>
                            </p:stCondLst>
                            <p:childTnLst>
                              <p:par>
                                <p:cTn id="50" presetID="53" presetClass="entr" presetSubtype="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2" presetClass="entr" presetSubtype="2" accel="50000" decel="5000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1+#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650"/>
                            </p:stCondLst>
                            <p:childTnLst>
                              <p:par>
                                <p:cTn id="60" presetID="53" presetClass="entr" presetSubtype="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par>
                                <p:cTn id="65" presetID="2" presetClass="entr" presetSubtype="2" accel="50000" decel="5000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150"/>
                            </p:stCondLst>
                            <p:childTnLst>
                              <p:par>
                                <p:cTn id="70" presetID="53" presetClass="entr" presetSubtype="0"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2" presetClass="entr" presetSubtype="2" accel="50000" decel="5000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1+#ppt_w/2"/>
                                          </p:val>
                                        </p:tav>
                                        <p:tav tm="100000">
                                          <p:val>
                                            <p:strVal val="#ppt_x"/>
                                          </p:val>
                                        </p:tav>
                                      </p:tavLst>
                                    </p:anim>
                                    <p:anim calcmode="lin" valueType="num">
                                      <p:cBhvr additive="base">
                                        <p:cTn id="78" dur="500" fill="hold"/>
                                        <p:tgtEl>
                                          <p:spTgt spid="61"/>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650"/>
                            </p:stCondLst>
                            <p:childTnLst>
                              <p:par>
                                <p:cTn id="80" presetID="53" presetClass="entr" presetSubtype="0"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animEffect transition="in" filter="fade">
                                      <p:cBhvr>
                                        <p:cTn id="84" dur="500"/>
                                        <p:tgtEl>
                                          <p:spTgt spid="64"/>
                                        </p:tgtEl>
                                      </p:cBhvr>
                                    </p:animEffect>
                                  </p:childTnLst>
                                </p:cTn>
                              </p:par>
                              <p:par>
                                <p:cTn id="85" presetID="2" presetClass="entr" presetSubtype="2" accel="50000" decel="5000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1+#ppt_w/2"/>
                                          </p:val>
                                        </p:tav>
                                        <p:tav tm="100000">
                                          <p:val>
                                            <p:strVal val="#ppt_x"/>
                                          </p:val>
                                        </p:tav>
                                      </p:tavLst>
                                    </p:anim>
                                    <p:anim calcmode="lin" valueType="num">
                                      <p:cBhvr additive="base">
                                        <p:cTn id="88" dur="500" fill="hold"/>
                                        <p:tgtEl>
                                          <p:spTgt spid="6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6150"/>
                            </p:stCondLst>
                            <p:childTnLst>
                              <p:par>
                                <p:cTn id="90" presetID="53"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2" presetClass="entr" presetSubtype="2" accel="50000" decel="5000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1+#ppt_w/2"/>
                                          </p:val>
                                        </p:tav>
                                        <p:tav tm="100000">
                                          <p:val>
                                            <p:strVal val="#ppt_x"/>
                                          </p:val>
                                        </p:tav>
                                      </p:tavLst>
                                    </p:anim>
                                    <p:anim calcmode="lin" valueType="num">
                                      <p:cBhvr additive="base">
                                        <p:cTn id="98" dur="500" fill="hold"/>
                                        <p:tgtEl>
                                          <p:spTgt spid="65"/>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6650"/>
                            </p:stCondLst>
                            <p:childTnLst>
                              <p:par>
                                <p:cTn id="100" presetID="53"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p:cTn id="102" dur="500" fill="hold"/>
                                        <p:tgtEl>
                                          <p:spTgt spid="68"/>
                                        </p:tgtEl>
                                        <p:attrNameLst>
                                          <p:attrName>ppt_w</p:attrName>
                                        </p:attrNameLst>
                                      </p:cBhvr>
                                      <p:tavLst>
                                        <p:tav tm="0">
                                          <p:val>
                                            <p:fltVal val="0"/>
                                          </p:val>
                                        </p:tav>
                                        <p:tav tm="100000">
                                          <p:val>
                                            <p:strVal val="#ppt_w"/>
                                          </p:val>
                                        </p:tav>
                                      </p:tavLst>
                                    </p:anim>
                                    <p:anim calcmode="lin" valueType="num">
                                      <p:cBhvr>
                                        <p:cTn id="103" dur="500" fill="hold"/>
                                        <p:tgtEl>
                                          <p:spTgt spid="68"/>
                                        </p:tgtEl>
                                        <p:attrNameLst>
                                          <p:attrName>ppt_h</p:attrName>
                                        </p:attrNameLst>
                                      </p:cBhvr>
                                      <p:tavLst>
                                        <p:tav tm="0">
                                          <p:val>
                                            <p:fltVal val="0"/>
                                          </p:val>
                                        </p:tav>
                                        <p:tav tm="100000">
                                          <p:val>
                                            <p:strVal val="#ppt_h"/>
                                          </p:val>
                                        </p:tav>
                                      </p:tavLst>
                                    </p:anim>
                                    <p:animEffect transition="in" filter="fade">
                                      <p:cBhvr>
                                        <p:cTn id="104" dur="500"/>
                                        <p:tgtEl>
                                          <p:spTgt spid="68"/>
                                        </p:tgtEl>
                                      </p:cBhvr>
                                    </p:animEffect>
                                  </p:childTnLst>
                                </p:cTn>
                              </p:par>
                              <p:par>
                                <p:cTn id="105" presetID="2" presetClass="entr" presetSubtype="2" accel="50000" decel="5000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1+#ppt_w/2"/>
                                          </p:val>
                                        </p:tav>
                                        <p:tav tm="100000">
                                          <p:val>
                                            <p:strVal val="#ppt_x"/>
                                          </p:val>
                                        </p:tav>
                                      </p:tavLst>
                                    </p:anim>
                                    <p:anim calcmode="lin" valueType="num">
                                      <p:cBhvr additive="base">
                                        <p:cTn id="108" dur="500" fill="hold"/>
                                        <p:tgtEl>
                                          <p:spTgt spid="66"/>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7150"/>
                            </p:stCondLst>
                            <p:childTnLst>
                              <p:par>
                                <p:cTn id="110" presetID="53" presetClass="entr" presetSubtype="0" fill="hold" grpId="0" nodeType="after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2" presetClass="entr" presetSubtype="2" accel="50000" decel="5000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additive="base">
                                        <p:cTn id="117" dur="500" fill="hold"/>
                                        <p:tgtEl>
                                          <p:spTgt spid="69"/>
                                        </p:tgtEl>
                                        <p:attrNameLst>
                                          <p:attrName>ppt_x</p:attrName>
                                        </p:attrNameLst>
                                      </p:cBhvr>
                                      <p:tavLst>
                                        <p:tav tm="0">
                                          <p:val>
                                            <p:strVal val="1+#ppt_w/2"/>
                                          </p:val>
                                        </p:tav>
                                        <p:tav tm="100000">
                                          <p:val>
                                            <p:strVal val="#ppt_x"/>
                                          </p:val>
                                        </p:tav>
                                      </p:tavLst>
                                    </p:anim>
                                    <p:anim calcmode="lin" valueType="num">
                                      <p:cBhvr additive="base">
                                        <p:cTn id="118" dur="500" fill="hold"/>
                                        <p:tgtEl>
                                          <p:spTgt spid="69"/>
                                        </p:tgtEl>
                                        <p:attrNameLst>
                                          <p:attrName>ppt_y</p:attrName>
                                        </p:attrNameLst>
                                      </p:cBhvr>
                                      <p:tavLst>
                                        <p:tav tm="0">
                                          <p:val>
                                            <p:strVal val="#ppt_y"/>
                                          </p:val>
                                        </p:tav>
                                        <p:tav tm="100000">
                                          <p:val>
                                            <p:strVal val="#ppt_y"/>
                                          </p:val>
                                        </p:tav>
                                      </p:tavLst>
                                    </p:anim>
                                  </p:childTnLst>
                                </p:cTn>
                              </p:par>
                            </p:childTnLst>
                          </p:cTn>
                        </p:par>
                        <p:par>
                          <p:cTn id="119" fill="hold" nodeType="afterGroup">
                            <p:stCondLst>
                              <p:cond delay="7650"/>
                            </p:stCondLst>
                            <p:childTnLst>
                              <p:par>
                                <p:cTn id="120" presetID="53" presetClass="entr" presetSubtype="0"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par>
                                <p:cTn id="125" presetID="2" presetClass="entr" presetSubtype="2" accel="50000" decel="5000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500" fill="hold"/>
                                        <p:tgtEl>
                                          <p:spTgt spid="70"/>
                                        </p:tgtEl>
                                        <p:attrNameLst>
                                          <p:attrName>ppt_x</p:attrName>
                                        </p:attrNameLst>
                                      </p:cBhvr>
                                      <p:tavLst>
                                        <p:tav tm="0">
                                          <p:val>
                                            <p:strVal val="1+#ppt_w/2"/>
                                          </p:val>
                                        </p:tav>
                                        <p:tav tm="100000">
                                          <p:val>
                                            <p:strVal val="#ppt_x"/>
                                          </p:val>
                                        </p:tav>
                                      </p:tavLst>
                                    </p:anim>
                                    <p:anim calcmode="lin" valueType="num">
                                      <p:cBhvr additive="base">
                                        <p:cTn id="12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53" grpId="0"/>
      <p:bldP spid="54" grpId="0"/>
      <p:bldP spid="55" grpId="0"/>
      <p:bldP spid="56" grpId="0"/>
      <p:bldP spid="57" grpId="0" animBg="1"/>
      <p:bldP spid="58" grpId="0" animBg="1"/>
      <p:bldP spid="59" grpId="0" animBg="1"/>
      <p:bldP spid="60" grpId="0" animBg="1"/>
      <p:bldP spid="61" grpId="0"/>
      <p:bldP spid="62" grpId="0"/>
      <p:bldP spid="63" grpId="0" animBg="1"/>
      <p:bldP spid="64" grpId="0" animBg="1"/>
      <p:bldP spid="65" grpId="0"/>
      <p:bldP spid="66" grpId="0"/>
      <p:bldP spid="67" grpId="0" animBg="1"/>
      <p:bldP spid="68" grpId="0" animBg="1"/>
      <p:bldP spid="69" grpId="0"/>
      <p:bldP spid="70" grpId="0"/>
      <p:bldP spid="71" grpId="0" animBg="1"/>
      <p:bldP spid="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68424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普通程序之审理裁决</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32"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Group 239"/>
          <p:cNvGrpSpPr/>
          <p:nvPr/>
        </p:nvGrpSpPr>
        <p:grpSpPr>
          <a:xfrm>
            <a:off x="1414686" y="1344875"/>
            <a:ext cx="3452203" cy="4478120"/>
            <a:chOff x="10718172" y="4638836"/>
            <a:chExt cx="3366534" cy="4365286"/>
          </a:xfrm>
        </p:grpSpPr>
        <p:sp>
          <p:nvSpPr>
            <p:cNvPr id="35"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6"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7"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8"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9"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0"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1"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2"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3"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4"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5"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6"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7" name="Freeform 129"/>
            <p:cNvSpPr>
              <a:spLocks noChangeArrowheads="1"/>
            </p:cNvSpPr>
            <p:nvPr/>
          </p:nvSpPr>
          <p:spPr bwMode="auto">
            <a:xfrm>
              <a:off x="10937412"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8"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0"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1"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2"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9525" cap="flat">
                  <a:solidFill>
                    <a:srgbClr val="808080"/>
                  </a:solidFill>
                  <a:bevel/>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grpSp>
      <p:sp>
        <p:nvSpPr>
          <p:cNvPr id="53" name="Text Placeholder 3"/>
          <p:cNvSpPr txBox="1"/>
          <p:nvPr/>
        </p:nvSpPr>
        <p:spPr>
          <a:xfrm>
            <a:off x="5922597" y="1413356"/>
            <a:ext cx="5069153"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11.  </a:t>
            </a:r>
            <a:r>
              <a:rPr lang="zh-CN" altLang="en-US" sz="1400" dirty="0" smtClean="0">
                <a:solidFill>
                  <a:schemeClr val="tx1">
                    <a:lumMod val="50000"/>
                    <a:lumOff val="50000"/>
                  </a:schemeClr>
                </a:solidFill>
                <a:latin typeface="微软雅黑" pitchFamily="34" charset="-122"/>
                <a:ea typeface="微软雅黑" pitchFamily="34" charset="-122"/>
              </a:rPr>
              <a:t>庭审记录</a:t>
            </a:r>
            <a:endParaRPr lang="en-US" sz="1400" dirty="0">
              <a:solidFill>
                <a:schemeClr val="tx1">
                  <a:lumMod val="50000"/>
                  <a:lumOff val="50000"/>
                </a:schemeClr>
              </a:solidFill>
              <a:latin typeface="微软雅黑" pitchFamily="34" charset="-122"/>
              <a:ea typeface="微软雅黑" pitchFamily="34" charset="-122"/>
            </a:endParaRPr>
          </a:p>
        </p:txBody>
      </p:sp>
      <p:sp>
        <p:nvSpPr>
          <p:cNvPr id="54" name="Text Placeholder 3"/>
          <p:cNvSpPr txBox="1"/>
          <p:nvPr/>
        </p:nvSpPr>
        <p:spPr>
          <a:xfrm>
            <a:off x="5922598" y="1917412"/>
            <a:ext cx="5357184"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12.  </a:t>
            </a:r>
            <a:r>
              <a:rPr lang="zh-CN" altLang="en-US" sz="1400" dirty="0" smtClean="0">
                <a:solidFill>
                  <a:schemeClr val="tx1">
                    <a:lumMod val="50000"/>
                    <a:lumOff val="50000"/>
                  </a:schemeClr>
                </a:solidFill>
                <a:latin typeface="微软雅黑" pitchFamily="34" charset="-122"/>
                <a:ea typeface="微软雅黑" pitchFamily="34" charset="-122"/>
              </a:rPr>
              <a:t>撤回仲裁申请和撤销案件</a:t>
            </a:r>
            <a:endParaRPr lang="en-US" sz="1400" dirty="0">
              <a:solidFill>
                <a:schemeClr val="tx1">
                  <a:lumMod val="50000"/>
                  <a:lumOff val="50000"/>
                </a:schemeClr>
              </a:solidFill>
              <a:latin typeface="微软雅黑" pitchFamily="34" charset="-122"/>
              <a:ea typeface="微软雅黑" pitchFamily="34" charset="-122"/>
            </a:endParaRPr>
          </a:p>
        </p:txBody>
      </p:sp>
      <p:sp>
        <p:nvSpPr>
          <p:cNvPr id="55" name="Text Placeholder 3"/>
          <p:cNvSpPr txBox="1"/>
          <p:nvPr/>
        </p:nvSpPr>
        <p:spPr>
          <a:xfrm>
            <a:off x="5922598" y="2349460"/>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13.  </a:t>
            </a:r>
            <a:r>
              <a:rPr lang="zh-CN" altLang="en-US" sz="1400" dirty="0" smtClean="0">
                <a:solidFill>
                  <a:schemeClr val="tx1">
                    <a:lumMod val="50000"/>
                    <a:lumOff val="50000"/>
                  </a:schemeClr>
                </a:solidFill>
                <a:latin typeface="微软雅黑" pitchFamily="34" charset="-122"/>
                <a:ea typeface="微软雅黑" pitchFamily="34" charset="-122"/>
              </a:rPr>
              <a:t>和解与调解</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56" name="Text Placeholder 3"/>
          <p:cNvSpPr txBox="1"/>
          <p:nvPr/>
        </p:nvSpPr>
        <p:spPr>
          <a:xfrm>
            <a:off x="5922598" y="2781508"/>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14.  </a:t>
            </a:r>
            <a:r>
              <a:rPr lang="zh-CN" altLang="en-US" sz="1400" dirty="0" smtClean="0">
                <a:solidFill>
                  <a:schemeClr val="tx1">
                    <a:lumMod val="50000"/>
                    <a:lumOff val="50000"/>
                  </a:schemeClr>
                </a:solidFill>
                <a:latin typeface="微软雅黑" pitchFamily="34" charset="-122"/>
                <a:ea typeface="微软雅黑" pitchFamily="34" charset="-122"/>
              </a:rPr>
              <a:t>裁决期限</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57" name="Freeform 45"/>
          <p:cNvSpPr>
            <a:spLocks noEditPoints="1"/>
          </p:cNvSpPr>
          <p:nvPr/>
        </p:nvSpPr>
        <p:spPr bwMode="auto">
          <a:xfrm>
            <a:off x="5528592" y="137469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58" name="Freeform 45"/>
          <p:cNvSpPr>
            <a:spLocks noEditPoints="1"/>
          </p:cNvSpPr>
          <p:nvPr/>
        </p:nvSpPr>
        <p:spPr bwMode="auto">
          <a:xfrm>
            <a:off x="5528592" y="186780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59" name="Freeform 45"/>
          <p:cNvSpPr>
            <a:spLocks noEditPoints="1"/>
          </p:cNvSpPr>
          <p:nvPr/>
        </p:nvSpPr>
        <p:spPr bwMode="auto">
          <a:xfrm>
            <a:off x="5528592" y="229953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noEditPoints="1"/>
          </p:cNvSpPr>
          <p:nvPr/>
        </p:nvSpPr>
        <p:spPr bwMode="auto">
          <a:xfrm>
            <a:off x="5528592" y="272991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1" name="Text Placeholder 3"/>
          <p:cNvSpPr txBox="1"/>
          <p:nvPr/>
        </p:nvSpPr>
        <p:spPr>
          <a:xfrm>
            <a:off x="5913148" y="3213556"/>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15.  </a:t>
            </a:r>
            <a:r>
              <a:rPr lang="zh-CN" altLang="en-US" sz="1400" dirty="0" smtClean="0">
                <a:solidFill>
                  <a:schemeClr val="tx1">
                    <a:lumMod val="50000"/>
                    <a:lumOff val="50000"/>
                  </a:schemeClr>
                </a:solidFill>
                <a:latin typeface="微软雅黑" pitchFamily="34" charset="-122"/>
                <a:ea typeface="微软雅黑" pitchFamily="34" charset="-122"/>
              </a:rPr>
              <a:t>裁决的作出</a:t>
            </a:r>
            <a:endParaRPr lang="en-US" sz="1400" dirty="0">
              <a:solidFill>
                <a:schemeClr val="tx1">
                  <a:lumMod val="50000"/>
                  <a:lumOff val="50000"/>
                </a:schemeClr>
              </a:solidFill>
              <a:latin typeface="微软雅黑" pitchFamily="34" charset="-122"/>
              <a:ea typeface="微软雅黑" pitchFamily="34" charset="-122"/>
            </a:endParaRPr>
          </a:p>
        </p:txBody>
      </p:sp>
      <p:sp>
        <p:nvSpPr>
          <p:cNvPr id="62" name="Text Placeholder 3"/>
          <p:cNvSpPr txBox="1"/>
          <p:nvPr/>
        </p:nvSpPr>
        <p:spPr>
          <a:xfrm>
            <a:off x="5913148" y="3717612"/>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16.  </a:t>
            </a:r>
            <a:r>
              <a:rPr lang="zh-CN" altLang="en-US" sz="1400" dirty="0" smtClean="0">
                <a:solidFill>
                  <a:schemeClr val="tx1">
                    <a:lumMod val="50000"/>
                    <a:lumOff val="50000"/>
                  </a:schemeClr>
                </a:solidFill>
                <a:latin typeface="微软雅黑" pitchFamily="34" charset="-122"/>
                <a:ea typeface="微软雅黑" pitchFamily="34" charset="-122"/>
              </a:rPr>
              <a:t>部分裁决</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3" name="Freeform 45"/>
          <p:cNvSpPr>
            <a:spLocks noEditPoints="1"/>
          </p:cNvSpPr>
          <p:nvPr/>
        </p:nvSpPr>
        <p:spPr bwMode="auto">
          <a:xfrm>
            <a:off x="5519142" y="316362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4" name="Freeform 45"/>
          <p:cNvSpPr>
            <a:spLocks noEditPoints="1"/>
          </p:cNvSpPr>
          <p:nvPr/>
        </p:nvSpPr>
        <p:spPr bwMode="auto">
          <a:xfrm>
            <a:off x="5519142" y="366602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5" name="Text Placeholder 3"/>
          <p:cNvSpPr txBox="1"/>
          <p:nvPr/>
        </p:nvSpPr>
        <p:spPr>
          <a:xfrm>
            <a:off x="5922598" y="4177735"/>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17.  </a:t>
            </a:r>
            <a:r>
              <a:rPr lang="zh-CN" altLang="en-US" sz="1400" dirty="0" smtClean="0">
                <a:solidFill>
                  <a:schemeClr val="tx1">
                    <a:lumMod val="50000"/>
                    <a:lumOff val="50000"/>
                  </a:schemeClr>
                </a:solidFill>
                <a:latin typeface="微软雅黑" pitchFamily="34" charset="-122"/>
                <a:ea typeface="微软雅黑" pitchFamily="34" charset="-122"/>
              </a:rPr>
              <a:t>仲裁费用的裁处</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6" name="Text Placeholder 3"/>
          <p:cNvSpPr txBox="1"/>
          <p:nvPr/>
        </p:nvSpPr>
        <p:spPr>
          <a:xfrm>
            <a:off x="5922598" y="4609783"/>
            <a:ext cx="5357184"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19.  </a:t>
            </a:r>
            <a:r>
              <a:rPr lang="zh-CN" altLang="en-US" sz="1400" dirty="0" smtClean="0">
                <a:solidFill>
                  <a:schemeClr val="tx1">
                    <a:lumMod val="50000"/>
                    <a:lumOff val="50000"/>
                  </a:schemeClr>
                </a:solidFill>
                <a:latin typeface="微软雅黑" pitchFamily="34" charset="-122"/>
                <a:ea typeface="微软雅黑" pitchFamily="34" charset="-122"/>
              </a:rPr>
              <a:t>决定书适用范围</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67" name="Freeform 45"/>
          <p:cNvSpPr>
            <a:spLocks noEditPoints="1"/>
          </p:cNvSpPr>
          <p:nvPr/>
        </p:nvSpPr>
        <p:spPr bwMode="auto">
          <a:xfrm>
            <a:off x="5528592" y="41278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8" name="Freeform 45"/>
          <p:cNvSpPr>
            <a:spLocks noEditPoints="1"/>
          </p:cNvSpPr>
          <p:nvPr/>
        </p:nvSpPr>
        <p:spPr bwMode="auto">
          <a:xfrm>
            <a:off x="5528592" y="455819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69" name="Text Placeholder 3"/>
          <p:cNvSpPr txBox="1"/>
          <p:nvPr/>
        </p:nvSpPr>
        <p:spPr>
          <a:xfrm>
            <a:off x="5913148" y="5041831"/>
            <a:ext cx="4925136"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20.  </a:t>
            </a:r>
            <a:r>
              <a:rPr lang="zh-CN" altLang="en-US" sz="1400" dirty="0" smtClean="0">
                <a:solidFill>
                  <a:schemeClr val="tx1">
                    <a:lumMod val="50000"/>
                    <a:lumOff val="50000"/>
                  </a:schemeClr>
                </a:solidFill>
                <a:latin typeface="微软雅黑" pitchFamily="34" charset="-122"/>
                <a:ea typeface="微软雅黑" pitchFamily="34" charset="-122"/>
              </a:rPr>
              <a:t>裁判文书的补正</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70" name="Text Placeholder 3"/>
          <p:cNvSpPr txBox="1"/>
          <p:nvPr/>
        </p:nvSpPr>
        <p:spPr>
          <a:xfrm>
            <a:off x="5913148" y="5545887"/>
            <a:ext cx="5222618" cy="2154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CN" sz="1400" dirty="0" smtClean="0">
                <a:solidFill>
                  <a:schemeClr val="tx1">
                    <a:lumMod val="50000"/>
                    <a:lumOff val="50000"/>
                  </a:schemeClr>
                </a:solidFill>
                <a:latin typeface="微软雅黑" pitchFamily="34" charset="-122"/>
                <a:ea typeface="微软雅黑" pitchFamily="34" charset="-122"/>
              </a:rPr>
              <a:t>21.  </a:t>
            </a:r>
            <a:r>
              <a:rPr lang="zh-CN" altLang="en-US" sz="1400" dirty="0" smtClean="0">
                <a:solidFill>
                  <a:schemeClr val="tx1">
                    <a:lumMod val="50000"/>
                    <a:lumOff val="50000"/>
                  </a:schemeClr>
                </a:solidFill>
                <a:latin typeface="微软雅黑" pitchFamily="34" charset="-122"/>
                <a:ea typeface="微软雅黑" pitchFamily="34" charset="-122"/>
              </a:rPr>
              <a:t>重新仲裁</a:t>
            </a:r>
            <a:r>
              <a:rPr lang="zh-CN" altLang="en-US" sz="1400" dirty="0">
                <a:solidFill>
                  <a:schemeClr val="tx1">
                    <a:lumMod val="50000"/>
                    <a:lumOff val="50000"/>
                  </a:schemeClr>
                </a:solidFill>
                <a:latin typeface="微软雅黑" pitchFamily="34" charset="-122"/>
                <a:ea typeface="微软雅黑" pitchFamily="34" charset="-122"/>
              </a:rPr>
              <a:t>　</a:t>
            </a:r>
            <a:endParaRPr lang="en-US" sz="1400" dirty="0">
              <a:solidFill>
                <a:schemeClr val="tx1">
                  <a:lumMod val="50000"/>
                  <a:lumOff val="50000"/>
                </a:schemeClr>
              </a:solidFill>
              <a:latin typeface="微软雅黑" pitchFamily="34" charset="-122"/>
              <a:ea typeface="微软雅黑" pitchFamily="34" charset="-122"/>
            </a:endParaRPr>
          </a:p>
        </p:txBody>
      </p:sp>
      <p:sp>
        <p:nvSpPr>
          <p:cNvPr id="71" name="Freeform 45"/>
          <p:cNvSpPr>
            <a:spLocks noEditPoints="1"/>
          </p:cNvSpPr>
          <p:nvPr/>
        </p:nvSpPr>
        <p:spPr bwMode="auto">
          <a:xfrm>
            <a:off x="5519142" y="499190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72" name="Freeform 45"/>
          <p:cNvSpPr>
            <a:spLocks noEditPoints="1"/>
          </p:cNvSpPr>
          <p:nvPr/>
        </p:nvSpPr>
        <p:spPr bwMode="auto">
          <a:xfrm>
            <a:off x="5519142" y="549429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p15="http://schemas.microsoft.com/office/powerpoint/2012/main" xmlns="" val="1171778135"/>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400" fill="hold"/>
                                        <p:tgtEl>
                                          <p:spTgt spid="2"/>
                                        </p:tgtEl>
                                        <p:attrNameLst>
                                          <p:attrName>ppt_x</p:attrName>
                                        </p:attrNameLst>
                                      </p:cBhvr>
                                      <p:tavLst>
                                        <p:tav tm="0">
                                          <p:val>
                                            <p:strVal val="#ppt_x"/>
                                          </p:val>
                                        </p:tav>
                                        <p:tav tm="100000">
                                          <p:val>
                                            <p:strVal val="#ppt_x"/>
                                          </p:val>
                                        </p:tav>
                                      </p:tavLst>
                                    </p:anim>
                                    <p:anim calcmode="lin" valueType="num">
                                      <p:cBhvr additive="base">
                                        <p:cTn id="28" dur="400" fill="hold"/>
                                        <p:tgtEl>
                                          <p:spTgt spid="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150"/>
                            </p:stCondLst>
                            <p:childTnLst>
                              <p:par>
                                <p:cTn id="30" presetID="53"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2" presetClass="entr" presetSubtype="2" accel="50000" decel="5000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650"/>
                            </p:stCondLst>
                            <p:childTnLst>
                              <p:par>
                                <p:cTn id="40" presetID="53"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2" presetClass="entr" presetSubtype="2" accel="50000" decel="5000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1+#ppt_w/2"/>
                                          </p:val>
                                        </p:tav>
                                        <p:tav tm="100000">
                                          <p:val>
                                            <p:strVal val="#ppt_x"/>
                                          </p:val>
                                        </p:tav>
                                      </p:tavLst>
                                    </p:anim>
                                    <p:anim calcmode="lin" valueType="num">
                                      <p:cBhvr additive="base">
                                        <p:cTn id="48" dur="500" fill="hold"/>
                                        <p:tgtEl>
                                          <p:spTgt spid="5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150"/>
                            </p:stCondLst>
                            <p:childTnLst>
                              <p:par>
                                <p:cTn id="50" presetID="53" presetClass="entr" presetSubtype="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2" presetClass="entr" presetSubtype="2" accel="50000" decel="5000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1+#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650"/>
                            </p:stCondLst>
                            <p:childTnLst>
                              <p:par>
                                <p:cTn id="60" presetID="53" presetClass="entr" presetSubtype="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par>
                                <p:cTn id="65" presetID="2" presetClass="entr" presetSubtype="2" accel="50000" decel="5000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150"/>
                            </p:stCondLst>
                            <p:childTnLst>
                              <p:par>
                                <p:cTn id="70" presetID="53" presetClass="entr" presetSubtype="0"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2" presetClass="entr" presetSubtype="2" accel="50000" decel="5000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1+#ppt_w/2"/>
                                          </p:val>
                                        </p:tav>
                                        <p:tav tm="100000">
                                          <p:val>
                                            <p:strVal val="#ppt_x"/>
                                          </p:val>
                                        </p:tav>
                                      </p:tavLst>
                                    </p:anim>
                                    <p:anim calcmode="lin" valueType="num">
                                      <p:cBhvr additive="base">
                                        <p:cTn id="78" dur="500" fill="hold"/>
                                        <p:tgtEl>
                                          <p:spTgt spid="61"/>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650"/>
                            </p:stCondLst>
                            <p:childTnLst>
                              <p:par>
                                <p:cTn id="80" presetID="53" presetClass="entr" presetSubtype="0"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animEffect transition="in" filter="fade">
                                      <p:cBhvr>
                                        <p:cTn id="84" dur="500"/>
                                        <p:tgtEl>
                                          <p:spTgt spid="64"/>
                                        </p:tgtEl>
                                      </p:cBhvr>
                                    </p:animEffect>
                                  </p:childTnLst>
                                </p:cTn>
                              </p:par>
                              <p:par>
                                <p:cTn id="85" presetID="2" presetClass="entr" presetSubtype="2" accel="50000" decel="5000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1+#ppt_w/2"/>
                                          </p:val>
                                        </p:tav>
                                        <p:tav tm="100000">
                                          <p:val>
                                            <p:strVal val="#ppt_x"/>
                                          </p:val>
                                        </p:tav>
                                      </p:tavLst>
                                    </p:anim>
                                    <p:anim calcmode="lin" valueType="num">
                                      <p:cBhvr additive="base">
                                        <p:cTn id="88" dur="500" fill="hold"/>
                                        <p:tgtEl>
                                          <p:spTgt spid="6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6150"/>
                            </p:stCondLst>
                            <p:childTnLst>
                              <p:par>
                                <p:cTn id="90" presetID="53"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2" presetClass="entr" presetSubtype="2" accel="50000" decel="5000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1+#ppt_w/2"/>
                                          </p:val>
                                        </p:tav>
                                        <p:tav tm="100000">
                                          <p:val>
                                            <p:strVal val="#ppt_x"/>
                                          </p:val>
                                        </p:tav>
                                      </p:tavLst>
                                    </p:anim>
                                    <p:anim calcmode="lin" valueType="num">
                                      <p:cBhvr additive="base">
                                        <p:cTn id="98" dur="500" fill="hold"/>
                                        <p:tgtEl>
                                          <p:spTgt spid="65"/>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6650"/>
                            </p:stCondLst>
                            <p:childTnLst>
                              <p:par>
                                <p:cTn id="100" presetID="53"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p:cTn id="102" dur="500" fill="hold"/>
                                        <p:tgtEl>
                                          <p:spTgt spid="68"/>
                                        </p:tgtEl>
                                        <p:attrNameLst>
                                          <p:attrName>ppt_w</p:attrName>
                                        </p:attrNameLst>
                                      </p:cBhvr>
                                      <p:tavLst>
                                        <p:tav tm="0">
                                          <p:val>
                                            <p:fltVal val="0"/>
                                          </p:val>
                                        </p:tav>
                                        <p:tav tm="100000">
                                          <p:val>
                                            <p:strVal val="#ppt_w"/>
                                          </p:val>
                                        </p:tav>
                                      </p:tavLst>
                                    </p:anim>
                                    <p:anim calcmode="lin" valueType="num">
                                      <p:cBhvr>
                                        <p:cTn id="103" dur="500" fill="hold"/>
                                        <p:tgtEl>
                                          <p:spTgt spid="68"/>
                                        </p:tgtEl>
                                        <p:attrNameLst>
                                          <p:attrName>ppt_h</p:attrName>
                                        </p:attrNameLst>
                                      </p:cBhvr>
                                      <p:tavLst>
                                        <p:tav tm="0">
                                          <p:val>
                                            <p:fltVal val="0"/>
                                          </p:val>
                                        </p:tav>
                                        <p:tav tm="100000">
                                          <p:val>
                                            <p:strVal val="#ppt_h"/>
                                          </p:val>
                                        </p:tav>
                                      </p:tavLst>
                                    </p:anim>
                                    <p:animEffect transition="in" filter="fade">
                                      <p:cBhvr>
                                        <p:cTn id="104" dur="500"/>
                                        <p:tgtEl>
                                          <p:spTgt spid="68"/>
                                        </p:tgtEl>
                                      </p:cBhvr>
                                    </p:animEffect>
                                  </p:childTnLst>
                                </p:cTn>
                              </p:par>
                              <p:par>
                                <p:cTn id="105" presetID="2" presetClass="entr" presetSubtype="2" accel="50000" decel="5000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1+#ppt_w/2"/>
                                          </p:val>
                                        </p:tav>
                                        <p:tav tm="100000">
                                          <p:val>
                                            <p:strVal val="#ppt_x"/>
                                          </p:val>
                                        </p:tav>
                                      </p:tavLst>
                                    </p:anim>
                                    <p:anim calcmode="lin" valueType="num">
                                      <p:cBhvr additive="base">
                                        <p:cTn id="108" dur="500" fill="hold"/>
                                        <p:tgtEl>
                                          <p:spTgt spid="66"/>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7150"/>
                            </p:stCondLst>
                            <p:childTnLst>
                              <p:par>
                                <p:cTn id="110" presetID="53" presetClass="entr" presetSubtype="0" fill="hold" grpId="0" nodeType="after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2" presetClass="entr" presetSubtype="2" accel="50000" decel="5000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additive="base">
                                        <p:cTn id="117" dur="500" fill="hold"/>
                                        <p:tgtEl>
                                          <p:spTgt spid="69"/>
                                        </p:tgtEl>
                                        <p:attrNameLst>
                                          <p:attrName>ppt_x</p:attrName>
                                        </p:attrNameLst>
                                      </p:cBhvr>
                                      <p:tavLst>
                                        <p:tav tm="0">
                                          <p:val>
                                            <p:strVal val="1+#ppt_w/2"/>
                                          </p:val>
                                        </p:tav>
                                        <p:tav tm="100000">
                                          <p:val>
                                            <p:strVal val="#ppt_x"/>
                                          </p:val>
                                        </p:tav>
                                      </p:tavLst>
                                    </p:anim>
                                    <p:anim calcmode="lin" valueType="num">
                                      <p:cBhvr additive="base">
                                        <p:cTn id="118" dur="500" fill="hold"/>
                                        <p:tgtEl>
                                          <p:spTgt spid="69"/>
                                        </p:tgtEl>
                                        <p:attrNameLst>
                                          <p:attrName>ppt_y</p:attrName>
                                        </p:attrNameLst>
                                      </p:cBhvr>
                                      <p:tavLst>
                                        <p:tav tm="0">
                                          <p:val>
                                            <p:strVal val="#ppt_y"/>
                                          </p:val>
                                        </p:tav>
                                        <p:tav tm="100000">
                                          <p:val>
                                            <p:strVal val="#ppt_y"/>
                                          </p:val>
                                        </p:tav>
                                      </p:tavLst>
                                    </p:anim>
                                  </p:childTnLst>
                                </p:cTn>
                              </p:par>
                            </p:childTnLst>
                          </p:cTn>
                        </p:par>
                        <p:par>
                          <p:cTn id="119" fill="hold" nodeType="afterGroup">
                            <p:stCondLst>
                              <p:cond delay="7650"/>
                            </p:stCondLst>
                            <p:childTnLst>
                              <p:par>
                                <p:cTn id="120" presetID="53" presetClass="entr" presetSubtype="0"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par>
                                <p:cTn id="125" presetID="2" presetClass="entr" presetSubtype="2" accel="50000" decel="5000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500" fill="hold"/>
                                        <p:tgtEl>
                                          <p:spTgt spid="70"/>
                                        </p:tgtEl>
                                        <p:attrNameLst>
                                          <p:attrName>ppt_x</p:attrName>
                                        </p:attrNameLst>
                                      </p:cBhvr>
                                      <p:tavLst>
                                        <p:tav tm="0">
                                          <p:val>
                                            <p:strVal val="1+#ppt_w/2"/>
                                          </p:val>
                                        </p:tav>
                                        <p:tav tm="100000">
                                          <p:val>
                                            <p:strVal val="#ppt_x"/>
                                          </p:val>
                                        </p:tav>
                                      </p:tavLst>
                                    </p:anim>
                                    <p:anim calcmode="lin" valueType="num">
                                      <p:cBhvr additive="base">
                                        <p:cTn id="12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53" grpId="0"/>
      <p:bldP spid="54" grpId="0"/>
      <p:bldP spid="55" grpId="0"/>
      <p:bldP spid="56" grpId="0"/>
      <p:bldP spid="57" grpId="0" animBg="1"/>
      <p:bldP spid="58" grpId="0" animBg="1"/>
      <p:bldP spid="59" grpId="0" animBg="1"/>
      <p:bldP spid="60" grpId="0" animBg="1"/>
      <p:bldP spid="61" grpId="0"/>
      <p:bldP spid="62" grpId="0"/>
      <p:bldP spid="63" grpId="0" animBg="1"/>
      <p:bldP spid="64" grpId="0" animBg="1"/>
      <p:bldP spid="65" grpId="0"/>
      <p:bldP spid="66" grpId="0"/>
      <p:bldP spid="67" grpId="0" animBg="1"/>
      <p:bldP spid="68" grpId="0" animBg="1"/>
      <p:bldP spid="69" grpId="0"/>
      <p:bldP spid="70" grpId="0"/>
      <p:bldP spid="71"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469932"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关于仲裁证据规则</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20" name="Rectángulo 41"/>
          <p:cNvSpPr/>
          <p:nvPr/>
        </p:nvSpPr>
        <p:spPr>
          <a:xfrm>
            <a:off x="1523174" y="1214422"/>
            <a:ext cx="9210322" cy="938719"/>
          </a:xfrm>
          <a:prstGeom prst="rect">
            <a:avLst/>
          </a:prstGeom>
        </p:spPr>
        <p:txBody>
          <a:bodyPr wrap="square">
            <a:spAutoFit/>
          </a:bodyPr>
          <a:lstStyle/>
          <a:p>
            <a:pPr algn="just">
              <a:lnSpc>
                <a:spcPts val="2200"/>
              </a:lnSpc>
              <a:spcAft>
                <a:spcPts val="1200"/>
              </a:spcAft>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       当事人进行仲裁、证明自己主张的事实根据</a:t>
            </a:r>
            <a:r>
              <a:rPr lang="zh-CN" altLang="en-US" sz="1200" dirty="0" smtClean="0">
                <a:solidFill>
                  <a:schemeClr val="tx1">
                    <a:lumMod val="50000"/>
                    <a:lumOff val="50000"/>
                  </a:schemeClr>
                </a:solidFill>
                <a:latin typeface="微软雅黑" pitchFamily="34" charset="-122"/>
                <a:ea typeface="微软雅黑" pitchFamily="34" charset="-122"/>
              </a:rPr>
              <a:t>。证据分类上仲裁与诉讼趋同。当事人可以约定证据规则，仲裁庭可以对证据交换、核对作出安排；质证是仲裁庭主持对当事人提出的证据的真伪和证明力进行说明、质疑、辩论。仲裁庭应对证据可采性、关联性、重要性、证明力作出决定。</a:t>
            </a:r>
            <a:endParaRPr lang="en-US" altLang="zh-CN"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58"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4"/>
          <p:cNvGrpSpPr/>
          <p:nvPr/>
        </p:nvGrpSpPr>
        <p:grpSpPr>
          <a:xfrm>
            <a:off x="1485298" y="2636912"/>
            <a:ext cx="1873604" cy="2448272"/>
            <a:chOff x="1917346" y="2636912"/>
            <a:chExt cx="1873604" cy="2448272"/>
          </a:xfrm>
        </p:grpSpPr>
        <p:sp>
          <p:nvSpPr>
            <p:cNvPr id="3" name="矩形 2"/>
            <p:cNvSpPr/>
            <p:nvPr/>
          </p:nvSpPr>
          <p:spPr>
            <a:xfrm>
              <a:off x="1917346" y="2636912"/>
              <a:ext cx="1873604" cy="2448272"/>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17346" y="2636912"/>
              <a:ext cx="1873604" cy="504056"/>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0" name="Shape 54"/>
          <p:cNvSpPr txBox="1"/>
          <p:nvPr/>
        </p:nvSpPr>
        <p:spPr>
          <a:xfrm>
            <a:off x="1630710" y="2692339"/>
            <a:ext cx="158417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2000" dirty="0" smtClean="0">
                <a:solidFill>
                  <a:schemeClr val="bg1"/>
                </a:solidFill>
                <a:latin typeface="微软雅黑" pitchFamily="34" charset="-122"/>
                <a:ea typeface="微软雅黑" pitchFamily="34" charset="-122"/>
              </a:rPr>
              <a:t>证据提交</a:t>
            </a:r>
            <a:endParaRPr lang="en-US" sz="2000" dirty="0">
              <a:solidFill>
                <a:schemeClr val="bg1"/>
              </a:solidFill>
              <a:latin typeface="微软雅黑" pitchFamily="34" charset="-122"/>
              <a:ea typeface="微软雅黑" pitchFamily="34" charset="-122"/>
            </a:endParaRPr>
          </a:p>
        </p:txBody>
      </p:sp>
      <p:grpSp>
        <p:nvGrpSpPr>
          <p:cNvPr id="5" name="组合 160"/>
          <p:cNvGrpSpPr/>
          <p:nvPr/>
        </p:nvGrpSpPr>
        <p:grpSpPr>
          <a:xfrm>
            <a:off x="1846734" y="3429000"/>
            <a:ext cx="1229557" cy="199968"/>
            <a:chOff x="4369395" y="3284984"/>
            <a:chExt cx="1229557" cy="199968"/>
          </a:xfrm>
        </p:grpSpPr>
        <p:sp>
          <p:nvSpPr>
            <p:cNvPr id="162" name="文本框 9"/>
            <p:cNvSpPr txBox="1"/>
            <p:nvPr/>
          </p:nvSpPr>
          <p:spPr>
            <a:xfrm>
              <a:off x="4581936" y="3284984"/>
              <a:ext cx="1017016"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举证责任分配</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6" name="组合 162"/>
            <p:cNvGrpSpPr/>
            <p:nvPr/>
          </p:nvGrpSpPr>
          <p:grpSpPr>
            <a:xfrm>
              <a:off x="4369395" y="3316401"/>
              <a:ext cx="168551" cy="168551"/>
              <a:chOff x="5005199" y="3717032"/>
              <a:chExt cx="168551" cy="168551"/>
            </a:xfrm>
          </p:grpSpPr>
          <p:sp>
            <p:nvSpPr>
              <p:cNvPr id="164" name="椭圆 16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5" name="等腰三角形 1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7" name="组合 165"/>
          <p:cNvGrpSpPr/>
          <p:nvPr/>
        </p:nvGrpSpPr>
        <p:grpSpPr>
          <a:xfrm>
            <a:off x="1846734" y="3717032"/>
            <a:ext cx="1184083" cy="199968"/>
            <a:chOff x="4369395" y="3284984"/>
            <a:chExt cx="1184083" cy="199968"/>
          </a:xfrm>
        </p:grpSpPr>
        <p:sp>
          <p:nvSpPr>
            <p:cNvPr id="167"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举证责任倒置</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8" name="组合 167"/>
            <p:cNvGrpSpPr/>
            <p:nvPr/>
          </p:nvGrpSpPr>
          <p:grpSpPr>
            <a:xfrm>
              <a:off x="4369395" y="3316401"/>
              <a:ext cx="168551" cy="168551"/>
              <a:chOff x="5005199" y="3717032"/>
              <a:chExt cx="168551" cy="168551"/>
            </a:xfrm>
          </p:grpSpPr>
          <p:sp>
            <p:nvSpPr>
              <p:cNvPr id="169" name="椭圆 16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0" name="等腰三角形 1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9" name="组合 170"/>
          <p:cNvGrpSpPr/>
          <p:nvPr/>
        </p:nvGrpSpPr>
        <p:grpSpPr>
          <a:xfrm>
            <a:off x="1846734" y="4005064"/>
            <a:ext cx="1184083" cy="199968"/>
            <a:chOff x="4369395" y="3284984"/>
            <a:chExt cx="1184083" cy="199968"/>
          </a:xfrm>
        </p:grpSpPr>
        <p:sp>
          <p:nvSpPr>
            <p:cNvPr id="172"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免证事实</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10" name="组合 172"/>
            <p:cNvGrpSpPr/>
            <p:nvPr/>
          </p:nvGrpSpPr>
          <p:grpSpPr>
            <a:xfrm>
              <a:off x="4369395" y="3316401"/>
              <a:ext cx="168551" cy="168551"/>
              <a:chOff x="5005199" y="3717032"/>
              <a:chExt cx="168551" cy="168551"/>
            </a:xfrm>
          </p:grpSpPr>
          <p:sp>
            <p:nvSpPr>
              <p:cNvPr id="174" name="椭圆 17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5" name="等腰三角形 1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1" name="组合 175"/>
          <p:cNvGrpSpPr/>
          <p:nvPr/>
        </p:nvGrpSpPr>
        <p:grpSpPr>
          <a:xfrm>
            <a:off x="1846734" y="4293096"/>
            <a:ext cx="1184081" cy="199968"/>
            <a:chOff x="4369395" y="3284984"/>
            <a:chExt cx="1184081" cy="199968"/>
          </a:xfrm>
        </p:grpSpPr>
        <p:sp>
          <p:nvSpPr>
            <p:cNvPr id="177" name="文本框 9"/>
            <p:cNvSpPr txBox="1"/>
            <p:nvPr/>
          </p:nvSpPr>
          <p:spPr>
            <a:xfrm>
              <a:off x="4581935" y="3284984"/>
              <a:ext cx="971541"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举证期限</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12" name="组合 177"/>
            <p:cNvGrpSpPr/>
            <p:nvPr/>
          </p:nvGrpSpPr>
          <p:grpSpPr>
            <a:xfrm>
              <a:off x="4369395" y="3316401"/>
              <a:ext cx="168551" cy="168551"/>
              <a:chOff x="5005199" y="3717032"/>
              <a:chExt cx="168551" cy="168551"/>
            </a:xfrm>
          </p:grpSpPr>
          <p:sp>
            <p:nvSpPr>
              <p:cNvPr id="179" name="椭圆 17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0" name="等腰三角形 17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3" name="组合 180"/>
          <p:cNvGrpSpPr/>
          <p:nvPr/>
        </p:nvGrpSpPr>
        <p:grpSpPr>
          <a:xfrm>
            <a:off x="1846734" y="4581128"/>
            <a:ext cx="1184081" cy="199968"/>
            <a:chOff x="4369395" y="3284984"/>
            <a:chExt cx="1184081" cy="199968"/>
          </a:xfrm>
        </p:grpSpPr>
        <p:sp>
          <p:nvSpPr>
            <p:cNvPr id="182" name="文本框 9"/>
            <p:cNvSpPr txBox="1"/>
            <p:nvPr/>
          </p:nvSpPr>
          <p:spPr>
            <a:xfrm>
              <a:off x="4581936" y="3284984"/>
              <a:ext cx="971540"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仲裁庭取证</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14" name="组合 182"/>
            <p:cNvGrpSpPr/>
            <p:nvPr/>
          </p:nvGrpSpPr>
          <p:grpSpPr>
            <a:xfrm>
              <a:off x="4369395" y="3316401"/>
              <a:ext cx="168551" cy="168551"/>
              <a:chOff x="5005199" y="3717032"/>
              <a:chExt cx="168551" cy="168551"/>
            </a:xfrm>
          </p:grpSpPr>
          <p:sp>
            <p:nvSpPr>
              <p:cNvPr id="184" name="椭圆 18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5" name="等腰三角形 18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sp>
        <p:nvSpPr>
          <p:cNvPr id="186" name="等腰三角形 185"/>
          <p:cNvSpPr/>
          <p:nvPr/>
        </p:nvSpPr>
        <p:spPr>
          <a:xfrm rot="5400000">
            <a:off x="3555062" y="3316066"/>
            <a:ext cx="288032" cy="248303"/>
          </a:xfrm>
          <a:prstGeom prst="triangl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186"/>
          <p:cNvGrpSpPr/>
          <p:nvPr/>
        </p:nvGrpSpPr>
        <p:grpSpPr>
          <a:xfrm>
            <a:off x="3934966" y="2636913"/>
            <a:ext cx="1873604" cy="2448272"/>
            <a:chOff x="1917346" y="2636912"/>
            <a:chExt cx="1873604" cy="2448272"/>
          </a:xfrm>
        </p:grpSpPr>
        <p:sp>
          <p:nvSpPr>
            <p:cNvPr id="188" name="矩形 187"/>
            <p:cNvSpPr/>
            <p:nvPr/>
          </p:nvSpPr>
          <p:spPr>
            <a:xfrm>
              <a:off x="1917346" y="2636912"/>
              <a:ext cx="1873604" cy="2448272"/>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p:cNvSpPr/>
            <p:nvPr/>
          </p:nvSpPr>
          <p:spPr>
            <a:xfrm>
              <a:off x="1917346" y="2636912"/>
              <a:ext cx="1873604" cy="504056"/>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0" name="Shape 54"/>
          <p:cNvSpPr txBox="1"/>
          <p:nvPr/>
        </p:nvSpPr>
        <p:spPr>
          <a:xfrm>
            <a:off x="4080378" y="2692340"/>
            <a:ext cx="158417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2000" dirty="0" smtClean="0">
                <a:solidFill>
                  <a:schemeClr val="bg1"/>
                </a:solidFill>
                <a:latin typeface="微软雅黑" pitchFamily="34" charset="-122"/>
                <a:ea typeface="微软雅黑" pitchFamily="34" charset="-122"/>
              </a:rPr>
              <a:t>鉴定规则</a:t>
            </a:r>
            <a:endParaRPr lang="en-US" sz="2000" dirty="0">
              <a:solidFill>
                <a:schemeClr val="bg1"/>
              </a:solidFill>
              <a:latin typeface="微软雅黑" pitchFamily="34" charset="-122"/>
              <a:ea typeface="微软雅黑" pitchFamily="34" charset="-122"/>
            </a:endParaRPr>
          </a:p>
        </p:txBody>
      </p:sp>
      <p:grpSp>
        <p:nvGrpSpPr>
          <p:cNvPr id="22" name="组合 190"/>
          <p:cNvGrpSpPr/>
          <p:nvPr/>
        </p:nvGrpSpPr>
        <p:grpSpPr>
          <a:xfrm>
            <a:off x="4361593" y="3429000"/>
            <a:ext cx="1229557" cy="199968"/>
            <a:chOff x="4369395" y="3284984"/>
            <a:chExt cx="1229557" cy="199968"/>
          </a:xfrm>
        </p:grpSpPr>
        <p:sp>
          <p:nvSpPr>
            <p:cNvPr id="192" name="文本框 9"/>
            <p:cNvSpPr txBox="1"/>
            <p:nvPr/>
          </p:nvSpPr>
          <p:spPr>
            <a:xfrm>
              <a:off x="4581936" y="3284984"/>
              <a:ext cx="1017016"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仲裁庭决定</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3" name="组合 192"/>
            <p:cNvGrpSpPr/>
            <p:nvPr/>
          </p:nvGrpSpPr>
          <p:grpSpPr>
            <a:xfrm>
              <a:off x="4369395" y="3316401"/>
              <a:ext cx="168551" cy="168551"/>
              <a:chOff x="5005199" y="3717032"/>
              <a:chExt cx="168551" cy="168551"/>
            </a:xfrm>
          </p:grpSpPr>
          <p:sp>
            <p:nvSpPr>
              <p:cNvPr id="194" name="椭圆 19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5" name="等腰三角形 1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4" name="组合 195"/>
          <p:cNvGrpSpPr/>
          <p:nvPr/>
        </p:nvGrpSpPr>
        <p:grpSpPr>
          <a:xfrm>
            <a:off x="4361593" y="3717032"/>
            <a:ext cx="1184083" cy="199968"/>
            <a:chOff x="4369395" y="3284984"/>
            <a:chExt cx="1184083" cy="199968"/>
          </a:xfrm>
        </p:grpSpPr>
        <p:sp>
          <p:nvSpPr>
            <p:cNvPr id="197"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选定或指定</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5" name="组合 197"/>
            <p:cNvGrpSpPr/>
            <p:nvPr/>
          </p:nvGrpSpPr>
          <p:grpSpPr>
            <a:xfrm>
              <a:off x="4369395" y="3316401"/>
              <a:ext cx="168551" cy="168551"/>
              <a:chOff x="5005199" y="3717032"/>
              <a:chExt cx="168551" cy="168551"/>
            </a:xfrm>
          </p:grpSpPr>
          <p:sp>
            <p:nvSpPr>
              <p:cNvPr id="199" name="椭圆 19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0" name="等腰三角形 1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6" name="组合 200"/>
          <p:cNvGrpSpPr/>
          <p:nvPr/>
        </p:nvGrpSpPr>
        <p:grpSpPr>
          <a:xfrm>
            <a:off x="4361593" y="4005064"/>
            <a:ext cx="1184083" cy="199968"/>
            <a:chOff x="4369395" y="3284984"/>
            <a:chExt cx="1184083" cy="199968"/>
          </a:xfrm>
        </p:grpSpPr>
        <p:sp>
          <p:nvSpPr>
            <p:cNvPr id="202"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预交鉴定费用</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7" name="组合 202"/>
            <p:cNvGrpSpPr/>
            <p:nvPr/>
          </p:nvGrpSpPr>
          <p:grpSpPr>
            <a:xfrm>
              <a:off x="4369395" y="3316401"/>
              <a:ext cx="168551" cy="168551"/>
              <a:chOff x="5005199" y="3717032"/>
              <a:chExt cx="168551" cy="168551"/>
            </a:xfrm>
          </p:grpSpPr>
          <p:sp>
            <p:nvSpPr>
              <p:cNvPr id="204" name="椭圆 20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5" name="等腰三角形 2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8" name="组合 205"/>
          <p:cNvGrpSpPr/>
          <p:nvPr/>
        </p:nvGrpSpPr>
        <p:grpSpPr>
          <a:xfrm>
            <a:off x="4361593" y="4293096"/>
            <a:ext cx="1184081" cy="199968"/>
            <a:chOff x="4369395" y="3284984"/>
            <a:chExt cx="1184081" cy="199968"/>
          </a:xfrm>
        </p:grpSpPr>
        <p:sp>
          <p:nvSpPr>
            <p:cNvPr id="207" name="文本框 9"/>
            <p:cNvSpPr txBox="1"/>
            <p:nvPr/>
          </p:nvSpPr>
          <p:spPr>
            <a:xfrm>
              <a:off x="4581935" y="3284984"/>
              <a:ext cx="971541"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鉴定报告</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9" name="组合 207"/>
            <p:cNvGrpSpPr/>
            <p:nvPr/>
          </p:nvGrpSpPr>
          <p:grpSpPr>
            <a:xfrm>
              <a:off x="4369395" y="3316401"/>
              <a:ext cx="168551" cy="168551"/>
              <a:chOff x="5005199" y="3717032"/>
              <a:chExt cx="168551" cy="168551"/>
            </a:xfrm>
          </p:grpSpPr>
          <p:sp>
            <p:nvSpPr>
              <p:cNvPr id="209" name="椭圆 20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0" name="等腰三角形 20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30" name="组合 210"/>
          <p:cNvGrpSpPr/>
          <p:nvPr/>
        </p:nvGrpSpPr>
        <p:grpSpPr>
          <a:xfrm>
            <a:off x="4361593" y="4581128"/>
            <a:ext cx="1184081" cy="199968"/>
            <a:chOff x="4369395" y="3284984"/>
            <a:chExt cx="1184081" cy="199968"/>
          </a:xfrm>
        </p:grpSpPr>
        <p:sp>
          <p:nvSpPr>
            <p:cNvPr id="212" name="文本框 9"/>
            <p:cNvSpPr txBox="1"/>
            <p:nvPr/>
          </p:nvSpPr>
          <p:spPr>
            <a:xfrm>
              <a:off x="4581936" y="3284984"/>
              <a:ext cx="971540"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鉴定人出庭</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31" name="组合 212"/>
            <p:cNvGrpSpPr/>
            <p:nvPr/>
          </p:nvGrpSpPr>
          <p:grpSpPr>
            <a:xfrm>
              <a:off x="4369395" y="3316401"/>
              <a:ext cx="168551" cy="168551"/>
              <a:chOff x="5005199" y="3717032"/>
              <a:chExt cx="168551" cy="168551"/>
            </a:xfrm>
          </p:grpSpPr>
          <p:sp>
            <p:nvSpPr>
              <p:cNvPr id="214" name="椭圆 21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5" name="等腰三角形 21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sp>
        <p:nvSpPr>
          <p:cNvPr id="216" name="等腰三角形 215"/>
          <p:cNvSpPr/>
          <p:nvPr/>
        </p:nvSpPr>
        <p:spPr>
          <a:xfrm rot="5400000">
            <a:off x="6001938" y="3316065"/>
            <a:ext cx="288032" cy="248303"/>
          </a:xfrm>
          <a:prstGeom prst="triangl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6" name="组合 216"/>
          <p:cNvGrpSpPr/>
          <p:nvPr/>
        </p:nvGrpSpPr>
        <p:grpSpPr>
          <a:xfrm>
            <a:off x="6381842" y="2636912"/>
            <a:ext cx="1873604" cy="2448272"/>
            <a:chOff x="1917346" y="2636912"/>
            <a:chExt cx="1873604" cy="2448272"/>
          </a:xfrm>
        </p:grpSpPr>
        <p:sp>
          <p:nvSpPr>
            <p:cNvPr id="218" name="矩形 217"/>
            <p:cNvSpPr/>
            <p:nvPr/>
          </p:nvSpPr>
          <p:spPr>
            <a:xfrm>
              <a:off x="1917346" y="2636912"/>
              <a:ext cx="1873604" cy="2448272"/>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p:cNvSpPr/>
            <p:nvPr/>
          </p:nvSpPr>
          <p:spPr>
            <a:xfrm>
              <a:off x="1917346" y="2636912"/>
              <a:ext cx="1873604" cy="504056"/>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0" name="Shape 54"/>
          <p:cNvSpPr txBox="1"/>
          <p:nvPr/>
        </p:nvSpPr>
        <p:spPr>
          <a:xfrm>
            <a:off x="6527254" y="2692339"/>
            <a:ext cx="158417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2000" dirty="0" smtClean="0">
                <a:solidFill>
                  <a:schemeClr val="bg1"/>
                </a:solidFill>
                <a:latin typeface="微软雅黑" pitchFamily="34" charset="-122"/>
                <a:ea typeface="微软雅黑" pitchFamily="34" charset="-122"/>
              </a:rPr>
              <a:t>专家意见</a:t>
            </a:r>
            <a:endParaRPr lang="en-US" sz="2000" dirty="0">
              <a:solidFill>
                <a:schemeClr val="bg1"/>
              </a:solidFill>
              <a:latin typeface="微软雅黑" pitchFamily="34" charset="-122"/>
              <a:ea typeface="微软雅黑" pitchFamily="34" charset="-122"/>
            </a:endParaRPr>
          </a:p>
        </p:txBody>
      </p:sp>
      <p:grpSp>
        <p:nvGrpSpPr>
          <p:cNvPr id="228" name="组合 220"/>
          <p:cNvGrpSpPr/>
          <p:nvPr/>
        </p:nvGrpSpPr>
        <p:grpSpPr>
          <a:xfrm>
            <a:off x="6809865" y="3429000"/>
            <a:ext cx="1229557" cy="199968"/>
            <a:chOff x="4369395" y="3284984"/>
            <a:chExt cx="1229557" cy="199968"/>
          </a:xfrm>
        </p:grpSpPr>
        <p:sp>
          <p:nvSpPr>
            <p:cNvPr id="222" name="文本框 9"/>
            <p:cNvSpPr txBox="1"/>
            <p:nvPr/>
          </p:nvSpPr>
          <p:spPr>
            <a:xfrm>
              <a:off x="4581936" y="3284984"/>
              <a:ext cx="1017016"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当事人聘请</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31" name="组合 222"/>
            <p:cNvGrpSpPr/>
            <p:nvPr/>
          </p:nvGrpSpPr>
          <p:grpSpPr>
            <a:xfrm>
              <a:off x="4369395" y="3316401"/>
              <a:ext cx="168551" cy="168551"/>
              <a:chOff x="5005199" y="3717032"/>
              <a:chExt cx="168551" cy="168551"/>
            </a:xfrm>
          </p:grpSpPr>
          <p:sp>
            <p:nvSpPr>
              <p:cNvPr id="224" name="椭圆 22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5" name="等腰三角形 2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33" name="组合 225"/>
          <p:cNvGrpSpPr/>
          <p:nvPr/>
        </p:nvGrpSpPr>
        <p:grpSpPr>
          <a:xfrm>
            <a:off x="6809865" y="3717032"/>
            <a:ext cx="1184083" cy="199968"/>
            <a:chOff x="4369395" y="3284984"/>
            <a:chExt cx="1184083" cy="199968"/>
          </a:xfrm>
        </p:grpSpPr>
        <p:sp>
          <p:nvSpPr>
            <p:cNvPr id="227"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专家意见释明</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36" name="组合 227"/>
            <p:cNvGrpSpPr/>
            <p:nvPr/>
          </p:nvGrpSpPr>
          <p:grpSpPr>
            <a:xfrm>
              <a:off x="4369395" y="3316401"/>
              <a:ext cx="168551" cy="168551"/>
              <a:chOff x="5005199" y="3717032"/>
              <a:chExt cx="168551" cy="168551"/>
            </a:xfrm>
          </p:grpSpPr>
          <p:sp>
            <p:nvSpPr>
              <p:cNvPr id="229" name="椭圆 22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0" name="等腰三角形 22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38" name="组合 230"/>
          <p:cNvGrpSpPr/>
          <p:nvPr/>
        </p:nvGrpSpPr>
        <p:grpSpPr>
          <a:xfrm>
            <a:off x="6809865" y="4005064"/>
            <a:ext cx="1184083" cy="199968"/>
            <a:chOff x="4369395" y="3284984"/>
            <a:chExt cx="1184083" cy="199968"/>
          </a:xfrm>
        </p:grpSpPr>
        <p:sp>
          <p:nvSpPr>
            <p:cNvPr id="232"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仲裁庭指定</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41" name="组合 232"/>
            <p:cNvGrpSpPr/>
            <p:nvPr/>
          </p:nvGrpSpPr>
          <p:grpSpPr>
            <a:xfrm>
              <a:off x="4369395" y="3316401"/>
              <a:ext cx="168551" cy="168551"/>
              <a:chOff x="5005199" y="3717032"/>
              <a:chExt cx="168551" cy="168551"/>
            </a:xfrm>
          </p:grpSpPr>
          <p:sp>
            <p:nvSpPr>
              <p:cNvPr id="234" name="椭圆 23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5" name="等腰三角形 2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43" name="组合 235"/>
          <p:cNvGrpSpPr/>
          <p:nvPr/>
        </p:nvGrpSpPr>
        <p:grpSpPr>
          <a:xfrm>
            <a:off x="6809865" y="4293096"/>
            <a:ext cx="1184081" cy="199968"/>
            <a:chOff x="4369395" y="3284984"/>
            <a:chExt cx="1184081" cy="199968"/>
          </a:xfrm>
        </p:grpSpPr>
        <p:sp>
          <p:nvSpPr>
            <p:cNvPr id="237" name="文本框 9"/>
            <p:cNvSpPr txBox="1"/>
            <p:nvPr/>
          </p:nvSpPr>
          <p:spPr>
            <a:xfrm>
              <a:off x="4581935" y="3284984"/>
              <a:ext cx="971541"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专家意见性质</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47" name="组合 237"/>
            <p:cNvGrpSpPr/>
            <p:nvPr/>
          </p:nvGrpSpPr>
          <p:grpSpPr>
            <a:xfrm>
              <a:off x="4369395" y="3316401"/>
              <a:ext cx="168551" cy="168551"/>
              <a:chOff x="5005199" y="3717032"/>
              <a:chExt cx="168551" cy="168551"/>
            </a:xfrm>
          </p:grpSpPr>
          <p:sp>
            <p:nvSpPr>
              <p:cNvPr id="239" name="椭圆 23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40" name="等腰三角形 2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51" name="组合 240"/>
          <p:cNvGrpSpPr/>
          <p:nvPr/>
        </p:nvGrpSpPr>
        <p:grpSpPr>
          <a:xfrm>
            <a:off x="6809865" y="4581128"/>
            <a:ext cx="1184081" cy="199968"/>
            <a:chOff x="4369395" y="3284984"/>
            <a:chExt cx="1184081" cy="199968"/>
          </a:xfrm>
        </p:grpSpPr>
        <p:sp>
          <p:nvSpPr>
            <p:cNvPr id="242" name="文本框 9"/>
            <p:cNvSpPr txBox="1"/>
            <p:nvPr/>
          </p:nvSpPr>
          <p:spPr>
            <a:xfrm>
              <a:off x="4581936" y="3284984"/>
              <a:ext cx="971540"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专家出庭</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53" name="组合 242"/>
            <p:cNvGrpSpPr/>
            <p:nvPr/>
          </p:nvGrpSpPr>
          <p:grpSpPr>
            <a:xfrm>
              <a:off x="4369395" y="3316401"/>
              <a:ext cx="168551" cy="168551"/>
              <a:chOff x="5005199" y="3717032"/>
              <a:chExt cx="168551" cy="168551"/>
            </a:xfrm>
          </p:grpSpPr>
          <p:sp>
            <p:nvSpPr>
              <p:cNvPr id="244" name="椭圆 24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45" name="等腰三角形 24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sp>
        <p:nvSpPr>
          <p:cNvPr id="246" name="等腰三角形 245"/>
          <p:cNvSpPr/>
          <p:nvPr/>
        </p:nvSpPr>
        <p:spPr>
          <a:xfrm rot="5400000">
            <a:off x="8450210" y="3316065"/>
            <a:ext cx="288032" cy="248303"/>
          </a:xfrm>
          <a:prstGeom prst="triangl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6" name="组合 246"/>
          <p:cNvGrpSpPr/>
          <p:nvPr/>
        </p:nvGrpSpPr>
        <p:grpSpPr>
          <a:xfrm>
            <a:off x="8830114" y="2636912"/>
            <a:ext cx="1873604" cy="2448272"/>
            <a:chOff x="1917346" y="2636912"/>
            <a:chExt cx="1873604" cy="2448272"/>
          </a:xfrm>
        </p:grpSpPr>
        <p:sp>
          <p:nvSpPr>
            <p:cNvPr id="248" name="矩形 247"/>
            <p:cNvSpPr/>
            <p:nvPr/>
          </p:nvSpPr>
          <p:spPr>
            <a:xfrm>
              <a:off x="1917346" y="2636912"/>
              <a:ext cx="1873604" cy="2448272"/>
            </a:xfrm>
            <a:prstGeom prst="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p:cNvSpPr/>
            <p:nvPr/>
          </p:nvSpPr>
          <p:spPr>
            <a:xfrm>
              <a:off x="1917346" y="2636912"/>
              <a:ext cx="1873604" cy="504056"/>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0" name="Shape 54"/>
          <p:cNvSpPr txBox="1"/>
          <p:nvPr/>
        </p:nvSpPr>
        <p:spPr>
          <a:xfrm>
            <a:off x="8975526" y="2692339"/>
            <a:ext cx="158417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2000" dirty="0" smtClean="0">
                <a:solidFill>
                  <a:schemeClr val="bg1"/>
                </a:solidFill>
                <a:latin typeface="微软雅黑" pitchFamily="34" charset="-122"/>
                <a:ea typeface="微软雅黑" pitchFamily="34" charset="-122"/>
              </a:rPr>
              <a:t>质证认证</a:t>
            </a:r>
            <a:endParaRPr lang="en-US" sz="2000" dirty="0">
              <a:solidFill>
                <a:schemeClr val="bg1"/>
              </a:solidFill>
              <a:latin typeface="微软雅黑" pitchFamily="34" charset="-122"/>
              <a:ea typeface="微软雅黑" pitchFamily="34" charset="-122"/>
            </a:endParaRPr>
          </a:p>
        </p:txBody>
      </p:sp>
      <p:grpSp>
        <p:nvGrpSpPr>
          <p:cNvPr id="258" name="组合 250"/>
          <p:cNvGrpSpPr/>
          <p:nvPr/>
        </p:nvGrpSpPr>
        <p:grpSpPr>
          <a:xfrm>
            <a:off x="9186129" y="3429000"/>
            <a:ext cx="1229557" cy="199968"/>
            <a:chOff x="4369395" y="3284984"/>
            <a:chExt cx="1229557" cy="199968"/>
          </a:xfrm>
        </p:grpSpPr>
        <p:sp>
          <p:nvSpPr>
            <p:cNvPr id="252" name="文本框 9"/>
            <p:cNvSpPr txBox="1"/>
            <p:nvPr/>
          </p:nvSpPr>
          <p:spPr>
            <a:xfrm>
              <a:off x="4581936" y="3284984"/>
              <a:ext cx="1017016"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针对三性质证</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61" name="组合 252"/>
            <p:cNvGrpSpPr/>
            <p:nvPr/>
          </p:nvGrpSpPr>
          <p:grpSpPr>
            <a:xfrm>
              <a:off x="4369395" y="3316401"/>
              <a:ext cx="168551" cy="168551"/>
              <a:chOff x="5005199" y="3717032"/>
              <a:chExt cx="168551" cy="168551"/>
            </a:xfrm>
          </p:grpSpPr>
          <p:sp>
            <p:nvSpPr>
              <p:cNvPr id="254" name="椭圆 25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55" name="等腰三角形 2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63" name="组合 255"/>
          <p:cNvGrpSpPr/>
          <p:nvPr/>
        </p:nvGrpSpPr>
        <p:grpSpPr>
          <a:xfrm>
            <a:off x="9186129" y="3717032"/>
            <a:ext cx="1184083" cy="199968"/>
            <a:chOff x="4369395" y="3284984"/>
            <a:chExt cx="1184083" cy="199968"/>
          </a:xfrm>
        </p:grpSpPr>
        <p:sp>
          <p:nvSpPr>
            <p:cNvPr id="257"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书面质证</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66" name="组合 257"/>
            <p:cNvGrpSpPr/>
            <p:nvPr/>
          </p:nvGrpSpPr>
          <p:grpSpPr>
            <a:xfrm>
              <a:off x="4369395" y="3316401"/>
              <a:ext cx="168551" cy="168551"/>
              <a:chOff x="5005199" y="3717032"/>
              <a:chExt cx="168551" cy="168551"/>
            </a:xfrm>
          </p:grpSpPr>
          <p:sp>
            <p:nvSpPr>
              <p:cNvPr id="259" name="椭圆 25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60" name="等腰三角形 2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68" name="组合 260"/>
          <p:cNvGrpSpPr/>
          <p:nvPr/>
        </p:nvGrpSpPr>
        <p:grpSpPr>
          <a:xfrm>
            <a:off x="9186129" y="4005064"/>
            <a:ext cx="1184083" cy="199968"/>
            <a:chOff x="4369395" y="3284984"/>
            <a:chExt cx="1184083" cy="199968"/>
          </a:xfrm>
        </p:grpSpPr>
        <p:sp>
          <p:nvSpPr>
            <p:cNvPr id="262" name="文本框 9"/>
            <p:cNvSpPr txBox="1"/>
            <p:nvPr/>
          </p:nvSpPr>
          <p:spPr>
            <a:xfrm>
              <a:off x="4581936" y="3284984"/>
              <a:ext cx="971542"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庭后提交证据</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71" name="组合 262"/>
            <p:cNvGrpSpPr/>
            <p:nvPr/>
          </p:nvGrpSpPr>
          <p:grpSpPr>
            <a:xfrm>
              <a:off x="4369395" y="3316401"/>
              <a:ext cx="168551" cy="168551"/>
              <a:chOff x="5005199" y="3717032"/>
              <a:chExt cx="168551" cy="168551"/>
            </a:xfrm>
          </p:grpSpPr>
          <p:sp>
            <p:nvSpPr>
              <p:cNvPr id="264" name="椭圆 26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65" name="等腰三角形 26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73" name="组合 265"/>
          <p:cNvGrpSpPr/>
          <p:nvPr/>
        </p:nvGrpSpPr>
        <p:grpSpPr>
          <a:xfrm>
            <a:off x="9186129" y="4293096"/>
            <a:ext cx="1184081" cy="199968"/>
            <a:chOff x="4369395" y="3284984"/>
            <a:chExt cx="1184081" cy="199968"/>
          </a:xfrm>
        </p:grpSpPr>
        <p:sp>
          <p:nvSpPr>
            <p:cNvPr id="267" name="文本框 9"/>
            <p:cNvSpPr txBox="1"/>
            <p:nvPr/>
          </p:nvSpPr>
          <p:spPr>
            <a:xfrm>
              <a:off x="4581935" y="3284984"/>
              <a:ext cx="971541"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高度盖然性</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76" name="组合 267"/>
            <p:cNvGrpSpPr/>
            <p:nvPr/>
          </p:nvGrpSpPr>
          <p:grpSpPr>
            <a:xfrm>
              <a:off x="4369395" y="3316401"/>
              <a:ext cx="168551" cy="168551"/>
              <a:chOff x="5005199" y="3717032"/>
              <a:chExt cx="168551" cy="168551"/>
            </a:xfrm>
          </p:grpSpPr>
          <p:sp>
            <p:nvSpPr>
              <p:cNvPr id="269" name="椭圆 268"/>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70" name="等腰三角形 26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77" name="组合 270"/>
          <p:cNvGrpSpPr/>
          <p:nvPr/>
        </p:nvGrpSpPr>
        <p:grpSpPr>
          <a:xfrm>
            <a:off x="9186129" y="4581128"/>
            <a:ext cx="1184081" cy="199968"/>
            <a:chOff x="4369395" y="3284984"/>
            <a:chExt cx="1184081" cy="199968"/>
          </a:xfrm>
        </p:grpSpPr>
        <p:sp>
          <p:nvSpPr>
            <p:cNvPr id="272" name="文本框 9"/>
            <p:cNvSpPr txBox="1"/>
            <p:nvPr/>
          </p:nvSpPr>
          <p:spPr>
            <a:xfrm>
              <a:off x="4581936" y="3284984"/>
              <a:ext cx="971540" cy="184666"/>
            </a:xfrm>
            <a:prstGeom prst="rect">
              <a:avLst/>
            </a:prstGeom>
            <a:noFill/>
          </p:spPr>
          <p:txBody>
            <a:bodyPr wrap="square" lIns="0" tIns="0" rIns="0" bIns="0" rtlCol="0">
              <a:spAutoFit/>
            </a:bodyPr>
            <a:lstStyle/>
            <a:p>
              <a:pPr marL="0" lvl="1"/>
              <a:r>
                <a:rPr lang="zh-CN" altLang="en-US" sz="1200" dirty="0" smtClean="0">
                  <a:solidFill>
                    <a:schemeClr val="tx1">
                      <a:lumMod val="50000"/>
                      <a:lumOff val="50000"/>
                    </a:schemeClr>
                  </a:solidFill>
                  <a:latin typeface="微软雅黑" pitchFamily="34" charset="-122"/>
                  <a:ea typeface="微软雅黑" pitchFamily="34" charset="-122"/>
                </a:rPr>
                <a:t>仲裁庭认证权</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278" name="组合 272"/>
            <p:cNvGrpSpPr/>
            <p:nvPr/>
          </p:nvGrpSpPr>
          <p:grpSpPr>
            <a:xfrm>
              <a:off x="4369395" y="3316401"/>
              <a:ext cx="168551" cy="168551"/>
              <a:chOff x="5005199" y="3717032"/>
              <a:chExt cx="168551" cy="168551"/>
            </a:xfrm>
          </p:grpSpPr>
          <p:sp>
            <p:nvSpPr>
              <p:cNvPr id="274" name="椭圆 273"/>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75" name="等腰三角形 2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spTree>
    <p:extLst>
      <p:ext uri="{BB962C8B-B14F-4D97-AF65-F5344CB8AC3E}">
        <p14:creationId xmlns:p14="http://schemas.microsoft.com/office/powerpoint/2010/main" xmlns:p15="http://schemas.microsoft.com/office/powerpoint/2012/main" xmlns="" val="359235796"/>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42"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750"/>
                            </p:stCondLst>
                            <p:childTnLst>
                              <p:par>
                                <p:cTn id="37" presetID="10" presetClass="entr" presetSubtype="0" fill="hold" grpId="0" nodeType="afterEffect">
                                  <p:stCondLst>
                                    <p:cond delay="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500"/>
                                        <p:tgtEl>
                                          <p:spTgt spid="160"/>
                                        </p:tgtEl>
                                      </p:cBhvr>
                                    </p:animEffect>
                                  </p:childTnLst>
                                </p:cTn>
                              </p:par>
                              <p:par>
                                <p:cTn id="40" presetID="53" presetClass="entr" presetSubtype="0" fill="hold" nodeType="with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32" presetClass="emph" presetSubtype="0" fill="hold" nodeType="withEffect">
                                  <p:stCondLst>
                                    <p:cond delay="1000"/>
                                  </p:stCondLst>
                                  <p:childTnLst>
                                    <p:animRot by="120000">
                                      <p:cBhvr>
                                        <p:cTn id="46" dur="100" fill="hold">
                                          <p:stCondLst>
                                            <p:cond delay="0"/>
                                          </p:stCondLst>
                                        </p:cTn>
                                        <p:tgtEl>
                                          <p:spTgt spid="5"/>
                                        </p:tgtEl>
                                        <p:attrNameLst>
                                          <p:attrName>r</p:attrName>
                                        </p:attrNameLst>
                                      </p:cBhvr>
                                    </p:animRot>
                                    <p:animRot by="-240000">
                                      <p:cBhvr>
                                        <p:cTn id="47" dur="200" fill="hold">
                                          <p:stCondLst>
                                            <p:cond delay="200"/>
                                          </p:stCondLst>
                                        </p:cTn>
                                        <p:tgtEl>
                                          <p:spTgt spid="5"/>
                                        </p:tgtEl>
                                        <p:attrNameLst>
                                          <p:attrName>r</p:attrName>
                                        </p:attrNameLst>
                                      </p:cBhvr>
                                    </p:animRot>
                                    <p:animRot by="240000">
                                      <p:cBhvr>
                                        <p:cTn id="48" dur="200" fill="hold">
                                          <p:stCondLst>
                                            <p:cond delay="400"/>
                                          </p:stCondLst>
                                        </p:cTn>
                                        <p:tgtEl>
                                          <p:spTgt spid="5"/>
                                        </p:tgtEl>
                                        <p:attrNameLst>
                                          <p:attrName>r</p:attrName>
                                        </p:attrNameLst>
                                      </p:cBhvr>
                                    </p:animRot>
                                    <p:animRot by="-240000">
                                      <p:cBhvr>
                                        <p:cTn id="49" dur="200" fill="hold">
                                          <p:stCondLst>
                                            <p:cond delay="600"/>
                                          </p:stCondLst>
                                        </p:cTn>
                                        <p:tgtEl>
                                          <p:spTgt spid="5"/>
                                        </p:tgtEl>
                                        <p:attrNameLst>
                                          <p:attrName>r</p:attrName>
                                        </p:attrNameLst>
                                      </p:cBhvr>
                                    </p:animRot>
                                    <p:animRot by="120000">
                                      <p:cBhvr>
                                        <p:cTn id="50" dur="200" fill="hold">
                                          <p:stCondLst>
                                            <p:cond delay="800"/>
                                          </p:stCondLst>
                                        </p:cTn>
                                        <p:tgtEl>
                                          <p:spTgt spid="5"/>
                                        </p:tgtEl>
                                        <p:attrNameLst>
                                          <p:attrName>r</p:attrName>
                                        </p:attrNameLst>
                                      </p:cBhvr>
                                    </p:animRot>
                                  </p:childTnLst>
                                </p:cTn>
                              </p:par>
                              <p:par>
                                <p:cTn id="51" presetID="53" presetClass="entr" presetSubtype="0"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2" presetClass="emph" presetSubtype="0" fill="hold" nodeType="withEffect">
                                  <p:stCondLst>
                                    <p:cond delay="1000"/>
                                  </p:stCondLst>
                                  <p:childTnLs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cTn>
                              </p:par>
                              <p:par>
                                <p:cTn id="62" presetID="53"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par>
                                <p:cTn id="67" presetID="32" presetClass="emph" presetSubtype="0" fill="hold" nodeType="withEffect">
                                  <p:stCondLst>
                                    <p:cond delay="1000"/>
                                  </p:stCondLst>
                                  <p:childTnLst>
                                    <p:animRot by="120000">
                                      <p:cBhvr>
                                        <p:cTn id="68" dur="100" fill="hold">
                                          <p:stCondLst>
                                            <p:cond delay="0"/>
                                          </p:stCondLst>
                                        </p:cTn>
                                        <p:tgtEl>
                                          <p:spTgt spid="9"/>
                                        </p:tgtEl>
                                        <p:attrNameLst>
                                          <p:attrName>r</p:attrName>
                                        </p:attrNameLst>
                                      </p:cBhvr>
                                    </p:animRot>
                                    <p:animRot by="-240000">
                                      <p:cBhvr>
                                        <p:cTn id="69" dur="200" fill="hold">
                                          <p:stCondLst>
                                            <p:cond delay="200"/>
                                          </p:stCondLst>
                                        </p:cTn>
                                        <p:tgtEl>
                                          <p:spTgt spid="9"/>
                                        </p:tgtEl>
                                        <p:attrNameLst>
                                          <p:attrName>r</p:attrName>
                                        </p:attrNameLst>
                                      </p:cBhvr>
                                    </p:animRot>
                                    <p:animRot by="240000">
                                      <p:cBhvr>
                                        <p:cTn id="70" dur="200" fill="hold">
                                          <p:stCondLst>
                                            <p:cond delay="400"/>
                                          </p:stCondLst>
                                        </p:cTn>
                                        <p:tgtEl>
                                          <p:spTgt spid="9"/>
                                        </p:tgtEl>
                                        <p:attrNameLst>
                                          <p:attrName>r</p:attrName>
                                        </p:attrNameLst>
                                      </p:cBhvr>
                                    </p:animRot>
                                    <p:animRot by="-240000">
                                      <p:cBhvr>
                                        <p:cTn id="71" dur="200" fill="hold">
                                          <p:stCondLst>
                                            <p:cond delay="600"/>
                                          </p:stCondLst>
                                        </p:cTn>
                                        <p:tgtEl>
                                          <p:spTgt spid="9"/>
                                        </p:tgtEl>
                                        <p:attrNameLst>
                                          <p:attrName>r</p:attrName>
                                        </p:attrNameLst>
                                      </p:cBhvr>
                                    </p:animRot>
                                    <p:animRot by="120000">
                                      <p:cBhvr>
                                        <p:cTn id="72" dur="200" fill="hold">
                                          <p:stCondLst>
                                            <p:cond delay="800"/>
                                          </p:stCondLst>
                                        </p:cTn>
                                        <p:tgtEl>
                                          <p:spTgt spid="9"/>
                                        </p:tgtEl>
                                        <p:attrNameLst>
                                          <p:attrName>r</p:attrName>
                                        </p:attrNameLst>
                                      </p:cBhvr>
                                    </p:animRot>
                                  </p:childTnLst>
                                </p:cTn>
                              </p:par>
                              <p:par>
                                <p:cTn id="73" presetID="53" presetClass="entr" presetSubtype="0" fill="hold" nodeType="withEffect">
                                  <p:stCondLst>
                                    <p:cond delay="5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Effect transition="in" filter="fade">
                                      <p:cBhvr>
                                        <p:cTn id="77" dur="500"/>
                                        <p:tgtEl>
                                          <p:spTgt spid="11"/>
                                        </p:tgtEl>
                                      </p:cBhvr>
                                    </p:animEffect>
                                  </p:childTnLst>
                                </p:cTn>
                              </p:par>
                              <p:par>
                                <p:cTn id="78" presetID="32" presetClass="emph" presetSubtype="0" fill="hold" nodeType="withEffect">
                                  <p:stCondLst>
                                    <p:cond delay="1000"/>
                                  </p:stCondLst>
                                  <p:childTnLst>
                                    <p:animRot by="120000">
                                      <p:cBhvr>
                                        <p:cTn id="79" dur="100" fill="hold">
                                          <p:stCondLst>
                                            <p:cond delay="0"/>
                                          </p:stCondLst>
                                        </p:cTn>
                                        <p:tgtEl>
                                          <p:spTgt spid="11"/>
                                        </p:tgtEl>
                                        <p:attrNameLst>
                                          <p:attrName>r</p:attrName>
                                        </p:attrNameLst>
                                      </p:cBhvr>
                                    </p:animRot>
                                    <p:animRot by="-240000">
                                      <p:cBhvr>
                                        <p:cTn id="80" dur="200" fill="hold">
                                          <p:stCondLst>
                                            <p:cond delay="200"/>
                                          </p:stCondLst>
                                        </p:cTn>
                                        <p:tgtEl>
                                          <p:spTgt spid="11"/>
                                        </p:tgtEl>
                                        <p:attrNameLst>
                                          <p:attrName>r</p:attrName>
                                        </p:attrNameLst>
                                      </p:cBhvr>
                                    </p:animRot>
                                    <p:animRot by="240000">
                                      <p:cBhvr>
                                        <p:cTn id="81" dur="200" fill="hold">
                                          <p:stCondLst>
                                            <p:cond delay="400"/>
                                          </p:stCondLst>
                                        </p:cTn>
                                        <p:tgtEl>
                                          <p:spTgt spid="11"/>
                                        </p:tgtEl>
                                        <p:attrNameLst>
                                          <p:attrName>r</p:attrName>
                                        </p:attrNameLst>
                                      </p:cBhvr>
                                    </p:animRot>
                                    <p:animRot by="-240000">
                                      <p:cBhvr>
                                        <p:cTn id="82" dur="200" fill="hold">
                                          <p:stCondLst>
                                            <p:cond delay="600"/>
                                          </p:stCondLst>
                                        </p:cTn>
                                        <p:tgtEl>
                                          <p:spTgt spid="11"/>
                                        </p:tgtEl>
                                        <p:attrNameLst>
                                          <p:attrName>r</p:attrName>
                                        </p:attrNameLst>
                                      </p:cBhvr>
                                    </p:animRot>
                                    <p:animRot by="120000">
                                      <p:cBhvr>
                                        <p:cTn id="83" dur="200" fill="hold">
                                          <p:stCondLst>
                                            <p:cond delay="800"/>
                                          </p:stCondLst>
                                        </p:cTn>
                                        <p:tgtEl>
                                          <p:spTgt spid="11"/>
                                        </p:tgtEl>
                                        <p:attrNameLst>
                                          <p:attrName>r</p:attrName>
                                        </p:attrNameLst>
                                      </p:cBhvr>
                                    </p:animRot>
                                  </p:childTnLst>
                                </p:cTn>
                              </p:par>
                              <p:par>
                                <p:cTn id="84" presetID="53" presetClass="entr" presetSubtype="0" fill="hold" nodeType="withEffect">
                                  <p:stCondLst>
                                    <p:cond delay="50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par>
                                <p:cTn id="89" presetID="32" presetClass="emph" presetSubtype="0" fill="hold" nodeType="withEffect">
                                  <p:stCondLst>
                                    <p:cond delay="1000"/>
                                  </p:stCondLst>
                                  <p:childTnLst>
                                    <p:animRot by="120000">
                                      <p:cBhvr>
                                        <p:cTn id="90" dur="100" fill="hold">
                                          <p:stCondLst>
                                            <p:cond delay="0"/>
                                          </p:stCondLst>
                                        </p:cTn>
                                        <p:tgtEl>
                                          <p:spTgt spid="13"/>
                                        </p:tgtEl>
                                        <p:attrNameLst>
                                          <p:attrName>r</p:attrName>
                                        </p:attrNameLst>
                                      </p:cBhvr>
                                    </p:animRot>
                                    <p:animRot by="-240000">
                                      <p:cBhvr>
                                        <p:cTn id="91" dur="200" fill="hold">
                                          <p:stCondLst>
                                            <p:cond delay="200"/>
                                          </p:stCondLst>
                                        </p:cTn>
                                        <p:tgtEl>
                                          <p:spTgt spid="13"/>
                                        </p:tgtEl>
                                        <p:attrNameLst>
                                          <p:attrName>r</p:attrName>
                                        </p:attrNameLst>
                                      </p:cBhvr>
                                    </p:animRot>
                                    <p:animRot by="240000">
                                      <p:cBhvr>
                                        <p:cTn id="92" dur="200" fill="hold">
                                          <p:stCondLst>
                                            <p:cond delay="400"/>
                                          </p:stCondLst>
                                        </p:cTn>
                                        <p:tgtEl>
                                          <p:spTgt spid="13"/>
                                        </p:tgtEl>
                                        <p:attrNameLst>
                                          <p:attrName>r</p:attrName>
                                        </p:attrNameLst>
                                      </p:cBhvr>
                                    </p:animRot>
                                    <p:animRot by="-240000">
                                      <p:cBhvr>
                                        <p:cTn id="93" dur="200" fill="hold">
                                          <p:stCondLst>
                                            <p:cond delay="600"/>
                                          </p:stCondLst>
                                        </p:cTn>
                                        <p:tgtEl>
                                          <p:spTgt spid="13"/>
                                        </p:tgtEl>
                                        <p:attrNameLst>
                                          <p:attrName>r</p:attrName>
                                        </p:attrNameLst>
                                      </p:cBhvr>
                                    </p:animRot>
                                    <p:animRot by="120000">
                                      <p:cBhvr>
                                        <p:cTn id="94" dur="200" fill="hold">
                                          <p:stCondLst>
                                            <p:cond delay="800"/>
                                          </p:stCondLst>
                                        </p:cTn>
                                        <p:tgtEl>
                                          <p:spTgt spid="13"/>
                                        </p:tgtEl>
                                        <p:attrNameLst>
                                          <p:attrName>r</p:attrName>
                                        </p:attrNameLst>
                                      </p:cBhvr>
                                    </p:animRot>
                                  </p:childTnLst>
                                </p:cTn>
                              </p:par>
                            </p:childTnLst>
                          </p:cTn>
                        </p:par>
                        <p:par>
                          <p:cTn id="95" fill="hold" nodeType="afterGroup">
                            <p:stCondLst>
                              <p:cond delay="6750"/>
                            </p:stCondLst>
                            <p:childTnLst>
                              <p:par>
                                <p:cTn id="96" presetID="12" presetClass="entr" presetSubtype="8" fill="hold" grpId="0" nodeType="afterEffect">
                                  <p:stCondLst>
                                    <p:cond delay="0"/>
                                  </p:stCondLst>
                                  <p:childTnLst>
                                    <p:set>
                                      <p:cBhvr>
                                        <p:cTn id="97" dur="1" fill="hold">
                                          <p:stCondLst>
                                            <p:cond delay="0"/>
                                          </p:stCondLst>
                                        </p:cTn>
                                        <p:tgtEl>
                                          <p:spTgt spid="186"/>
                                        </p:tgtEl>
                                        <p:attrNameLst>
                                          <p:attrName>style.visibility</p:attrName>
                                        </p:attrNameLst>
                                      </p:cBhvr>
                                      <p:to>
                                        <p:strVal val="visible"/>
                                      </p:to>
                                    </p:set>
                                    <p:anim calcmode="lin" valueType="num">
                                      <p:cBhvr additive="base">
                                        <p:cTn id="98" dur="500"/>
                                        <p:tgtEl>
                                          <p:spTgt spid="186"/>
                                        </p:tgtEl>
                                        <p:attrNameLst>
                                          <p:attrName>ppt_x</p:attrName>
                                        </p:attrNameLst>
                                      </p:cBhvr>
                                      <p:tavLst>
                                        <p:tav tm="0">
                                          <p:val>
                                            <p:strVal val="#ppt_x-#ppt_w*1.125000"/>
                                          </p:val>
                                        </p:tav>
                                        <p:tav tm="100000">
                                          <p:val>
                                            <p:strVal val="#ppt_x"/>
                                          </p:val>
                                        </p:tav>
                                      </p:tavLst>
                                    </p:anim>
                                    <p:animEffect transition="in" filter="wipe(right)">
                                      <p:cBhvr>
                                        <p:cTn id="99" dur="500"/>
                                        <p:tgtEl>
                                          <p:spTgt spid="186"/>
                                        </p:tgtEl>
                                      </p:cBhvr>
                                    </p:animEffect>
                                  </p:childTnLst>
                                </p:cTn>
                              </p:par>
                            </p:childTnLst>
                          </p:cTn>
                        </p:par>
                        <p:par>
                          <p:cTn id="100" fill="hold" nodeType="afterGroup">
                            <p:stCondLst>
                              <p:cond delay="7250"/>
                            </p:stCondLst>
                            <p:childTnLst>
                              <p:par>
                                <p:cTn id="101" presetID="42"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8250"/>
                            </p:stCondLst>
                            <p:childTnLst>
                              <p:par>
                                <p:cTn id="107" presetID="10" presetClass="entr" presetSubtype="0" fill="hold" grpId="0" nodeType="afterEffect">
                                  <p:stCondLst>
                                    <p:cond delay="0"/>
                                  </p:stCondLst>
                                  <p:childTnLst>
                                    <p:set>
                                      <p:cBhvr>
                                        <p:cTn id="108" dur="1" fill="hold">
                                          <p:stCondLst>
                                            <p:cond delay="0"/>
                                          </p:stCondLst>
                                        </p:cTn>
                                        <p:tgtEl>
                                          <p:spTgt spid="190"/>
                                        </p:tgtEl>
                                        <p:attrNameLst>
                                          <p:attrName>style.visibility</p:attrName>
                                        </p:attrNameLst>
                                      </p:cBhvr>
                                      <p:to>
                                        <p:strVal val="visible"/>
                                      </p:to>
                                    </p:set>
                                    <p:animEffect transition="in" filter="fade">
                                      <p:cBhvr>
                                        <p:cTn id="109" dur="500"/>
                                        <p:tgtEl>
                                          <p:spTgt spid="190"/>
                                        </p:tgtEl>
                                      </p:cBhvr>
                                    </p:animEffect>
                                  </p:childTnLst>
                                </p:cTn>
                              </p:par>
                              <p:par>
                                <p:cTn id="110" presetID="53" presetClass="entr" presetSubtype="0" fill="hold" nodeType="withEffect">
                                  <p:stCondLst>
                                    <p:cond delay="50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Effect transition="in" filter="fade">
                                      <p:cBhvr>
                                        <p:cTn id="114" dur="500"/>
                                        <p:tgtEl>
                                          <p:spTgt spid="22"/>
                                        </p:tgtEl>
                                      </p:cBhvr>
                                    </p:animEffect>
                                  </p:childTnLst>
                                </p:cTn>
                              </p:par>
                              <p:par>
                                <p:cTn id="115" presetID="32" presetClass="emph" presetSubtype="0" fill="hold" nodeType="withEffect">
                                  <p:stCondLst>
                                    <p:cond delay="100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par>
                                <p:cTn id="121" presetID="53" presetClass="entr" presetSubtype="0" fill="hold" nodeType="withEffect">
                                  <p:stCondLst>
                                    <p:cond delay="500"/>
                                  </p:stCondLst>
                                  <p:childTnLst>
                                    <p:set>
                                      <p:cBhvr>
                                        <p:cTn id="122" dur="1" fill="hold">
                                          <p:stCondLst>
                                            <p:cond delay="0"/>
                                          </p:stCondLst>
                                        </p:cTn>
                                        <p:tgtEl>
                                          <p:spTgt spid="24"/>
                                        </p:tgtEl>
                                        <p:attrNameLst>
                                          <p:attrName>style.visibility</p:attrName>
                                        </p:attrNameLst>
                                      </p:cBhvr>
                                      <p:to>
                                        <p:strVal val="visible"/>
                                      </p:to>
                                    </p:set>
                                    <p:anim calcmode="lin" valueType="num">
                                      <p:cBhvr>
                                        <p:cTn id="123" dur="500" fill="hold"/>
                                        <p:tgtEl>
                                          <p:spTgt spid="24"/>
                                        </p:tgtEl>
                                        <p:attrNameLst>
                                          <p:attrName>ppt_w</p:attrName>
                                        </p:attrNameLst>
                                      </p:cBhvr>
                                      <p:tavLst>
                                        <p:tav tm="0">
                                          <p:val>
                                            <p:fltVal val="0"/>
                                          </p:val>
                                        </p:tav>
                                        <p:tav tm="100000">
                                          <p:val>
                                            <p:strVal val="#ppt_w"/>
                                          </p:val>
                                        </p:tav>
                                      </p:tavLst>
                                    </p:anim>
                                    <p:anim calcmode="lin" valueType="num">
                                      <p:cBhvr>
                                        <p:cTn id="124" dur="500" fill="hold"/>
                                        <p:tgtEl>
                                          <p:spTgt spid="24"/>
                                        </p:tgtEl>
                                        <p:attrNameLst>
                                          <p:attrName>ppt_h</p:attrName>
                                        </p:attrNameLst>
                                      </p:cBhvr>
                                      <p:tavLst>
                                        <p:tav tm="0">
                                          <p:val>
                                            <p:fltVal val="0"/>
                                          </p:val>
                                        </p:tav>
                                        <p:tav tm="100000">
                                          <p:val>
                                            <p:strVal val="#ppt_h"/>
                                          </p:val>
                                        </p:tav>
                                      </p:tavLst>
                                    </p:anim>
                                    <p:animEffect transition="in" filter="fade">
                                      <p:cBhvr>
                                        <p:cTn id="125" dur="500"/>
                                        <p:tgtEl>
                                          <p:spTgt spid="24"/>
                                        </p:tgtEl>
                                      </p:cBhvr>
                                    </p:animEffect>
                                  </p:childTnLst>
                                </p:cTn>
                              </p:par>
                              <p:par>
                                <p:cTn id="126" presetID="32" presetClass="emph" presetSubtype="0" fill="hold" nodeType="withEffect">
                                  <p:stCondLst>
                                    <p:cond delay="1000"/>
                                  </p:stCondLst>
                                  <p:childTnLst>
                                    <p:animRot by="120000">
                                      <p:cBhvr>
                                        <p:cTn id="127" dur="100" fill="hold">
                                          <p:stCondLst>
                                            <p:cond delay="0"/>
                                          </p:stCondLst>
                                        </p:cTn>
                                        <p:tgtEl>
                                          <p:spTgt spid="24"/>
                                        </p:tgtEl>
                                        <p:attrNameLst>
                                          <p:attrName>r</p:attrName>
                                        </p:attrNameLst>
                                      </p:cBhvr>
                                    </p:animRot>
                                    <p:animRot by="-240000">
                                      <p:cBhvr>
                                        <p:cTn id="128" dur="200" fill="hold">
                                          <p:stCondLst>
                                            <p:cond delay="200"/>
                                          </p:stCondLst>
                                        </p:cTn>
                                        <p:tgtEl>
                                          <p:spTgt spid="24"/>
                                        </p:tgtEl>
                                        <p:attrNameLst>
                                          <p:attrName>r</p:attrName>
                                        </p:attrNameLst>
                                      </p:cBhvr>
                                    </p:animRot>
                                    <p:animRot by="240000">
                                      <p:cBhvr>
                                        <p:cTn id="129" dur="200" fill="hold">
                                          <p:stCondLst>
                                            <p:cond delay="400"/>
                                          </p:stCondLst>
                                        </p:cTn>
                                        <p:tgtEl>
                                          <p:spTgt spid="24"/>
                                        </p:tgtEl>
                                        <p:attrNameLst>
                                          <p:attrName>r</p:attrName>
                                        </p:attrNameLst>
                                      </p:cBhvr>
                                    </p:animRot>
                                    <p:animRot by="-240000">
                                      <p:cBhvr>
                                        <p:cTn id="130" dur="200" fill="hold">
                                          <p:stCondLst>
                                            <p:cond delay="600"/>
                                          </p:stCondLst>
                                        </p:cTn>
                                        <p:tgtEl>
                                          <p:spTgt spid="24"/>
                                        </p:tgtEl>
                                        <p:attrNameLst>
                                          <p:attrName>r</p:attrName>
                                        </p:attrNameLst>
                                      </p:cBhvr>
                                    </p:animRot>
                                    <p:animRot by="120000">
                                      <p:cBhvr>
                                        <p:cTn id="131" dur="200" fill="hold">
                                          <p:stCondLst>
                                            <p:cond delay="800"/>
                                          </p:stCondLst>
                                        </p:cTn>
                                        <p:tgtEl>
                                          <p:spTgt spid="24"/>
                                        </p:tgtEl>
                                        <p:attrNameLst>
                                          <p:attrName>r</p:attrName>
                                        </p:attrNameLst>
                                      </p:cBhvr>
                                    </p:animRot>
                                  </p:childTnLst>
                                </p:cTn>
                              </p:par>
                              <p:par>
                                <p:cTn id="132" presetID="53" presetClass="entr" presetSubtype="0" fill="hold" nodeType="withEffect">
                                  <p:stCondLst>
                                    <p:cond delay="500"/>
                                  </p:stCondLst>
                                  <p:childTnLst>
                                    <p:set>
                                      <p:cBhvr>
                                        <p:cTn id="133" dur="1" fill="hold">
                                          <p:stCondLst>
                                            <p:cond delay="0"/>
                                          </p:stCondLst>
                                        </p:cTn>
                                        <p:tgtEl>
                                          <p:spTgt spid="26"/>
                                        </p:tgtEl>
                                        <p:attrNameLst>
                                          <p:attrName>style.visibility</p:attrName>
                                        </p:attrNameLst>
                                      </p:cBhvr>
                                      <p:to>
                                        <p:strVal val="visible"/>
                                      </p:to>
                                    </p:set>
                                    <p:anim calcmode="lin" valueType="num">
                                      <p:cBhvr>
                                        <p:cTn id="134" dur="500" fill="hold"/>
                                        <p:tgtEl>
                                          <p:spTgt spid="26"/>
                                        </p:tgtEl>
                                        <p:attrNameLst>
                                          <p:attrName>ppt_w</p:attrName>
                                        </p:attrNameLst>
                                      </p:cBhvr>
                                      <p:tavLst>
                                        <p:tav tm="0">
                                          <p:val>
                                            <p:fltVal val="0"/>
                                          </p:val>
                                        </p:tav>
                                        <p:tav tm="100000">
                                          <p:val>
                                            <p:strVal val="#ppt_w"/>
                                          </p:val>
                                        </p:tav>
                                      </p:tavLst>
                                    </p:anim>
                                    <p:anim calcmode="lin" valueType="num">
                                      <p:cBhvr>
                                        <p:cTn id="135" dur="500" fill="hold"/>
                                        <p:tgtEl>
                                          <p:spTgt spid="26"/>
                                        </p:tgtEl>
                                        <p:attrNameLst>
                                          <p:attrName>ppt_h</p:attrName>
                                        </p:attrNameLst>
                                      </p:cBhvr>
                                      <p:tavLst>
                                        <p:tav tm="0">
                                          <p:val>
                                            <p:fltVal val="0"/>
                                          </p:val>
                                        </p:tav>
                                        <p:tav tm="100000">
                                          <p:val>
                                            <p:strVal val="#ppt_h"/>
                                          </p:val>
                                        </p:tav>
                                      </p:tavLst>
                                    </p:anim>
                                    <p:animEffect transition="in" filter="fade">
                                      <p:cBhvr>
                                        <p:cTn id="136" dur="500"/>
                                        <p:tgtEl>
                                          <p:spTgt spid="26"/>
                                        </p:tgtEl>
                                      </p:cBhvr>
                                    </p:animEffect>
                                  </p:childTnLst>
                                </p:cTn>
                              </p:par>
                              <p:par>
                                <p:cTn id="137" presetID="32" presetClass="emph" presetSubtype="0" fill="hold" nodeType="withEffect">
                                  <p:stCondLst>
                                    <p:cond delay="100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par>
                                <p:cTn id="143" presetID="53" presetClass="entr" presetSubtype="0" fill="hold" nodeType="withEffect">
                                  <p:stCondLst>
                                    <p:cond delay="50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500" fill="hold"/>
                                        <p:tgtEl>
                                          <p:spTgt spid="28"/>
                                        </p:tgtEl>
                                        <p:attrNameLst>
                                          <p:attrName>ppt_w</p:attrName>
                                        </p:attrNameLst>
                                      </p:cBhvr>
                                      <p:tavLst>
                                        <p:tav tm="0">
                                          <p:val>
                                            <p:fltVal val="0"/>
                                          </p:val>
                                        </p:tav>
                                        <p:tav tm="100000">
                                          <p:val>
                                            <p:strVal val="#ppt_w"/>
                                          </p:val>
                                        </p:tav>
                                      </p:tavLst>
                                    </p:anim>
                                    <p:anim calcmode="lin" valueType="num">
                                      <p:cBhvr>
                                        <p:cTn id="146" dur="500" fill="hold"/>
                                        <p:tgtEl>
                                          <p:spTgt spid="28"/>
                                        </p:tgtEl>
                                        <p:attrNameLst>
                                          <p:attrName>ppt_h</p:attrName>
                                        </p:attrNameLst>
                                      </p:cBhvr>
                                      <p:tavLst>
                                        <p:tav tm="0">
                                          <p:val>
                                            <p:fltVal val="0"/>
                                          </p:val>
                                        </p:tav>
                                        <p:tav tm="100000">
                                          <p:val>
                                            <p:strVal val="#ppt_h"/>
                                          </p:val>
                                        </p:tav>
                                      </p:tavLst>
                                    </p:anim>
                                    <p:animEffect transition="in" filter="fade">
                                      <p:cBhvr>
                                        <p:cTn id="147" dur="500"/>
                                        <p:tgtEl>
                                          <p:spTgt spid="28"/>
                                        </p:tgtEl>
                                      </p:cBhvr>
                                    </p:animEffect>
                                  </p:childTnLst>
                                </p:cTn>
                              </p:par>
                              <p:par>
                                <p:cTn id="148" presetID="32" presetClass="emph" presetSubtype="0" fill="hold" nodeType="withEffect">
                                  <p:stCondLst>
                                    <p:cond delay="1000"/>
                                  </p:stCondLst>
                                  <p:childTnLst>
                                    <p:animRot by="120000">
                                      <p:cBhvr>
                                        <p:cTn id="149" dur="100" fill="hold">
                                          <p:stCondLst>
                                            <p:cond delay="0"/>
                                          </p:stCondLst>
                                        </p:cTn>
                                        <p:tgtEl>
                                          <p:spTgt spid="28"/>
                                        </p:tgtEl>
                                        <p:attrNameLst>
                                          <p:attrName>r</p:attrName>
                                        </p:attrNameLst>
                                      </p:cBhvr>
                                    </p:animRot>
                                    <p:animRot by="-240000">
                                      <p:cBhvr>
                                        <p:cTn id="150" dur="200" fill="hold">
                                          <p:stCondLst>
                                            <p:cond delay="200"/>
                                          </p:stCondLst>
                                        </p:cTn>
                                        <p:tgtEl>
                                          <p:spTgt spid="28"/>
                                        </p:tgtEl>
                                        <p:attrNameLst>
                                          <p:attrName>r</p:attrName>
                                        </p:attrNameLst>
                                      </p:cBhvr>
                                    </p:animRot>
                                    <p:animRot by="240000">
                                      <p:cBhvr>
                                        <p:cTn id="151" dur="200" fill="hold">
                                          <p:stCondLst>
                                            <p:cond delay="400"/>
                                          </p:stCondLst>
                                        </p:cTn>
                                        <p:tgtEl>
                                          <p:spTgt spid="28"/>
                                        </p:tgtEl>
                                        <p:attrNameLst>
                                          <p:attrName>r</p:attrName>
                                        </p:attrNameLst>
                                      </p:cBhvr>
                                    </p:animRot>
                                    <p:animRot by="-240000">
                                      <p:cBhvr>
                                        <p:cTn id="152" dur="200" fill="hold">
                                          <p:stCondLst>
                                            <p:cond delay="600"/>
                                          </p:stCondLst>
                                        </p:cTn>
                                        <p:tgtEl>
                                          <p:spTgt spid="28"/>
                                        </p:tgtEl>
                                        <p:attrNameLst>
                                          <p:attrName>r</p:attrName>
                                        </p:attrNameLst>
                                      </p:cBhvr>
                                    </p:animRot>
                                    <p:animRot by="120000">
                                      <p:cBhvr>
                                        <p:cTn id="153" dur="200" fill="hold">
                                          <p:stCondLst>
                                            <p:cond delay="800"/>
                                          </p:stCondLst>
                                        </p:cTn>
                                        <p:tgtEl>
                                          <p:spTgt spid="28"/>
                                        </p:tgtEl>
                                        <p:attrNameLst>
                                          <p:attrName>r</p:attrName>
                                        </p:attrNameLst>
                                      </p:cBhvr>
                                    </p:animRot>
                                  </p:childTnLst>
                                </p:cTn>
                              </p:par>
                              <p:par>
                                <p:cTn id="154" presetID="53" presetClass="entr" presetSubtype="0" fill="hold" nodeType="withEffect">
                                  <p:stCondLst>
                                    <p:cond delay="5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par>
                                <p:cTn id="159" presetID="32" presetClass="emph" presetSubtype="0" fill="hold" nodeType="withEffect">
                                  <p:stCondLst>
                                    <p:cond delay="1000"/>
                                  </p:stCondLst>
                                  <p:childTnLst>
                                    <p:animRot by="120000">
                                      <p:cBhvr>
                                        <p:cTn id="160" dur="100" fill="hold">
                                          <p:stCondLst>
                                            <p:cond delay="0"/>
                                          </p:stCondLst>
                                        </p:cTn>
                                        <p:tgtEl>
                                          <p:spTgt spid="30"/>
                                        </p:tgtEl>
                                        <p:attrNameLst>
                                          <p:attrName>r</p:attrName>
                                        </p:attrNameLst>
                                      </p:cBhvr>
                                    </p:animRot>
                                    <p:animRot by="-240000">
                                      <p:cBhvr>
                                        <p:cTn id="161" dur="200" fill="hold">
                                          <p:stCondLst>
                                            <p:cond delay="200"/>
                                          </p:stCondLst>
                                        </p:cTn>
                                        <p:tgtEl>
                                          <p:spTgt spid="30"/>
                                        </p:tgtEl>
                                        <p:attrNameLst>
                                          <p:attrName>r</p:attrName>
                                        </p:attrNameLst>
                                      </p:cBhvr>
                                    </p:animRot>
                                    <p:animRot by="240000">
                                      <p:cBhvr>
                                        <p:cTn id="162" dur="200" fill="hold">
                                          <p:stCondLst>
                                            <p:cond delay="400"/>
                                          </p:stCondLst>
                                        </p:cTn>
                                        <p:tgtEl>
                                          <p:spTgt spid="30"/>
                                        </p:tgtEl>
                                        <p:attrNameLst>
                                          <p:attrName>r</p:attrName>
                                        </p:attrNameLst>
                                      </p:cBhvr>
                                    </p:animRot>
                                    <p:animRot by="-240000">
                                      <p:cBhvr>
                                        <p:cTn id="163" dur="200" fill="hold">
                                          <p:stCondLst>
                                            <p:cond delay="600"/>
                                          </p:stCondLst>
                                        </p:cTn>
                                        <p:tgtEl>
                                          <p:spTgt spid="30"/>
                                        </p:tgtEl>
                                        <p:attrNameLst>
                                          <p:attrName>r</p:attrName>
                                        </p:attrNameLst>
                                      </p:cBhvr>
                                    </p:animRot>
                                    <p:animRot by="120000">
                                      <p:cBhvr>
                                        <p:cTn id="164" dur="200" fill="hold">
                                          <p:stCondLst>
                                            <p:cond delay="800"/>
                                          </p:stCondLst>
                                        </p:cTn>
                                        <p:tgtEl>
                                          <p:spTgt spid="30"/>
                                        </p:tgtEl>
                                        <p:attrNameLst>
                                          <p:attrName>r</p:attrName>
                                        </p:attrNameLst>
                                      </p:cBhvr>
                                    </p:animRot>
                                  </p:childTnLst>
                                </p:cTn>
                              </p:par>
                            </p:childTnLst>
                          </p:cTn>
                        </p:par>
                        <p:par>
                          <p:cTn id="165" fill="hold" nodeType="afterGroup">
                            <p:stCondLst>
                              <p:cond delay="10250"/>
                            </p:stCondLst>
                            <p:childTnLst>
                              <p:par>
                                <p:cTn id="166" presetID="12" presetClass="entr" presetSubtype="8" fill="hold" grpId="0" nodeType="afterEffect">
                                  <p:stCondLst>
                                    <p:cond delay="0"/>
                                  </p:stCondLst>
                                  <p:childTnLst>
                                    <p:set>
                                      <p:cBhvr>
                                        <p:cTn id="167" dur="1" fill="hold">
                                          <p:stCondLst>
                                            <p:cond delay="0"/>
                                          </p:stCondLst>
                                        </p:cTn>
                                        <p:tgtEl>
                                          <p:spTgt spid="216"/>
                                        </p:tgtEl>
                                        <p:attrNameLst>
                                          <p:attrName>style.visibility</p:attrName>
                                        </p:attrNameLst>
                                      </p:cBhvr>
                                      <p:to>
                                        <p:strVal val="visible"/>
                                      </p:to>
                                    </p:set>
                                    <p:anim calcmode="lin" valueType="num">
                                      <p:cBhvr additive="base">
                                        <p:cTn id="168" dur="500"/>
                                        <p:tgtEl>
                                          <p:spTgt spid="216"/>
                                        </p:tgtEl>
                                        <p:attrNameLst>
                                          <p:attrName>ppt_x</p:attrName>
                                        </p:attrNameLst>
                                      </p:cBhvr>
                                      <p:tavLst>
                                        <p:tav tm="0">
                                          <p:val>
                                            <p:strVal val="#ppt_x-#ppt_w*1.125000"/>
                                          </p:val>
                                        </p:tav>
                                        <p:tav tm="100000">
                                          <p:val>
                                            <p:strVal val="#ppt_x"/>
                                          </p:val>
                                        </p:tav>
                                      </p:tavLst>
                                    </p:anim>
                                    <p:animEffect transition="in" filter="wipe(right)">
                                      <p:cBhvr>
                                        <p:cTn id="169" dur="500"/>
                                        <p:tgtEl>
                                          <p:spTgt spid="216"/>
                                        </p:tgtEl>
                                      </p:cBhvr>
                                    </p:animEffect>
                                  </p:childTnLst>
                                </p:cTn>
                              </p:par>
                            </p:childTnLst>
                          </p:cTn>
                        </p:par>
                        <p:par>
                          <p:cTn id="170" fill="hold" nodeType="afterGroup">
                            <p:stCondLst>
                              <p:cond delay="10750"/>
                            </p:stCondLst>
                            <p:childTnLst>
                              <p:par>
                                <p:cTn id="171" presetID="42" presetClass="entr" presetSubtype="0" fill="hold" nodeType="afterEffect">
                                  <p:stCondLst>
                                    <p:cond delay="0"/>
                                  </p:stCondLst>
                                  <p:childTnLst>
                                    <p:set>
                                      <p:cBhvr>
                                        <p:cTn id="172" dur="1" fill="hold">
                                          <p:stCondLst>
                                            <p:cond delay="0"/>
                                          </p:stCondLst>
                                        </p:cTn>
                                        <p:tgtEl>
                                          <p:spTgt spid="226"/>
                                        </p:tgtEl>
                                        <p:attrNameLst>
                                          <p:attrName>style.visibility</p:attrName>
                                        </p:attrNameLst>
                                      </p:cBhvr>
                                      <p:to>
                                        <p:strVal val="visible"/>
                                      </p:to>
                                    </p:set>
                                    <p:animEffect transition="in" filter="fade">
                                      <p:cBhvr>
                                        <p:cTn id="173" dur="1000"/>
                                        <p:tgtEl>
                                          <p:spTgt spid="226"/>
                                        </p:tgtEl>
                                      </p:cBhvr>
                                    </p:animEffect>
                                    <p:anim calcmode="lin" valueType="num">
                                      <p:cBhvr>
                                        <p:cTn id="174" dur="1000" fill="hold"/>
                                        <p:tgtEl>
                                          <p:spTgt spid="226"/>
                                        </p:tgtEl>
                                        <p:attrNameLst>
                                          <p:attrName>ppt_x</p:attrName>
                                        </p:attrNameLst>
                                      </p:cBhvr>
                                      <p:tavLst>
                                        <p:tav tm="0">
                                          <p:val>
                                            <p:strVal val="#ppt_x"/>
                                          </p:val>
                                        </p:tav>
                                        <p:tav tm="100000">
                                          <p:val>
                                            <p:strVal val="#ppt_x"/>
                                          </p:val>
                                        </p:tav>
                                      </p:tavLst>
                                    </p:anim>
                                    <p:anim calcmode="lin" valueType="num">
                                      <p:cBhvr>
                                        <p:cTn id="175" dur="1000" fill="hold"/>
                                        <p:tgtEl>
                                          <p:spTgt spid="226"/>
                                        </p:tgtEl>
                                        <p:attrNameLst>
                                          <p:attrName>ppt_y</p:attrName>
                                        </p:attrNameLst>
                                      </p:cBhvr>
                                      <p:tavLst>
                                        <p:tav tm="0">
                                          <p:val>
                                            <p:strVal val="#ppt_y+.1"/>
                                          </p:val>
                                        </p:tav>
                                        <p:tav tm="100000">
                                          <p:val>
                                            <p:strVal val="#ppt_y"/>
                                          </p:val>
                                        </p:tav>
                                      </p:tavLst>
                                    </p:anim>
                                  </p:childTnLst>
                                </p:cTn>
                              </p:par>
                            </p:childTnLst>
                          </p:cTn>
                        </p:par>
                        <p:par>
                          <p:cTn id="176" fill="hold" nodeType="afterGroup">
                            <p:stCondLst>
                              <p:cond delay="11750"/>
                            </p:stCondLst>
                            <p:childTnLst>
                              <p:par>
                                <p:cTn id="177" presetID="10" presetClass="entr" presetSubtype="0" fill="hold" grpId="0" nodeType="afterEffect">
                                  <p:stCondLst>
                                    <p:cond delay="0"/>
                                  </p:stCondLst>
                                  <p:childTnLst>
                                    <p:set>
                                      <p:cBhvr>
                                        <p:cTn id="178" dur="1" fill="hold">
                                          <p:stCondLst>
                                            <p:cond delay="0"/>
                                          </p:stCondLst>
                                        </p:cTn>
                                        <p:tgtEl>
                                          <p:spTgt spid="220"/>
                                        </p:tgtEl>
                                        <p:attrNameLst>
                                          <p:attrName>style.visibility</p:attrName>
                                        </p:attrNameLst>
                                      </p:cBhvr>
                                      <p:to>
                                        <p:strVal val="visible"/>
                                      </p:to>
                                    </p:set>
                                    <p:animEffect transition="in" filter="fade">
                                      <p:cBhvr>
                                        <p:cTn id="179" dur="500"/>
                                        <p:tgtEl>
                                          <p:spTgt spid="220"/>
                                        </p:tgtEl>
                                      </p:cBhvr>
                                    </p:animEffect>
                                  </p:childTnLst>
                                </p:cTn>
                              </p:par>
                              <p:par>
                                <p:cTn id="180" presetID="53" presetClass="entr" presetSubtype="0" fill="hold" nodeType="withEffect">
                                  <p:stCondLst>
                                    <p:cond delay="500"/>
                                  </p:stCondLst>
                                  <p:childTnLst>
                                    <p:set>
                                      <p:cBhvr>
                                        <p:cTn id="181" dur="1" fill="hold">
                                          <p:stCondLst>
                                            <p:cond delay="0"/>
                                          </p:stCondLst>
                                        </p:cTn>
                                        <p:tgtEl>
                                          <p:spTgt spid="228"/>
                                        </p:tgtEl>
                                        <p:attrNameLst>
                                          <p:attrName>style.visibility</p:attrName>
                                        </p:attrNameLst>
                                      </p:cBhvr>
                                      <p:to>
                                        <p:strVal val="visible"/>
                                      </p:to>
                                    </p:set>
                                    <p:anim calcmode="lin" valueType="num">
                                      <p:cBhvr>
                                        <p:cTn id="182" dur="500" fill="hold"/>
                                        <p:tgtEl>
                                          <p:spTgt spid="228"/>
                                        </p:tgtEl>
                                        <p:attrNameLst>
                                          <p:attrName>ppt_w</p:attrName>
                                        </p:attrNameLst>
                                      </p:cBhvr>
                                      <p:tavLst>
                                        <p:tav tm="0">
                                          <p:val>
                                            <p:fltVal val="0"/>
                                          </p:val>
                                        </p:tav>
                                        <p:tav tm="100000">
                                          <p:val>
                                            <p:strVal val="#ppt_w"/>
                                          </p:val>
                                        </p:tav>
                                      </p:tavLst>
                                    </p:anim>
                                    <p:anim calcmode="lin" valueType="num">
                                      <p:cBhvr>
                                        <p:cTn id="183" dur="500" fill="hold"/>
                                        <p:tgtEl>
                                          <p:spTgt spid="228"/>
                                        </p:tgtEl>
                                        <p:attrNameLst>
                                          <p:attrName>ppt_h</p:attrName>
                                        </p:attrNameLst>
                                      </p:cBhvr>
                                      <p:tavLst>
                                        <p:tav tm="0">
                                          <p:val>
                                            <p:fltVal val="0"/>
                                          </p:val>
                                        </p:tav>
                                        <p:tav tm="100000">
                                          <p:val>
                                            <p:strVal val="#ppt_h"/>
                                          </p:val>
                                        </p:tav>
                                      </p:tavLst>
                                    </p:anim>
                                    <p:animEffect transition="in" filter="fade">
                                      <p:cBhvr>
                                        <p:cTn id="184" dur="500"/>
                                        <p:tgtEl>
                                          <p:spTgt spid="228"/>
                                        </p:tgtEl>
                                      </p:cBhvr>
                                    </p:animEffect>
                                  </p:childTnLst>
                                </p:cTn>
                              </p:par>
                              <p:par>
                                <p:cTn id="185" presetID="32" presetClass="emph" presetSubtype="0" fill="hold" nodeType="withEffect">
                                  <p:stCondLst>
                                    <p:cond delay="1000"/>
                                  </p:stCondLst>
                                  <p:childTnLst>
                                    <p:animRot by="120000">
                                      <p:cBhvr>
                                        <p:cTn id="186" dur="100" fill="hold">
                                          <p:stCondLst>
                                            <p:cond delay="0"/>
                                          </p:stCondLst>
                                        </p:cTn>
                                        <p:tgtEl>
                                          <p:spTgt spid="228"/>
                                        </p:tgtEl>
                                        <p:attrNameLst>
                                          <p:attrName>r</p:attrName>
                                        </p:attrNameLst>
                                      </p:cBhvr>
                                    </p:animRot>
                                    <p:animRot by="-240000">
                                      <p:cBhvr>
                                        <p:cTn id="187" dur="200" fill="hold">
                                          <p:stCondLst>
                                            <p:cond delay="200"/>
                                          </p:stCondLst>
                                        </p:cTn>
                                        <p:tgtEl>
                                          <p:spTgt spid="228"/>
                                        </p:tgtEl>
                                        <p:attrNameLst>
                                          <p:attrName>r</p:attrName>
                                        </p:attrNameLst>
                                      </p:cBhvr>
                                    </p:animRot>
                                    <p:animRot by="240000">
                                      <p:cBhvr>
                                        <p:cTn id="188" dur="200" fill="hold">
                                          <p:stCondLst>
                                            <p:cond delay="400"/>
                                          </p:stCondLst>
                                        </p:cTn>
                                        <p:tgtEl>
                                          <p:spTgt spid="228"/>
                                        </p:tgtEl>
                                        <p:attrNameLst>
                                          <p:attrName>r</p:attrName>
                                        </p:attrNameLst>
                                      </p:cBhvr>
                                    </p:animRot>
                                    <p:animRot by="-240000">
                                      <p:cBhvr>
                                        <p:cTn id="189" dur="200" fill="hold">
                                          <p:stCondLst>
                                            <p:cond delay="600"/>
                                          </p:stCondLst>
                                        </p:cTn>
                                        <p:tgtEl>
                                          <p:spTgt spid="228"/>
                                        </p:tgtEl>
                                        <p:attrNameLst>
                                          <p:attrName>r</p:attrName>
                                        </p:attrNameLst>
                                      </p:cBhvr>
                                    </p:animRot>
                                    <p:animRot by="120000">
                                      <p:cBhvr>
                                        <p:cTn id="190" dur="200" fill="hold">
                                          <p:stCondLst>
                                            <p:cond delay="800"/>
                                          </p:stCondLst>
                                        </p:cTn>
                                        <p:tgtEl>
                                          <p:spTgt spid="228"/>
                                        </p:tgtEl>
                                        <p:attrNameLst>
                                          <p:attrName>r</p:attrName>
                                        </p:attrNameLst>
                                      </p:cBhvr>
                                    </p:animRot>
                                  </p:childTnLst>
                                </p:cTn>
                              </p:par>
                              <p:par>
                                <p:cTn id="191" presetID="53" presetClass="entr" presetSubtype="0" fill="hold" nodeType="withEffect">
                                  <p:stCondLst>
                                    <p:cond delay="500"/>
                                  </p:stCondLst>
                                  <p:childTnLst>
                                    <p:set>
                                      <p:cBhvr>
                                        <p:cTn id="192" dur="1" fill="hold">
                                          <p:stCondLst>
                                            <p:cond delay="0"/>
                                          </p:stCondLst>
                                        </p:cTn>
                                        <p:tgtEl>
                                          <p:spTgt spid="233"/>
                                        </p:tgtEl>
                                        <p:attrNameLst>
                                          <p:attrName>style.visibility</p:attrName>
                                        </p:attrNameLst>
                                      </p:cBhvr>
                                      <p:to>
                                        <p:strVal val="visible"/>
                                      </p:to>
                                    </p:set>
                                    <p:anim calcmode="lin" valueType="num">
                                      <p:cBhvr>
                                        <p:cTn id="193" dur="500" fill="hold"/>
                                        <p:tgtEl>
                                          <p:spTgt spid="233"/>
                                        </p:tgtEl>
                                        <p:attrNameLst>
                                          <p:attrName>ppt_w</p:attrName>
                                        </p:attrNameLst>
                                      </p:cBhvr>
                                      <p:tavLst>
                                        <p:tav tm="0">
                                          <p:val>
                                            <p:fltVal val="0"/>
                                          </p:val>
                                        </p:tav>
                                        <p:tav tm="100000">
                                          <p:val>
                                            <p:strVal val="#ppt_w"/>
                                          </p:val>
                                        </p:tav>
                                      </p:tavLst>
                                    </p:anim>
                                    <p:anim calcmode="lin" valueType="num">
                                      <p:cBhvr>
                                        <p:cTn id="194" dur="500" fill="hold"/>
                                        <p:tgtEl>
                                          <p:spTgt spid="233"/>
                                        </p:tgtEl>
                                        <p:attrNameLst>
                                          <p:attrName>ppt_h</p:attrName>
                                        </p:attrNameLst>
                                      </p:cBhvr>
                                      <p:tavLst>
                                        <p:tav tm="0">
                                          <p:val>
                                            <p:fltVal val="0"/>
                                          </p:val>
                                        </p:tav>
                                        <p:tav tm="100000">
                                          <p:val>
                                            <p:strVal val="#ppt_h"/>
                                          </p:val>
                                        </p:tav>
                                      </p:tavLst>
                                    </p:anim>
                                    <p:animEffect transition="in" filter="fade">
                                      <p:cBhvr>
                                        <p:cTn id="195" dur="500"/>
                                        <p:tgtEl>
                                          <p:spTgt spid="233"/>
                                        </p:tgtEl>
                                      </p:cBhvr>
                                    </p:animEffect>
                                  </p:childTnLst>
                                </p:cTn>
                              </p:par>
                              <p:par>
                                <p:cTn id="196" presetID="32" presetClass="emph" presetSubtype="0" fill="hold" nodeType="withEffect">
                                  <p:stCondLst>
                                    <p:cond delay="1000"/>
                                  </p:stCondLst>
                                  <p:childTnLst>
                                    <p:animRot by="120000">
                                      <p:cBhvr>
                                        <p:cTn id="197" dur="100" fill="hold">
                                          <p:stCondLst>
                                            <p:cond delay="0"/>
                                          </p:stCondLst>
                                        </p:cTn>
                                        <p:tgtEl>
                                          <p:spTgt spid="233"/>
                                        </p:tgtEl>
                                        <p:attrNameLst>
                                          <p:attrName>r</p:attrName>
                                        </p:attrNameLst>
                                      </p:cBhvr>
                                    </p:animRot>
                                    <p:animRot by="-240000">
                                      <p:cBhvr>
                                        <p:cTn id="198" dur="200" fill="hold">
                                          <p:stCondLst>
                                            <p:cond delay="200"/>
                                          </p:stCondLst>
                                        </p:cTn>
                                        <p:tgtEl>
                                          <p:spTgt spid="233"/>
                                        </p:tgtEl>
                                        <p:attrNameLst>
                                          <p:attrName>r</p:attrName>
                                        </p:attrNameLst>
                                      </p:cBhvr>
                                    </p:animRot>
                                    <p:animRot by="240000">
                                      <p:cBhvr>
                                        <p:cTn id="199" dur="200" fill="hold">
                                          <p:stCondLst>
                                            <p:cond delay="400"/>
                                          </p:stCondLst>
                                        </p:cTn>
                                        <p:tgtEl>
                                          <p:spTgt spid="233"/>
                                        </p:tgtEl>
                                        <p:attrNameLst>
                                          <p:attrName>r</p:attrName>
                                        </p:attrNameLst>
                                      </p:cBhvr>
                                    </p:animRot>
                                    <p:animRot by="-240000">
                                      <p:cBhvr>
                                        <p:cTn id="200" dur="200" fill="hold">
                                          <p:stCondLst>
                                            <p:cond delay="600"/>
                                          </p:stCondLst>
                                        </p:cTn>
                                        <p:tgtEl>
                                          <p:spTgt spid="233"/>
                                        </p:tgtEl>
                                        <p:attrNameLst>
                                          <p:attrName>r</p:attrName>
                                        </p:attrNameLst>
                                      </p:cBhvr>
                                    </p:animRot>
                                    <p:animRot by="120000">
                                      <p:cBhvr>
                                        <p:cTn id="201" dur="200" fill="hold">
                                          <p:stCondLst>
                                            <p:cond delay="800"/>
                                          </p:stCondLst>
                                        </p:cTn>
                                        <p:tgtEl>
                                          <p:spTgt spid="233"/>
                                        </p:tgtEl>
                                        <p:attrNameLst>
                                          <p:attrName>r</p:attrName>
                                        </p:attrNameLst>
                                      </p:cBhvr>
                                    </p:animRot>
                                  </p:childTnLst>
                                </p:cTn>
                              </p:par>
                              <p:par>
                                <p:cTn id="202" presetID="53" presetClass="entr" presetSubtype="0" fill="hold" nodeType="withEffect">
                                  <p:stCondLst>
                                    <p:cond delay="500"/>
                                  </p:stCondLst>
                                  <p:childTnLst>
                                    <p:set>
                                      <p:cBhvr>
                                        <p:cTn id="203" dur="1" fill="hold">
                                          <p:stCondLst>
                                            <p:cond delay="0"/>
                                          </p:stCondLst>
                                        </p:cTn>
                                        <p:tgtEl>
                                          <p:spTgt spid="238"/>
                                        </p:tgtEl>
                                        <p:attrNameLst>
                                          <p:attrName>style.visibility</p:attrName>
                                        </p:attrNameLst>
                                      </p:cBhvr>
                                      <p:to>
                                        <p:strVal val="visible"/>
                                      </p:to>
                                    </p:set>
                                    <p:anim calcmode="lin" valueType="num">
                                      <p:cBhvr>
                                        <p:cTn id="204" dur="500" fill="hold"/>
                                        <p:tgtEl>
                                          <p:spTgt spid="238"/>
                                        </p:tgtEl>
                                        <p:attrNameLst>
                                          <p:attrName>ppt_w</p:attrName>
                                        </p:attrNameLst>
                                      </p:cBhvr>
                                      <p:tavLst>
                                        <p:tav tm="0">
                                          <p:val>
                                            <p:fltVal val="0"/>
                                          </p:val>
                                        </p:tav>
                                        <p:tav tm="100000">
                                          <p:val>
                                            <p:strVal val="#ppt_w"/>
                                          </p:val>
                                        </p:tav>
                                      </p:tavLst>
                                    </p:anim>
                                    <p:anim calcmode="lin" valueType="num">
                                      <p:cBhvr>
                                        <p:cTn id="205" dur="500" fill="hold"/>
                                        <p:tgtEl>
                                          <p:spTgt spid="238"/>
                                        </p:tgtEl>
                                        <p:attrNameLst>
                                          <p:attrName>ppt_h</p:attrName>
                                        </p:attrNameLst>
                                      </p:cBhvr>
                                      <p:tavLst>
                                        <p:tav tm="0">
                                          <p:val>
                                            <p:fltVal val="0"/>
                                          </p:val>
                                        </p:tav>
                                        <p:tav tm="100000">
                                          <p:val>
                                            <p:strVal val="#ppt_h"/>
                                          </p:val>
                                        </p:tav>
                                      </p:tavLst>
                                    </p:anim>
                                    <p:animEffect transition="in" filter="fade">
                                      <p:cBhvr>
                                        <p:cTn id="206" dur="500"/>
                                        <p:tgtEl>
                                          <p:spTgt spid="238"/>
                                        </p:tgtEl>
                                      </p:cBhvr>
                                    </p:animEffect>
                                  </p:childTnLst>
                                </p:cTn>
                              </p:par>
                              <p:par>
                                <p:cTn id="207" presetID="32" presetClass="emph" presetSubtype="0" fill="hold" nodeType="withEffect">
                                  <p:stCondLst>
                                    <p:cond delay="1000"/>
                                  </p:stCondLst>
                                  <p:childTnLst>
                                    <p:animRot by="120000">
                                      <p:cBhvr>
                                        <p:cTn id="208" dur="100" fill="hold">
                                          <p:stCondLst>
                                            <p:cond delay="0"/>
                                          </p:stCondLst>
                                        </p:cTn>
                                        <p:tgtEl>
                                          <p:spTgt spid="238"/>
                                        </p:tgtEl>
                                        <p:attrNameLst>
                                          <p:attrName>r</p:attrName>
                                        </p:attrNameLst>
                                      </p:cBhvr>
                                    </p:animRot>
                                    <p:animRot by="-240000">
                                      <p:cBhvr>
                                        <p:cTn id="209" dur="200" fill="hold">
                                          <p:stCondLst>
                                            <p:cond delay="200"/>
                                          </p:stCondLst>
                                        </p:cTn>
                                        <p:tgtEl>
                                          <p:spTgt spid="238"/>
                                        </p:tgtEl>
                                        <p:attrNameLst>
                                          <p:attrName>r</p:attrName>
                                        </p:attrNameLst>
                                      </p:cBhvr>
                                    </p:animRot>
                                    <p:animRot by="240000">
                                      <p:cBhvr>
                                        <p:cTn id="210" dur="200" fill="hold">
                                          <p:stCondLst>
                                            <p:cond delay="400"/>
                                          </p:stCondLst>
                                        </p:cTn>
                                        <p:tgtEl>
                                          <p:spTgt spid="238"/>
                                        </p:tgtEl>
                                        <p:attrNameLst>
                                          <p:attrName>r</p:attrName>
                                        </p:attrNameLst>
                                      </p:cBhvr>
                                    </p:animRot>
                                    <p:animRot by="-240000">
                                      <p:cBhvr>
                                        <p:cTn id="211" dur="200" fill="hold">
                                          <p:stCondLst>
                                            <p:cond delay="600"/>
                                          </p:stCondLst>
                                        </p:cTn>
                                        <p:tgtEl>
                                          <p:spTgt spid="238"/>
                                        </p:tgtEl>
                                        <p:attrNameLst>
                                          <p:attrName>r</p:attrName>
                                        </p:attrNameLst>
                                      </p:cBhvr>
                                    </p:animRot>
                                    <p:animRot by="120000">
                                      <p:cBhvr>
                                        <p:cTn id="212" dur="200" fill="hold">
                                          <p:stCondLst>
                                            <p:cond delay="800"/>
                                          </p:stCondLst>
                                        </p:cTn>
                                        <p:tgtEl>
                                          <p:spTgt spid="238"/>
                                        </p:tgtEl>
                                        <p:attrNameLst>
                                          <p:attrName>r</p:attrName>
                                        </p:attrNameLst>
                                      </p:cBhvr>
                                    </p:animRot>
                                  </p:childTnLst>
                                </p:cTn>
                              </p:par>
                              <p:par>
                                <p:cTn id="213" presetID="53" presetClass="entr" presetSubtype="0" fill="hold" nodeType="withEffect">
                                  <p:stCondLst>
                                    <p:cond delay="500"/>
                                  </p:stCondLst>
                                  <p:childTnLst>
                                    <p:set>
                                      <p:cBhvr>
                                        <p:cTn id="214" dur="1" fill="hold">
                                          <p:stCondLst>
                                            <p:cond delay="0"/>
                                          </p:stCondLst>
                                        </p:cTn>
                                        <p:tgtEl>
                                          <p:spTgt spid="243"/>
                                        </p:tgtEl>
                                        <p:attrNameLst>
                                          <p:attrName>style.visibility</p:attrName>
                                        </p:attrNameLst>
                                      </p:cBhvr>
                                      <p:to>
                                        <p:strVal val="visible"/>
                                      </p:to>
                                    </p:set>
                                    <p:anim calcmode="lin" valueType="num">
                                      <p:cBhvr>
                                        <p:cTn id="215" dur="500" fill="hold"/>
                                        <p:tgtEl>
                                          <p:spTgt spid="243"/>
                                        </p:tgtEl>
                                        <p:attrNameLst>
                                          <p:attrName>ppt_w</p:attrName>
                                        </p:attrNameLst>
                                      </p:cBhvr>
                                      <p:tavLst>
                                        <p:tav tm="0">
                                          <p:val>
                                            <p:fltVal val="0"/>
                                          </p:val>
                                        </p:tav>
                                        <p:tav tm="100000">
                                          <p:val>
                                            <p:strVal val="#ppt_w"/>
                                          </p:val>
                                        </p:tav>
                                      </p:tavLst>
                                    </p:anim>
                                    <p:anim calcmode="lin" valueType="num">
                                      <p:cBhvr>
                                        <p:cTn id="216" dur="500" fill="hold"/>
                                        <p:tgtEl>
                                          <p:spTgt spid="243"/>
                                        </p:tgtEl>
                                        <p:attrNameLst>
                                          <p:attrName>ppt_h</p:attrName>
                                        </p:attrNameLst>
                                      </p:cBhvr>
                                      <p:tavLst>
                                        <p:tav tm="0">
                                          <p:val>
                                            <p:fltVal val="0"/>
                                          </p:val>
                                        </p:tav>
                                        <p:tav tm="100000">
                                          <p:val>
                                            <p:strVal val="#ppt_h"/>
                                          </p:val>
                                        </p:tav>
                                      </p:tavLst>
                                    </p:anim>
                                    <p:animEffect transition="in" filter="fade">
                                      <p:cBhvr>
                                        <p:cTn id="217" dur="500"/>
                                        <p:tgtEl>
                                          <p:spTgt spid="243"/>
                                        </p:tgtEl>
                                      </p:cBhvr>
                                    </p:animEffect>
                                  </p:childTnLst>
                                </p:cTn>
                              </p:par>
                              <p:par>
                                <p:cTn id="218" presetID="32" presetClass="emph" presetSubtype="0" fill="hold" nodeType="withEffect">
                                  <p:stCondLst>
                                    <p:cond delay="1000"/>
                                  </p:stCondLst>
                                  <p:childTnLst>
                                    <p:animRot by="120000">
                                      <p:cBhvr>
                                        <p:cTn id="219" dur="100" fill="hold">
                                          <p:stCondLst>
                                            <p:cond delay="0"/>
                                          </p:stCondLst>
                                        </p:cTn>
                                        <p:tgtEl>
                                          <p:spTgt spid="243"/>
                                        </p:tgtEl>
                                        <p:attrNameLst>
                                          <p:attrName>r</p:attrName>
                                        </p:attrNameLst>
                                      </p:cBhvr>
                                    </p:animRot>
                                    <p:animRot by="-240000">
                                      <p:cBhvr>
                                        <p:cTn id="220" dur="200" fill="hold">
                                          <p:stCondLst>
                                            <p:cond delay="200"/>
                                          </p:stCondLst>
                                        </p:cTn>
                                        <p:tgtEl>
                                          <p:spTgt spid="243"/>
                                        </p:tgtEl>
                                        <p:attrNameLst>
                                          <p:attrName>r</p:attrName>
                                        </p:attrNameLst>
                                      </p:cBhvr>
                                    </p:animRot>
                                    <p:animRot by="240000">
                                      <p:cBhvr>
                                        <p:cTn id="221" dur="200" fill="hold">
                                          <p:stCondLst>
                                            <p:cond delay="400"/>
                                          </p:stCondLst>
                                        </p:cTn>
                                        <p:tgtEl>
                                          <p:spTgt spid="243"/>
                                        </p:tgtEl>
                                        <p:attrNameLst>
                                          <p:attrName>r</p:attrName>
                                        </p:attrNameLst>
                                      </p:cBhvr>
                                    </p:animRot>
                                    <p:animRot by="-240000">
                                      <p:cBhvr>
                                        <p:cTn id="222" dur="200" fill="hold">
                                          <p:stCondLst>
                                            <p:cond delay="600"/>
                                          </p:stCondLst>
                                        </p:cTn>
                                        <p:tgtEl>
                                          <p:spTgt spid="243"/>
                                        </p:tgtEl>
                                        <p:attrNameLst>
                                          <p:attrName>r</p:attrName>
                                        </p:attrNameLst>
                                      </p:cBhvr>
                                    </p:animRot>
                                    <p:animRot by="120000">
                                      <p:cBhvr>
                                        <p:cTn id="223" dur="200" fill="hold">
                                          <p:stCondLst>
                                            <p:cond delay="800"/>
                                          </p:stCondLst>
                                        </p:cTn>
                                        <p:tgtEl>
                                          <p:spTgt spid="243"/>
                                        </p:tgtEl>
                                        <p:attrNameLst>
                                          <p:attrName>r</p:attrName>
                                        </p:attrNameLst>
                                      </p:cBhvr>
                                    </p:animRot>
                                  </p:childTnLst>
                                </p:cTn>
                              </p:par>
                              <p:par>
                                <p:cTn id="224" presetID="53" presetClass="entr" presetSubtype="0" fill="hold" nodeType="withEffect">
                                  <p:stCondLst>
                                    <p:cond delay="500"/>
                                  </p:stCondLst>
                                  <p:childTnLst>
                                    <p:set>
                                      <p:cBhvr>
                                        <p:cTn id="225" dur="1" fill="hold">
                                          <p:stCondLst>
                                            <p:cond delay="0"/>
                                          </p:stCondLst>
                                        </p:cTn>
                                        <p:tgtEl>
                                          <p:spTgt spid="251"/>
                                        </p:tgtEl>
                                        <p:attrNameLst>
                                          <p:attrName>style.visibility</p:attrName>
                                        </p:attrNameLst>
                                      </p:cBhvr>
                                      <p:to>
                                        <p:strVal val="visible"/>
                                      </p:to>
                                    </p:set>
                                    <p:anim calcmode="lin" valueType="num">
                                      <p:cBhvr>
                                        <p:cTn id="226" dur="500" fill="hold"/>
                                        <p:tgtEl>
                                          <p:spTgt spid="251"/>
                                        </p:tgtEl>
                                        <p:attrNameLst>
                                          <p:attrName>ppt_w</p:attrName>
                                        </p:attrNameLst>
                                      </p:cBhvr>
                                      <p:tavLst>
                                        <p:tav tm="0">
                                          <p:val>
                                            <p:fltVal val="0"/>
                                          </p:val>
                                        </p:tav>
                                        <p:tav tm="100000">
                                          <p:val>
                                            <p:strVal val="#ppt_w"/>
                                          </p:val>
                                        </p:tav>
                                      </p:tavLst>
                                    </p:anim>
                                    <p:anim calcmode="lin" valueType="num">
                                      <p:cBhvr>
                                        <p:cTn id="227" dur="500" fill="hold"/>
                                        <p:tgtEl>
                                          <p:spTgt spid="251"/>
                                        </p:tgtEl>
                                        <p:attrNameLst>
                                          <p:attrName>ppt_h</p:attrName>
                                        </p:attrNameLst>
                                      </p:cBhvr>
                                      <p:tavLst>
                                        <p:tav tm="0">
                                          <p:val>
                                            <p:fltVal val="0"/>
                                          </p:val>
                                        </p:tav>
                                        <p:tav tm="100000">
                                          <p:val>
                                            <p:strVal val="#ppt_h"/>
                                          </p:val>
                                        </p:tav>
                                      </p:tavLst>
                                    </p:anim>
                                    <p:animEffect transition="in" filter="fade">
                                      <p:cBhvr>
                                        <p:cTn id="228" dur="500"/>
                                        <p:tgtEl>
                                          <p:spTgt spid="251"/>
                                        </p:tgtEl>
                                      </p:cBhvr>
                                    </p:animEffect>
                                  </p:childTnLst>
                                </p:cTn>
                              </p:par>
                              <p:par>
                                <p:cTn id="229" presetID="32" presetClass="emph" presetSubtype="0" fill="hold" nodeType="withEffect">
                                  <p:stCondLst>
                                    <p:cond delay="1000"/>
                                  </p:stCondLst>
                                  <p:childTnLst>
                                    <p:animRot by="120000">
                                      <p:cBhvr>
                                        <p:cTn id="230" dur="100" fill="hold">
                                          <p:stCondLst>
                                            <p:cond delay="0"/>
                                          </p:stCondLst>
                                        </p:cTn>
                                        <p:tgtEl>
                                          <p:spTgt spid="251"/>
                                        </p:tgtEl>
                                        <p:attrNameLst>
                                          <p:attrName>r</p:attrName>
                                        </p:attrNameLst>
                                      </p:cBhvr>
                                    </p:animRot>
                                    <p:animRot by="-240000">
                                      <p:cBhvr>
                                        <p:cTn id="231" dur="200" fill="hold">
                                          <p:stCondLst>
                                            <p:cond delay="200"/>
                                          </p:stCondLst>
                                        </p:cTn>
                                        <p:tgtEl>
                                          <p:spTgt spid="251"/>
                                        </p:tgtEl>
                                        <p:attrNameLst>
                                          <p:attrName>r</p:attrName>
                                        </p:attrNameLst>
                                      </p:cBhvr>
                                    </p:animRot>
                                    <p:animRot by="240000">
                                      <p:cBhvr>
                                        <p:cTn id="232" dur="200" fill="hold">
                                          <p:stCondLst>
                                            <p:cond delay="400"/>
                                          </p:stCondLst>
                                        </p:cTn>
                                        <p:tgtEl>
                                          <p:spTgt spid="251"/>
                                        </p:tgtEl>
                                        <p:attrNameLst>
                                          <p:attrName>r</p:attrName>
                                        </p:attrNameLst>
                                      </p:cBhvr>
                                    </p:animRot>
                                    <p:animRot by="-240000">
                                      <p:cBhvr>
                                        <p:cTn id="233" dur="200" fill="hold">
                                          <p:stCondLst>
                                            <p:cond delay="600"/>
                                          </p:stCondLst>
                                        </p:cTn>
                                        <p:tgtEl>
                                          <p:spTgt spid="251"/>
                                        </p:tgtEl>
                                        <p:attrNameLst>
                                          <p:attrName>r</p:attrName>
                                        </p:attrNameLst>
                                      </p:cBhvr>
                                    </p:animRot>
                                    <p:animRot by="120000">
                                      <p:cBhvr>
                                        <p:cTn id="234" dur="200" fill="hold">
                                          <p:stCondLst>
                                            <p:cond delay="800"/>
                                          </p:stCondLst>
                                        </p:cTn>
                                        <p:tgtEl>
                                          <p:spTgt spid="251"/>
                                        </p:tgtEl>
                                        <p:attrNameLst>
                                          <p:attrName>r</p:attrName>
                                        </p:attrNameLst>
                                      </p:cBhvr>
                                    </p:animRot>
                                  </p:childTnLst>
                                </p:cTn>
                              </p:par>
                            </p:childTnLst>
                          </p:cTn>
                        </p:par>
                        <p:par>
                          <p:cTn id="235" fill="hold" nodeType="afterGroup">
                            <p:stCondLst>
                              <p:cond delay="13750"/>
                            </p:stCondLst>
                            <p:childTnLst>
                              <p:par>
                                <p:cTn id="236" presetID="12" presetClass="entr" presetSubtype="8" fill="hold" grpId="0" nodeType="afterEffect">
                                  <p:stCondLst>
                                    <p:cond delay="0"/>
                                  </p:stCondLst>
                                  <p:childTnLst>
                                    <p:set>
                                      <p:cBhvr>
                                        <p:cTn id="237" dur="1" fill="hold">
                                          <p:stCondLst>
                                            <p:cond delay="0"/>
                                          </p:stCondLst>
                                        </p:cTn>
                                        <p:tgtEl>
                                          <p:spTgt spid="246"/>
                                        </p:tgtEl>
                                        <p:attrNameLst>
                                          <p:attrName>style.visibility</p:attrName>
                                        </p:attrNameLst>
                                      </p:cBhvr>
                                      <p:to>
                                        <p:strVal val="visible"/>
                                      </p:to>
                                    </p:set>
                                    <p:anim calcmode="lin" valueType="num">
                                      <p:cBhvr additive="base">
                                        <p:cTn id="238" dur="500"/>
                                        <p:tgtEl>
                                          <p:spTgt spid="246"/>
                                        </p:tgtEl>
                                        <p:attrNameLst>
                                          <p:attrName>ppt_x</p:attrName>
                                        </p:attrNameLst>
                                      </p:cBhvr>
                                      <p:tavLst>
                                        <p:tav tm="0">
                                          <p:val>
                                            <p:strVal val="#ppt_x-#ppt_w*1.125000"/>
                                          </p:val>
                                        </p:tav>
                                        <p:tav tm="100000">
                                          <p:val>
                                            <p:strVal val="#ppt_x"/>
                                          </p:val>
                                        </p:tav>
                                      </p:tavLst>
                                    </p:anim>
                                    <p:animEffect transition="in" filter="wipe(right)">
                                      <p:cBhvr>
                                        <p:cTn id="239" dur="500"/>
                                        <p:tgtEl>
                                          <p:spTgt spid="246"/>
                                        </p:tgtEl>
                                      </p:cBhvr>
                                    </p:animEffect>
                                  </p:childTnLst>
                                </p:cTn>
                              </p:par>
                            </p:childTnLst>
                          </p:cTn>
                        </p:par>
                        <p:par>
                          <p:cTn id="240" fill="hold" nodeType="afterGroup">
                            <p:stCondLst>
                              <p:cond delay="14250"/>
                            </p:stCondLst>
                            <p:childTnLst>
                              <p:par>
                                <p:cTn id="241" presetID="42" presetClass="entr" presetSubtype="0" fill="hold" nodeType="afterEffect">
                                  <p:stCondLst>
                                    <p:cond delay="0"/>
                                  </p:stCondLst>
                                  <p:childTnLst>
                                    <p:set>
                                      <p:cBhvr>
                                        <p:cTn id="242" dur="1" fill="hold">
                                          <p:stCondLst>
                                            <p:cond delay="0"/>
                                          </p:stCondLst>
                                        </p:cTn>
                                        <p:tgtEl>
                                          <p:spTgt spid="256"/>
                                        </p:tgtEl>
                                        <p:attrNameLst>
                                          <p:attrName>style.visibility</p:attrName>
                                        </p:attrNameLst>
                                      </p:cBhvr>
                                      <p:to>
                                        <p:strVal val="visible"/>
                                      </p:to>
                                    </p:set>
                                    <p:animEffect transition="in" filter="fade">
                                      <p:cBhvr>
                                        <p:cTn id="243" dur="1000"/>
                                        <p:tgtEl>
                                          <p:spTgt spid="256"/>
                                        </p:tgtEl>
                                      </p:cBhvr>
                                    </p:animEffect>
                                    <p:anim calcmode="lin" valueType="num">
                                      <p:cBhvr>
                                        <p:cTn id="244" dur="1000" fill="hold"/>
                                        <p:tgtEl>
                                          <p:spTgt spid="256"/>
                                        </p:tgtEl>
                                        <p:attrNameLst>
                                          <p:attrName>ppt_x</p:attrName>
                                        </p:attrNameLst>
                                      </p:cBhvr>
                                      <p:tavLst>
                                        <p:tav tm="0">
                                          <p:val>
                                            <p:strVal val="#ppt_x"/>
                                          </p:val>
                                        </p:tav>
                                        <p:tav tm="100000">
                                          <p:val>
                                            <p:strVal val="#ppt_x"/>
                                          </p:val>
                                        </p:tav>
                                      </p:tavLst>
                                    </p:anim>
                                    <p:anim calcmode="lin" valueType="num">
                                      <p:cBhvr>
                                        <p:cTn id="245" dur="1000" fill="hold"/>
                                        <p:tgtEl>
                                          <p:spTgt spid="256"/>
                                        </p:tgtEl>
                                        <p:attrNameLst>
                                          <p:attrName>ppt_y</p:attrName>
                                        </p:attrNameLst>
                                      </p:cBhvr>
                                      <p:tavLst>
                                        <p:tav tm="0">
                                          <p:val>
                                            <p:strVal val="#ppt_y+.1"/>
                                          </p:val>
                                        </p:tav>
                                        <p:tav tm="100000">
                                          <p:val>
                                            <p:strVal val="#ppt_y"/>
                                          </p:val>
                                        </p:tav>
                                      </p:tavLst>
                                    </p:anim>
                                  </p:childTnLst>
                                </p:cTn>
                              </p:par>
                            </p:childTnLst>
                          </p:cTn>
                        </p:par>
                        <p:par>
                          <p:cTn id="246" fill="hold" nodeType="afterGroup">
                            <p:stCondLst>
                              <p:cond delay="15250"/>
                            </p:stCondLst>
                            <p:childTnLst>
                              <p:par>
                                <p:cTn id="247" presetID="10" presetClass="entr" presetSubtype="0" fill="hold" grpId="0" nodeType="afterEffect">
                                  <p:stCondLst>
                                    <p:cond delay="0"/>
                                  </p:stCondLst>
                                  <p:childTnLst>
                                    <p:set>
                                      <p:cBhvr>
                                        <p:cTn id="248" dur="1" fill="hold">
                                          <p:stCondLst>
                                            <p:cond delay="0"/>
                                          </p:stCondLst>
                                        </p:cTn>
                                        <p:tgtEl>
                                          <p:spTgt spid="250"/>
                                        </p:tgtEl>
                                        <p:attrNameLst>
                                          <p:attrName>style.visibility</p:attrName>
                                        </p:attrNameLst>
                                      </p:cBhvr>
                                      <p:to>
                                        <p:strVal val="visible"/>
                                      </p:to>
                                    </p:set>
                                    <p:animEffect transition="in" filter="fade">
                                      <p:cBhvr>
                                        <p:cTn id="249" dur="500"/>
                                        <p:tgtEl>
                                          <p:spTgt spid="250"/>
                                        </p:tgtEl>
                                      </p:cBhvr>
                                    </p:animEffect>
                                  </p:childTnLst>
                                </p:cTn>
                              </p:par>
                              <p:par>
                                <p:cTn id="250" presetID="53" presetClass="entr" presetSubtype="0" fill="hold" nodeType="withEffect">
                                  <p:stCondLst>
                                    <p:cond delay="500"/>
                                  </p:stCondLst>
                                  <p:childTnLst>
                                    <p:set>
                                      <p:cBhvr>
                                        <p:cTn id="251" dur="1" fill="hold">
                                          <p:stCondLst>
                                            <p:cond delay="0"/>
                                          </p:stCondLst>
                                        </p:cTn>
                                        <p:tgtEl>
                                          <p:spTgt spid="258"/>
                                        </p:tgtEl>
                                        <p:attrNameLst>
                                          <p:attrName>style.visibility</p:attrName>
                                        </p:attrNameLst>
                                      </p:cBhvr>
                                      <p:to>
                                        <p:strVal val="visible"/>
                                      </p:to>
                                    </p:set>
                                    <p:anim calcmode="lin" valueType="num">
                                      <p:cBhvr>
                                        <p:cTn id="252" dur="500" fill="hold"/>
                                        <p:tgtEl>
                                          <p:spTgt spid="258"/>
                                        </p:tgtEl>
                                        <p:attrNameLst>
                                          <p:attrName>ppt_w</p:attrName>
                                        </p:attrNameLst>
                                      </p:cBhvr>
                                      <p:tavLst>
                                        <p:tav tm="0">
                                          <p:val>
                                            <p:fltVal val="0"/>
                                          </p:val>
                                        </p:tav>
                                        <p:tav tm="100000">
                                          <p:val>
                                            <p:strVal val="#ppt_w"/>
                                          </p:val>
                                        </p:tav>
                                      </p:tavLst>
                                    </p:anim>
                                    <p:anim calcmode="lin" valueType="num">
                                      <p:cBhvr>
                                        <p:cTn id="253" dur="500" fill="hold"/>
                                        <p:tgtEl>
                                          <p:spTgt spid="258"/>
                                        </p:tgtEl>
                                        <p:attrNameLst>
                                          <p:attrName>ppt_h</p:attrName>
                                        </p:attrNameLst>
                                      </p:cBhvr>
                                      <p:tavLst>
                                        <p:tav tm="0">
                                          <p:val>
                                            <p:fltVal val="0"/>
                                          </p:val>
                                        </p:tav>
                                        <p:tav tm="100000">
                                          <p:val>
                                            <p:strVal val="#ppt_h"/>
                                          </p:val>
                                        </p:tav>
                                      </p:tavLst>
                                    </p:anim>
                                    <p:animEffect transition="in" filter="fade">
                                      <p:cBhvr>
                                        <p:cTn id="254" dur="500"/>
                                        <p:tgtEl>
                                          <p:spTgt spid="258"/>
                                        </p:tgtEl>
                                      </p:cBhvr>
                                    </p:animEffect>
                                  </p:childTnLst>
                                </p:cTn>
                              </p:par>
                              <p:par>
                                <p:cTn id="255" presetID="32" presetClass="emph" presetSubtype="0" fill="hold" nodeType="withEffect">
                                  <p:stCondLst>
                                    <p:cond delay="1000"/>
                                  </p:stCondLst>
                                  <p:childTnLst>
                                    <p:animRot by="120000">
                                      <p:cBhvr>
                                        <p:cTn id="256" dur="100" fill="hold">
                                          <p:stCondLst>
                                            <p:cond delay="0"/>
                                          </p:stCondLst>
                                        </p:cTn>
                                        <p:tgtEl>
                                          <p:spTgt spid="258"/>
                                        </p:tgtEl>
                                        <p:attrNameLst>
                                          <p:attrName>r</p:attrName>
                                        </p:attrNameLst>
                                      </p:cBhvr>
                                    </p:animRot>
                                    <p:animRot by="-240000">
                                      <p:cBhvr>
                                        <p:cTn id="257" dur="200" fill="hold">
                                          <p:stCondLst>
                                            <p:cond delay="200"/>
                                          </p:stCondLst>
                                        </p:cTn>
                                        <p:tgtEl>
                                          <p:spTgt spid="258"/>
                                        </p:tgtEl>
                                        <p:attrNameLst>
                                          <p:attrName>r</p:attrName>
                                        </p:attrNameLst>
                                      </p:cBhvr>
                                    </p:animRot>
                                    <p:animRot by="240000">
                                      <p:cBhvr>
                                        <p:cTn id="258" dur="200" fill="hold">
                                          <p:stCondLst>
                                            <p:cond delay="400"/>
                                          </p:stCondLst>
                                        </p:cTn>
                                        <p:tgtEl>
                                          <p:spTgt spid="258"/>
                                        </p:tgtEl>
                                        <p:attrNameLst>
                                          <p:attrName>r</p:attrName>
                                        </p:attrNameLst>
                                      </p:cBhvr>
                                    </p:animRot>
                                    <p:animRot by="-240000">
                                      <p:cBhvr>
                                        <p:cTn id="259" dur="200" fill="hold">
                                          <p:stCondLst>
                                            <p:cond delay="600"/>
                                          </p:stCondLst>
                                        </p:cTn>
                                        <p:tgtEl>
                                          <p:spTgt spid="258"/>
                                        </p:tgtEl>
                                        <p:attrNameLst>
                                          <p:attrName>r</p:attrName>
                                        </p:attrNameLst>
                                      </p:cBhvr>
                                    </p:animRot>
                                    <p:animRot by="120000">
                                      <p:cBhvr>
                                        <p:cTn id="260" dur="200" fill="hold">
                                          <p:stCondLst>
                                            <p:cond delay="800"/>
                                          </p:stCondLst>
                                        </p:cTn>
                                        <p:tgtEl>
                                          <p:spTgt spid="258"/>
                                        </p:tgtEl>
                                        <p:attrNameLst>
                                          <p:attrName>r</p:attrName>
                                        </p:attrNameLst>
                                      </p:cBhvr>
                                    </p:animRot>
                                  </p:childTnLst>
                                </p:cTn>
                              </p:par>
                              <p:par>
                                <p:cTn id="261" presetID="53" presetClass="entr" presetSubtype="0" fill="hold" nodeType="withEffect">
                                  <p:stCondLst>
                                    <p:cond delay="500"/>
                                  </p:stCondLst>
                                  <p:childTnLst>
                                    <p:set>
                                      <p:cBhvr>
                                        <p:cTn id="262" dur="1" fill="hold">
                                          <p:stCondLst>
                                            <p:cond delay="0"/>
                                          </p:stCondLst>
                                        </p:cTn>
                                        <p:tgtEl>
                                          <p:spTgt spid="263"/>
                                        </p:tgtEl>
                                        <p:attrNameLst>
                                          <p:attrName>style.visibility</p:attrName>
                                        </p:attrNameLst>
                                      </p:cBhvr>
                                      <p:to>
                                        <p:strVal val="visible"/>
                                      </p:to>
                                    </p:set>
                                    <p:anim calcmode="lin" valueType="num">
                                      <p:cBhvr>
                                        <p:cTn id="263" dur="500" fill="hold"/>
                                        <p:tgtEl>
                                          <p:spTgt spid="263"/>
                                        </p:tgtEl>
                                        <p:attrNameLst>
                                          <p:attrName>ppt_w</p:attrName>
                                        </p:attrNameLst>
                                      </p:cBhvr>
                                      <p:tavLst>
                                        <p:tav tm="0">
                                          <p:val>
                                            <p:fltVal val="0"/>
                                          </p:val>
                                        </p:tav>
                                        <p:tav tm="100000">
                                          <p:val>
                                            <p:strVal val="#ppt_w"/>
                                          </p:val>
                                        </p:tav>
                                      </p:tavLst>
                                    </p:anim>
                                    <p:anim calcmode="lin" valueType="num">
                                      <p:cBhvr>
                                        <p:cTn id="264" dur="500" fill="hold"/>
                                        <p:tgtEl>
                                          <p:spTgt spid="263"/>
                                        </p:tgtEl>
                                        <p:attrNameLst>
                                          <p:attrName>ppt_h</p:attrName>
                                        </p:attrNameLst>
                                      </p:cBhvr>
                                      <p:tavLst>
                                        <p:tav tm="0">
                                          <p:val>
                                            <p:fltVal val="0"/>
                                          </p:val>
                                        </p:tav>
                                        <p:tav tm="100000">
                                          <p:val>
                                            <p:strVal val="#ppt_h"/>
                                          </p:val>
                                        </p:tav>
                                      </p:tavLst>
                                    </p:anim>
                                    <p:animEffect transition="in" filter="fade">
                                      <p:cBhvr>
                                        <p:cTn id="265" dur="500"/>
                                        <p:tgtEl>
                                          <p:spTgt spid="263"/>
                                        </p:tgtEl>
                                      </p:cBhvr>
                                    </p:animEffect>
                                  </p:childTnLst>
                                </p:cTn>
                              </p:par>
                              <p:par>
                                <p:cTn id="266" presetID="32" presetClass="emph" presetSubtype="0" fill="hold" nodeType="withEffect">
                                  <p:stCondLst>
                                    <p:cond delay="1000"/>
                                  </p:stCondLst>
                                  <p:childTnLst>
                                    <p:animRot by="120000">
                                      <p:cBhvr>
                                        <p:cTn id="267" dur="100" fill="hold">
                                          <p:stCondLst>
                                            <p:cond delay="0"/>
                                          </p:stCondLst>
                                        </p:cTn>
                                        <p:tgtEl>
                                          <p:spTgt spid="263"/>
                                        </p:tgtEl>
                                        <p:attrNameLst>
                                          <p:attrName>r</p:attrName>
                                        </p:attrNameLst>
                                      </p:cBhvr>
                                    </p:animRot>
                                    <p:animRot by="-240000">
                                      <p:cBhvr>
                                        <p:cTn id="268" dur="200" fill="hold">
                                          <p:stCondLst>
                                            <p:cond delay="200"/>
                                          </p:stCondLst>
                                        </p:cTn>
                                        <p:tgtEl>
                                          <p:spTgt spid="263"/>
                                        </p:tgtEl>
                                        <p:attrNameLst>
                                          <p:attrName>r</p:attrName>
                                        </p:attrNameLst>
                                      </p:cBhvr>
                                    </p:animRot>
                                    <p:animRot by="240000">
                                      <p:cBhvr>
                                        <p:cTn id="269" dur="200" fill="hold">
                                          <p:stCondLst>
                                            <p:cond delay="400"/>
                                          </p:stCondLst>
                                        </p:cTn>
                                        <p:tgtEl>
                                          <p:spTgt spid="263"/>
                                        </p:tgtEl>
                                        <p:attrNameLst>
                                          <p:attrName>r</p:attrName>
                                        </p:attrNameLst>
                                      </p:cBhvr>
                                    </p:animRot>
                                    <p:animRot by="-240000">
                                      <p:cBhvr>
                                        <p:cTn id="270" dur="200" fill="hold">
                                          <p:stCondLst>
                                            <p:cond delay="600"/>
                                          </p:stCondLst>
                                        </p:cTn>
                                        <p:tgtEl>
                                          <p:spTgt spid="263"/>
                                        </p:tgtEl>
                                        <p:attrNameLst>
                                          <p:attrName>r</p:attrName>
                                        </p:attrNameLst>
                                      </p:cBhvr>
                                    </p:animRot>
                                    <p:animRot by="120000">
                                      <p:cBhvr>
                                        <p:cTn id="271" dur="200" fill="hold">
                                          <p:stCondLst>
                                            <p:cond delay="800"/>
                                          </p:stCondLst>
                                        </p:cTn>
                                        <p:tgtEl>
                                          <p:spTgt spid="263"/>
                                        </p:tgtEl>
                                        <p:attrNameLst>
                                          <p:attrName>r</p:attrName>
                                        </p:attrNameLst>
                                      </p:cBhvr>
                                    </p:animRot>
                                  </p:childTnLst>
                                </p:cTn>
                              </p:par>
                              <p:par>
                                <p:cTn id="272" presetID="53" presetClass="entr" presetSubtype="0" fill="hold" nodeType="withEffect">
                                  <p:stCondLst>
                                    <p:cond delay="500"/>
                                  </p:stCondLst>
                                  <p:childTnLst>
                                    <p:set>
                                      <p:cBhvr>
                                        <p:cTn id="273" dur="1" fill="hold">
                                          <p:stCondLst>
                                            <p:cond delay="0"/>
                                          </p:stCondLst>
                                        </p:cTn>
                                        <p:tgtEl>
                                          <p:spTgt spid="268"/>
                                        </p:tgtEl>
                                        <p:attrNameLst>
                                          <p:attrName>style.visibility</p:attrName>
                                        </p:attrNameLst>
                                      </p:cBhvr>
                                      <p:to>
                                        <p:strVal val="visible"/>
                                      </p:to>
                                    </p:set>
                                    <p:anim calcmode="lin" valueType="num">
                                      <p:cBhvr>
                                        <p:cTn id="274" dur="500" fill="hold"/>
                                        <p:tgtEl>
                                          <p:spTgt spid="268"/>
                                        </p:tgtEl>
                                        <p:attrNameLst>
                                          <p:attrName>ppt_w</p:attrName>
                                        </p:attrNameLst>
                                      </p:cBhvr>
                                      <p:tavLst>
                                        <p:tav tm="0">
                                          <p:val>
                                            <p:fltVal val="0"/>
                                          </p:val>
                                        </p:tav>
                                        <p:tav tm="100000">
                                          <p:val>
                                            <p:strVal val="#ppt_w"/>
                                          </p:val>
                                        </p:tav>
                                      </p:tavLst>
                                    </p:anim>
                                    <p:anim calcmode="lin" valueType="num">
                                      <p:cBhvr>
                                        <p:cTn id="275" dur="500" fill="hold"/>
                                        <p:tgtEl>
                                          <p:spTgt spid="268"/>
                                        </p:tgtEl>
                                        <p:attrNameLst>
                                          <p:attrName>ppt_h</p:attrName>
                                        </p:attrNameLst>
                                      </p:cBhvr>
                                      <p:tavLst>
                                        <p:tav tm="0">
                                          <p:val>
                                            <p:fltVal val="0"/>
                                          </p:val>
                                        </p:tav>
                                        <p:tav tm="100000">
                                          <p:val>
                                            <p:strVal val="#ppt_h"/>
                                          </p:val>
                                        </p:tav>
                                      </p:tavLst>
                                    </p:anim>
                                    <p:animEffect transition="in" filter="fade">
                                      <p:cBhvr>
                                        <p:cTn id="276" dur="500"/>
                                        <p:tgtEl>
                                          <p:spTgt spid="268"/>
                                        </p:tgtEl>
                                      </p:cBhvr>
                                    </p:animEffect>
                                  </p:childTnLst>
                                </p:cTn>
                              </p:par>
                              <p:par>
                                <p:cTn id="277" presetID="32" presetClass="emph" presetSubtype="0" fill="hold" nodeType="withEffect">
                                  <p:stCondLst>
                                    <p:cond delay="1000"/>
                                  </p:stCondLst>
                                  <p:childTnLst>
                                    <p:animRot by="120000">
                                      <p:cBhvr>
                                        <p:cTn id="278" dur="100" fill="hold">
                                          <p:stCondLst>
                                            <p:cond delay="0"/>
                                          </p:stCondLst>
                                        </p:cTn>
                                        <p:tgtEl>
                                          <p:spTgt spid="268"/>
                                        </p:tgtEl>
                                        <p:attrNameLst>
                                          <p:attrName>r</p:attrName>
                                        </p:attrNameLst>
                                      </p:cBhvr>
                                    </p:animRot>
                                    <p:animRot by="-240000">
                                      <p:cBhvr>
                                        <p:cTn id="279" dur="200" fill="hold">
                                          <p:stCondLst>
                                            <p:cond delay="200"/>
                                          </p:stCondLst>
                                        </p:cTn>
                                        <p:tgtEl>
                                          <p:spTgt spid="268"/>
                                        </p:tgtEl>
                                        <p:attrNameLst>
                                          <p:attrName>r</p:attrName>
                                        </p:attrNameLst>
                                      </p:cBhvr>
                                    </p:animRot>
                                    <p:animRot by="240000">
                                      <p:cBhvr>
                                        <p:cTn id="280" dur="200" fill="hold">
                                          <p:stCondLst>
                                            <p:cond delay="400"/>
                                          </p:stCondLst>
                                        </p:cTn>
                                        <p:tgtEl>
                                          <p:spTgt spid="268"/>
                                        </p:tgtEl>
                                        <p:attrNameLst>
                                          <p:attrName>r</p:attrName>
                                        </p:attrNameLst>
                                      </p:cBhvr>
                                    </p:animRot>
                                    <p:animRot by="-240000">
                                      <p:cBhvr>
                                        <p:cTn id="281" dur="200" fill="hold">
                                          <p:stCondLst>
                                            <p:cond delay="600"/>
                                          </p:stCondLst>
                                        </p:cTn>
                                        <p:tgtEl>
                                          <p:spTgt spid="268"/>
                                        </p:tgtEl>
                                        <p:attrNameLst>
                                          <p:attrName>r</p:attrName>
                                        </p:attrNameLst>
                                      </p:cBhvr>
                                    </p:animRot>
                                    <p:animRot by="120000">
                                      <p:cBhvr>
                                        <p:cTn id="282" dur="200" fill="hold">
                                          <p:stCondLst>
                                            <p:cond delay="800"/>
                                          </p:stCondLst>
                                        </p:cTn>
                                        <p:tgtEl>
                                          <p:spTgt spid="268"/>
                                        </p:tgtEl>
                                        <p:attrNameLst>
                                          <p:attrName>r</p:attrName>
                                        </p:attrNameLst>
                                      </p:cBhvr>
                                    </p:animRot>
                                  </p:childTnLst>
                                </p:cTn>
                              </p:par>
                              <p:par>
                                <p:cTn id="283" presetID="53" presetClass="entr" presetSubtype="0" fill="hold" nodeType="withEffect">
                                  <p:stCondLst>
                                    <p:cond delay="500"/>
                                  </p:stCondLst>
                                  <p:childTnLst>
                                    <p:set>
                                      <p:cBhvr>
                                        <p:cTn id="284" dur="1" fill="hold">
                                          <p:stCondLst>
                                            <p:cond delay="0"/>
                                          </p:stCondLst>
                                        </p:cTn>
                                        <p:tgtEl>
                                          <p:spTgt spid="273"/>
                                        </p:tgtEl>
                                        <p:attrNameLst>
                                          <p:attrName>style.visibility</p:attrName>
                                        </p:attrNameLst>
                                      </p:cBhvr>
                                      <p:to>
                                        <p:strVal val="visible"/>
                                      </p:to>
                                    </p:set>
                                    <p:anim calcmode="lin" valueType="num">
                                      <p:cBhvr>
                                        <p:cTn id="285" dur="500" fill="hold"/>
                                        <p:tgtEl>
                                          <p:spTgt spid="273"/>
                                        </p:tgtEl>
                                        <p:attrNameLst>
                                          <p:attrName>ppt_w</p:attrName>
                                        </p:attrNameLst>
                                      </p:cBhvr>
                                      <p:tavLst>
                                        <p:tav tm="0">
                                          <p:val>
                                            <p:fltVal val="0"/>
                                          </p:val>
                                        </p:tav>
                                        <p:tav tm="100000">
                                          <p:val>
                                            <p:strVal val="#ppt_w"/>
                                          </p:val>
                                        </p:tav>
                                      </p:tavLst>
                                    </p:anim>
                                    <p:anim calcmode="lin" valueType="num">
                                      <p:cBhvr>
                                        <p:cTn id="286" dur="500" fill="hold"/>
                                        <p:tgtEl>
                                          <p:spTgt spid="273"/>
                                        </p:tgtEl>
                                        <p:attrNameLst>
                                          <p:attrName>ppt_h</p:attrName>
                                        </p:attrNameLst>
                                      </p:cBhvr>
                                      <p:tavLst>
                                        <p:tav tm="0">
                                          <p:val>
                                            <p:fltVal val="0"/>
                                          </p:val>
                                        </p:tav>
                                        <p:tav tm="100000">
                                          <p:val>
                                            <p:strVal val="#ppt_h"/>
                                          </p:val>
                                        </p:tav>
                                      </p:tavLst>
                                    </p:anim>
                                    <p:animEffect transition="in" filter="fade">
                                      <p:cBhvr>
                                        <p:cTn id="287" dur="500"/>
                                        <p:tgtEl>
                                          <p:spTgt spid="273"/>
                                        </p:tgtEl>
                                      </p:cBhvr>
                                    </p:animEffect>
                                  </p:childTnLst>
                                </p:cTn>
                              </p:par>
                              <p:par>
                                <p:cTn id="288" presetID="32" presetClass="emph" presetSubtype="0" fill="hold" nodeType="withEffect">
                                  <p:stCondLst>
                                    <p:cond delay="1000"/>
                                  </p:stCondLst>
                                  <p:childTnLst>
                                    <p:animRot by="120000">
                                      <p:cBhvr>
                                        <p:cTn id="289" dur="100" fill="hold">
                                          <p:stCondLst>
                                            <p:cond delay="0"/>
                                          </p:stCondLst>
                                        </p:cTn>
                                        <p:tgtEl>
                                          <p:spTgt spid="273"/>
                                        </p:tgtEl>
                                        <p:attrNameLst>
                                          <p:attrName>r</p:attrName>
                                        </p:attrNameLst>
                                      </p:cBhvr>
                                    </p:animRot>
                                    <p:animRot by="-240000">
                                      <p:cBhvr>
                                        <p:cTn id="290" dur="200" fill="hold">
                                          <p:stCondLst>
                                            <p:cond delay="200"/>
                                          </p:stCondLst>
                                        </p:cTn>
                                        <p:tgtEl>
                                          <p:spTgt spid="273"/>
                                        </p:tgtEl>
                                        <p:attrNameLst>
                                          <p:attrName>r</p:attrName>
                                        </p:attrNameLst>
                                      </p:cBhvr>
                                    </p:animRot>
                                    <p:animRot by="240000">
                                      <p:cBhvr>
                                        <p:cTn id="291" dur="200" fill="hold">
                                          <p:stCondLst>
                                            <p:cond delay="400"/>
                                          </p:stCondLst>
                                        </p:cTn>
                                        <p:tgtEl>
                                          <p:spTgt spid="273"/>
                                        </p:tgtEl>
                                        <p:attrNameLst>
                                          <p:attrName>r</p:attrName>
                                        </p:attrNameLst>
                                      </p:cBhvr>
                                    </p:animRot>
                                    <p:animRot by="-240000">
                                      <p:cBhvr>
                                        <p:cTn id="292" dur="200" fill="hold">
                                          <p:stCondLst>
                                            <p:cond delay="600"/>
                                          </p:stCondLst>
                                        </p:cTn>
                                        <p:tgtEl>
                                          <p:spTgt spid="273"/>
                                        </p:tgtEl>
                                        <p:attrNameLst>
                                          <p:attrName>r</p:attrName>
                                        </p:attrNameLst>
                                      </p:cBhvr>
                                    </p:animRot>
                                    <p:animRot by="120000">
                                      <p:cBhvr>
                                        <p:cTn id="293" dur="200" fill="hold">
                                          <p:stCondLst>
                                            <p:cond delay="800"/>
                                          </p:stCondLst>
                                        </p:cTn>
                                        <p:tgtEl>
                                          <p:spTgt spid="273"/>
                                        </p:tgtEl>
                                        <p:attrNameLst>
                                          <p:attrName>r</p:attrName>
                                        </p:attrNameLst>
                                      </p:cBhvr>
                                    </p:animRot>
                                  </p:childTnLst>
                                </p:cTn>
                              </p:par>
                              <p:par>
                                <p:cTn id="294" presetID="53" presetClass="entr" presetSubtype="0" fill="hold" nodeType="withEffect">
                                  <p:stCondLst>
                                    <p:cond delay="500"/>
                                  </p:stCondLst>
                                  <p:childTnLst>
                                    <p:set>
                                      <p:cBhvr>
                                        <p:cTn id="295" dur="1" fill="hold">
                                          <p:stCondLst>
                                            <p:cond delay="0"/>
                                          </p:stCondLst>
                                        </p:cTn>
                                        <p:tgtEl>
                                          <p:spTgt spid="277"/>
                                        </p:tgtEl>
                                        <p:attrNameLst>
                                          <p:attrName>style.visibility</p:attrName>
                                        </p:attrNameLst>
                                      </p:cBhvr>
                                      <p:to>
                                        <p:strVal val="visible"/>
                                      </p:to>
                                    </p:set>
                                    <p:anim calcmode="lin" valueType="num">
                                      <p:cBhvr>
                                        <p:cTn id="296" dur="500" fill="hold"/>
                                        <p:tgtEl>
                                          <p:spTgt spid="277"/>
                                        </p:tgtEl>
                                        <p:attrNameLst>
                                          <p:attrName>ppt_w</p:attrName>
                                        </p:attrNameLst>
                                      </p:cBhvr>
                                      <p:tavLst>
                                        <p:tav tm="0">
                                          <p:val>
                                            <p:fltVal val="0"/>
                                          </p:val>
                                        </p:tav>
                                        <p:tav tm="100000">
                                          <p:val>
                                            <p:strVal val="#ppt_w"/>
                                          </p:val>
                                        </p:tav>
                                      </p:tavLst>
                                    </p:anim>
                                    <p:anim calcmode="lin" valueType="num">
                                      <p:cBhvr>
                                        <p:cTn id="297" dur="500" fill="hold"/>
                                        <p:tgtEl>
                                          <p:spTgt spid="277"/>
                                        </p:tgtEl>
                                        <p:attrNameLst>
                                          <p:attrName>ppt_h</p:attrName>
                                        </p:attrNameLst>
                                      </p:cBhvr>
                                      <p:tavLst>
                                        <p:tav tm="0">
                                          <p:val>
                                            <p:fltVal val="0"/>
                                          </p:val>
                                        </p:tav>
                                        <p:tav tm="100000">
                                          <p:val>
                                            <p:strVal val="#ppt_h"/>
                                          </p:val>
                                        </p:tav>
                                      </p:tavLst>
                                    </p:anim>
                                    <p:animEffect transition="in" filter="fade">
                                      <p:cBhvr>
                                        <p:cTn id="298" dur="500"/>
                                        <p:tgtEl>
                                          <p:spTgt spid="277"/>
                                        </p:tgtEl>
                                      </p:cBhvr>
                                    </p:animEffect>
                                  </p:childTnLst>
                                </p:cTn>
                              </p:par>
                              <p:par>
                                <p:cTn id="299" presetID="32" presetClass="emph" presetSubtype="0" fill="hold" nodeType="withEffect">
                                  <p:stCondLst>
                                    <p:cond delay="1000"/>
                                  </p:stCondLst>
                                  <p:childTnLst>
                                    <p:animRot by="120000">
                                      <p:cBhvr>
                                        <p:cTn id="300" dur="100" fill="hold">
                                          <p:stCondLst>
                                            <p:cond delay="0"/>
                                          </p:stCondLst>
                                        </p:cTn>
                                        <p:tgtEl>
                                          <p:spTgt spid="277"/>
                                        </p:tgtEl>
                                        <p:attrNameLst>
                                          <p:attrName>r</p:attrName>
                                        </p:attrNameLst>
                                      </p:cBhvr>
                                    </p:animRot>
                                    <p:animRot by="-240000">
                                      <p:cBhvr>
                                        <p:cTn id="301" dur="200" fill="hold">
                                          <p:stCondLst>
                                            <p:cond delay="200"/>
                                          </p:stCondLst>
                                        </p:cTn>
                                        <p:tgtEl>
                                          <p:spTgt spid="277"/>
                                        </p:tgtEl>
                                        <p:attrNameLst>
                                          <p:attrName>r</p:attrName>
                                        </p:attrNameLst>
                                      </p:cBhvr>
                                    </p:animRot>
                                    <p:animRot by="240000">
                                      <p:cBhvr>
                                        <p:cTn id="302" dur="200" fill="hold">
                                          <p:stCondLst>
                                            <p:cond delay="400"/>
                                          </p:stCondLst>
                                        </p:cTn>
                                        <p:tgtEl>
                                          <p:spTgt spid="277"/>
                                        </p:tgtEl>
                                        <p:attrNameLst>
                                          <p:attrName>r</p:attrName>
                                        </p:attrNameLst>
                                      </p:cBhvr>
                                    </p:animRot>
                                    <p:animRot by="-240000">
                                      <p:cBhvr>
                                        <p:cTn id="303" dur="200" fill="hold">
                                          <p:stCondLst>
                                            <p:cond delay="600"/>
                                          </p:stCondLst>
                                        </p:cTn>
                                        <p:tgtEl>
                                          <p:spTgt spid="277"/>
                                        </p:tgtEl>
                                        <p:attrNameLst>
                                          <p:attrName>r</p:attrName>
                                        </p:attrNameLst>
                                      </p:cBhvr>
                                    </p:animRot>
                                    <p:animRot by="120000">
                                      <p:cBhvr>
                                        <p:cTn id="304" dur="200" fill="hold">
                                          <p:stCondLst>
                                            <p:cond delay="800"/>
                                          </p:stCondLst>
                                        </p:cTn>
                                        <p:tgtEl>
                                          <p:spTgt spid="2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P spid="160" grpId="0"/>
      <p:bldP spid="186" grpId="0" animBg="1"/>
      <p:bldP spid="190" grpId="0"/>
      <p:bldP spid="216" grpId="0" animBg="1"/>
      <p:bldP spid="220" grpId="0"/>
      <p:bldP spid="246" grpId="0" animBg="1"/>
      <p:bldP spid="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gradFill>
            <a:gsLst>
              <a:gs pos="0">
                <a:srgbClr val="326698"/>
              </a:gs>
              <a:gs pos="100000">
                <a:srgbClr val="66CDCC"/>
              </a:gs>
            </a:gsLst>
            <a:lin ang="7200000" scaled="0"/>
          </a:gradFill>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827122"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庭审记录规则</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19"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Group 15"/>
          <p:cNvGrpSpPr/>
          <p:nvPr/>
        </p:nvGrpSpPr>
        <p:grpSpPr>
          <a:xfrm>
            <a:off x="3900467" y="2231166"/>
            <a:ext cx="3177509" cy="2883156"/>
            <a:chOff x="859362" y="1276350"/>
            <a:chExt cx="3179238" cy="2884724"/>
          </a:xfrm>
        </p:grpSpPr>
        <p:pic>
          <p:nvPicPr>
            <p:cNvPr id="122" name="Picture 16"/>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rcRect l="22134" t="10550" r="21733" b="13050"/>
            <a:stretch>
              <a:fillRect/>
            </a:stretch>
          </p:blipFill>
          <p:spPr>
            <a:xfrm>
              <a:off x="859362" y="1276350"/>
              <a:ext cx="3179238" cy="2884724"/>
            </a:xfrm>
            <a:prstGeom prst="rect">
              <a:avLst/>
            </a:prstGeom>
          </p:spPr>
        </p:pic>
        <p:sp>
          <p:nvSpPr>
            <p:cNvPr id="123" name="Rectangle 17"/>
            <p:cNvSpPr/>
            <p:nvPr/>
          </p:nvSpPr>
          <p:spPr>
            <a:xfrm>
              <a:off x="1037974" y="1538222"/>
              <a:ext cx="2784190" cy="1801179"/>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4" name="Text Placeholder 11"/>
          <p:cNvSpPr txBox="1"/>
          <p:nvPr/>
        </p:nvSpPr>
        <p:spPr>
          <a:xfrm>
            <a:off x="694606" y="2465014"/>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庭审记录的程序价值</a:t>
            </a:r>
            <a:endParaRPr lang="en-AU"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25" name="Text Placeholder 12"/>
          <p:cNvSpPr txBox="1"/>
          <p:nvPr/>
        </p:nvSpPr>
        <p:spPr>
          <a:xfrm>
            <a:off x="694606" y="2951853"/>
            <a:ext cx="3100754" cy="181588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p"/>
            </a:pPr>
            <a:r>
              <a:rPr lang="zh-CN" altLang="en-US" sz="1400" dirty="0" smtClean="0">
                <a:solidFill>
                  <a:schemeClr val="tx1">
                    <a:lumMod val="50000"/>
                    <a:lumOff val="50000"/>
                  </a:schemeClr>
                </a:solidFill>
                <a:latin typeface="微软雅黑"/>
                <a:ea typeface="微软雅黑"/>
                <a:sym typeface="Gill Sans" charset="0"/>
              </a:rPr>
              <a:t>笔录准确与与庭审效率；</a:t>
            </a:r>
            <a:endParaRPr lang="en-US" altLang="zh-CN" sz="1400" dirty="0" smtClean="0">
              <a:solidFill>
                <a:schemeClr val="tx1">
                  <a:lumMod val="50000"/>
                  <a:lumOff val="50000"/>
                </a:schemeClr>
              </a:solidFill>
              <a:latin typeface="微软雅黑"/>
              <a:ea typeface="微软雅黑"/>
              <a:sym typeface="Gill Sans" charset="0"/>
            </a:endParaRPr>
          </a:p>
          <a:p>
            <a:pPr>
              <a:buFont typeface="Wingdings" pitchFamily="2" charset="2"/>
              <a:buChar char="p"/>
            </a:pPr>
            <a:r>
              <a:rPr lang="zh-CN" altLang="en-US" sz="1400" dirty="0" smtClean="0">
                <a:solidFill>
                  <a:schemeClr val="tx1">
                    <a:lumMod val="50000"/>
                    <a:lumOff val="50000"/>
                  </a:schemeClr>
                </a:solidFill>
                <a:latin typeface="微软雅黑"/>
                <a:ea typeface="微软雅黑"/>
                <a:sym typeface="Gill Sans" charset="0"/>
              </a:rPr>
              <a:t>语音转换文字软件的应用；</a:t>
            </a:r>
            <a:endParaRPr lang="en-US" altLang="zh-CN" sz="1400" dirty="0">
              <a:solidFill>
                <a:schemeClr val="tx1">
                  <a:lumMod val="50000"/>
                  <a:lumOff val="50000"/>
                </a:schemeClr>
              </a:solidFill>
              <a:latin typeface="微软雅黑"/>
              <a:ea typeface="微软雅黑"/>
              <a:sym typeface="Gill Sans" charset="0"/>
            </a:endParaRPr>
          </a:p>
          <a:p>
            <a:endParaRPr lang="en-US" altLang="zh-CN" sz="1400" dirty="0">
              <a:solidFill>
                <a:schemeClr val="tx1">
                  <a:lumMod val="50000"/>
                  <a:lumOff val="50000"/>
                </a:schemeClr>
              </a:solidFill>
              <a:latin typeface="微软雅黑"/>
              <a:ea typeface="微软雅黑"/>
              <a:sym typeface="Gill Sans" charset="0"/>
            </a:endParaRPr>
          </a:p>
          <a:p>
            <a:pPr>
              <a:buFont typeface="Wingdings" pitchFamily="2" charset="2"/>
              <a:buChar char="p"/>
            </a:pPr>
            <a:r>
              <a:rPr lang="zh-CN" altLang="en-US" sz="1400" dirty="0" smtClean="0">
                <a:solidFill>
                  <a:schemeClr val="tx1">
                    <a:lumMod val="50000"/>
                    <a:lumOff val="50000"/>
                  </a:schemeClr>
                </a:solidFill>
                <a:latin typeface="微软雅黑"/>
                <a:ea typeface="微软雅黑"/>
                <a:sym typeface="Gill Sans" charset="0"/>
              </a:rPr>
              <a:t>是否允许当事人留存庭审笔录？</a:t>
            </a:r>
            <a:endParaRPr lang="en-AU" sz="1400" dirty="0">
              <a:solidFill>
                <a:schemeClr val="tx1">
                  <a:lumMod val="50000"/>
                  <a:lumOff val="50000"/>
                </a:schemeClr>
              </a:solidFill>
              <a:latin typeface="微软雅黑" pitchFamily="34" charset="-122"/>
              <a:ea typeface="微软雅黑" pitchFamily="34" charset="-122"/>
            </a:endParaRPr>
          </a:p>
        </p:txBody>
      </p:sp>
      <p:grpSp>
        <p:nvGrpSpPr>
          <p:cNvPr id="3" name="Group 23"/>
          <p:cNvGrpSpPr/>
          <p:nvPr/>
        </p:nvGrpSpPr>
        <p:grpSpPr>
          <a:xfrm>
            <a:off x="8513124" y="1514357"/>
            <a:ext cx="462882" cy="462882"/>
            <a:chOff x="8876381" y="3510900"/>
            <a:chExt cx="720966" cy="720966"/>
          </a:xfrm>
        </p:grpSpPr>
        <p:sp>
          <p:nvSpPr>
            <p:cNvPr id="127" name="Rounded Rectangle 24"/>
            <p:cNvSpPr/>
            <p:nvPr/>
          </p:nvSpPr>
          <p:spPr>
            <a:xfrm>
              <a:off x="8876381" y="3510900"/>
              <a:ext cx="720966" cy="720966"/>
            </a:xfrm>
            <a:prstGeom prst="round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itchFamily="34" charset="-122"/>
                <a:ea typeface="微软雅黑" pitchFamily="34" charset="-122"/>
              </a:endParaRPr>
            </a:p>
          </p:txBody>
        </p:sp>
        <p:sp>
          <p:nvSpPr>
            <p:cNvPr id="128"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sp>
          <p:nvSpPr>
            <p:cNvPr id="129"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grpSp>
      <p:grpSp>
        <p:nvGrpSpPr>
          <p:cNvPr id="4" name="Group 27"/>
          <p:cNvGrpSpPr/>
          <p:nvPr/>
        </p:nvGrpSpPr>
        <p:grpSpPr>
          <a:xfrm>
            <a:off x="8513124" y="3203193"/>
            <a:ext cx="462882" cy="462882"/>
            <a:chOff x="8876381" y="3510900"/>
            <a:chExt cx="720966" cy="720966"/>
          </a:xfrm>
        </p:grpSpPr>
        <p:sp>
          <p:nvSpPr>
            <p:cNvPr id="131" name="Rounded Rectangle 28"/>
            <p:cNvSpPr/>
            <p:nvPr/>
          </p:nvSpPr>
          <p:spPr>
            <a:xfrm>
              <a:off x="8876381" y="3510900"/>
              <a:ext cx="720966" cy="720966"/>
            </a:xfrm>
            <a:prstGeom prst="round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itchFamily="34" charset="-122"/>
                <a:ea typeface="微软雅黑" pitchFamily="34" charset="-122"/>
              </a:endParaRPr>
            </a:p>
          </p:txBody>
        </p:sp>
        <p:sp>
          <p:nvSpPr>
            <p:cNvPr id="132"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sp>
          <p:nvSpPr>
            <p:cNvPr id="133"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grpSp>
      <p:grpSp>
        <p:nvGrpSpPr>
          <p:cNvPr id="5" name="Group 31"/>
          <p:cNvGrpSpPr/>
          <p:nvPr/>
        </p:nvGrpSpPr>
        <p:grpSpPr>
          <a:xfrm>
            <a:off x="8495088" y="4811277"/>
            <a:ext cx="462882" cy="462882"/>
            <a:chOff x="8876381" y="3510900"/>
            <a:chExt cx="720966" cy="720966"/>
          </a:xfrm>
        </p:grpSpPr>
        <p:sp>
          <p:nvSpPr>
            <p:cNvPr id="135" name="Rounded Rectangle 32"/>
            <p:cNvSpPr/>
            <p:nvPr/>
          </p:nvSpPr>
          <p:spPr>
            <a:xfrm>
              <a:off x="8876381" y="3510900"/>
              <a:ext cx="720966" cy="720966"/>
            </a:xfrm>
            <a:prstGeom prst="round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itchFamily="34" charset="-122"/>
                <a:ea typeface="微软雅黑" pitchFamily="34" charset="-122"/>
              </a:endParaRPr>
            </a:p>
          </p:txBody>
        </p:sp>
        <p:sp>
          <p:nvSpPr>
            <p:cNvPr id="136"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sp>
          <p:nvSpPr>
            <p:cNvPr id="137" name="Freeform 34"/>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itchFamily="34" charset="-122"/>
                <a:ea typeface="微软雅黑" pitchFamily="34" charset="-122"/>
              </a:endParaRPr>
            </a:p>
          </p:txBody>
        </p:sp>
      </p:grpSp>
      <p:grpSp>
        <p:nvGrpSpPr>
          <p:cNvPr id="6" name="Group 35"/>
          <p:cNvGrpSpPr/>
          <p:nvPr/>
        </p:nvGrpSpPr>
        <p:grpSpPr>
          <a:xfrm>
            <a:off x="6993029" y="1745798"/>
            <a:ext cx="1502060" cy="3298319"/>
            <a:chOff x="4191000" y="1860815"/>
            <a:chExt cx="1126545" cy="2473739"/>
          </a:xfrm>
        </p:grpSpPr>
        <p:cxnSp>
          <p:nvCxnSpPr>
            <p:cNvPr id="139" name="Elbow Connector 36"/>
            <p:cNvCxnSpPr/>
            <p:nvPr/>
          </p:nvCxnSpPr>
          <p:spPr>
            <a:xfrm flipV="1">
              <a:off x="4191000" y="1860815"/>
              <a:ext cx="1126545" cy="1244335"/>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0" name="Elbow Connector 37"/>
            <p:cNvCxnSpPr/>
            <p:nvPr/>
          </p:nvCxnSpPr>
          <p:spPr>
            <a:xfrm>
              <a:off x="4191000" y="3105150"/>
              <a:ext cx="1126544" cy="122940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38"/>
            <p:cNvCxnSpPr/>
            <p:nvPr/>
          </p:nvCxnSpPr>
          <p:spPr>
            <a:xfrm>
              <a:off x="4191000" y="3105150"/>
              <a:ext cx="1126545" cy="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39"/>
          <p:cNvGrpSpPr/>
          <p:nvPr/>
        </p:nvGrpSpPr>
        <p:grpSpPr>
          <a:xfrm>
            <a:off x="6486931" y="2929609"/>
            <a:ext cx="950647" cy="956613"/>
            <a:chOff x="1524000" y="1777501"/>
            <a:chExt cx="712985" cy="717460"/>
          </a:xfrm>
        </p:grpSpPr>
        <p:sp>
          <p:nvSpPr>
            <p:cNvPr id="143" name="Oval 40"/>
            <p:cNvSpPr/>
            <p:nvPr/>
          </p:nvSpPr>
          <p:spPr>
            <a:xfrm>
              <a:off x="1524000" y="1777501"/>
              <a:ext cx="712985" cy="717460"/>
            </a:xfrm>
            <a:prstGeom prst="ellipse">
              <a:avLst/>
            </a:prstGeom>
            <a:gradFill>
              <a:gsLst>
                <a:gs pos="0">
                  <a:srgbClr val="326698"/>
                </a:gs>
                <a:gs pos="100000">
                  <a:srgbClr val="66CDCC"/>
                </a:gs>
              </a:gsLst>
              <a:lin ang="7200000" scaled="0"/>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 name="Group 41"/>
            <p:cNvGrpSpPr/>
            <p:nvPr/>
          </p:nvGrpSpPr>
          <p:grpSpPr>
            <a:xfrm>
              <a:off x="1658190" y="1956445"/>
              <a:ext cx="444604" cy="359572"/>
              <a:chOff x="312738" y="3205163"/>
              <a:chExt cx="290513" cy="234950"/>
            </a:xfrm>
            <a:solidFill>
              <a:schemeClr val="bg1"/>
            </a:solidFill>
          </p:grpSpPr>
          <p:sp>
            <p:nvSpPr>
              <p:cNvPr id="145"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6"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7"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sp>
        <p:nvSpPr>
          <p:cNvPr id="148" name="Text Placeholder 12"/>
          <p:cNvSpPr txBox="1"/>
          <p:nvPr/>
        </p:nvSpPr>
        <p:spPr>
          <a:xfrm>
            <a:off x="8993400" y="1454192"/>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50000"/>
                    <a:lumOff val="50000"/>
                  </a:schemeClr>
                </a:solidFill>
                <a:latin typeface="微软雅黑"/>
                <a:ea typeface="微软雅黑"/>
                <a:sym typeface="Gill Sans" charset="0"/>
              </a:rPr>
              <a:t>庭审记录的保密性。</a:t>
            </a:r>
            <a:endParaRPr lang="en-US" altLang="zh-CN" sz="1400" dirty="0">
              <a:solidFill>
                <a:schemeClr val="tx1">
                  <a:lumMod val="50000"/>
                  <a:lumOff val="50000"/>
                </a:schemeClr>
              </a:solidFill>
              <a:latin typeface="微软雅黑"/>
              <a:ea typeface="微软雅黑"/>
              <a:sym typeface="Gill Sans" charset="0"/>
            </a:endParaRPr>
          </a:p>
        </p:txBody>
      </p:sp>
      <p:sp>
        <p:nvSpPr>
          <p:cNvPr id="149" name="Text Placeholder 12"/>
          <p:cNvSpPr txBox="1"/>
          <p:nvPr/>
        </p:nvSpPr>
        <p:spPr>
          <a:xfrm>
            <a:off x="8993400" y="3156327"/>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50000"/>
                    <a:lumOff val="50000"/>
                  </a:schemeClr>
                </a:solidFill>
                <a:latin typeface="微软雅黑"/>
                <a:ea typeface="微软雅黑"/>
                <a:sym typeface="Gill Sans" charset="0"/>
              </a:rPr>
              <a:t>庭审记录的固定性。</a:t>
            </a:r>
            <a:endParaRPr lang="en-US" altLang="zh-CN" sz="1400" dirty="0">
              <a:solidFill>
                <a:schemeClr val="tx1">
                  <a:lumMod val="50000"/>
                  <a:lumOff val="50000"/>
                </a:schemeClr>
              </a:solidFill>
              <a:latin typeface="微软雅黑"/>
              <a:ea typeface="微软雅黑"/>
              <a:sym typeface="Gill Sans" charset="0"/>
            </a:endParaRPr>
          </a:p>
        </p:txBody>
      </p:sp>
      <p:sp>
        <p:nvSpPr>
          <p:cNvPr id="150" name="Text Placeholder 12"/>
          <p:cNvSpPr txBox="1"/>
          <p:nvPr/>
        </p:nvSpPr>
        <p:spPr>
          <a:xfrm>
            <a:off x="8975526" y="4767735"/>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50000"/>
                    <a:lumOff val="50000"/>
                  </a:schemeClr>
                </a:solidFill>
                <a:latin typeface="微软雅黑"/>
                <a:ea typeface="微软雅黑"/>
                <a:sym typeface="Gill Sans" charset="0"/>
              </a:rPr>
              <a:t>庭审记录的证据性。</a:t>
            </a:r>
            <a:endParaRPr lang="en-US" altLang="zh-CN" sz="1400" dirty="0">
              <a:solidFill>
                <a:schemeClr val="tx1">
                  <a:lumMod val="50000"/>
                  <a:lumOff val="50000"/>
                </a:schemeClr>
              </a:solidFill>
              <a:latin typeface="微软雅黑"/>
              <a:ea typeface="微软雅黑"/>
              <a:sym typeface="Gill Sans" charset="0"/>
            </a:endParaRPr>
          </a:p>
        </p:txBody>
      </p:sp>
    </p:spTree>
    <p:extLst>
      <p:ext uri="{BB962C8B-B14F-4D97-AF65-F5344CB8AC3E}">
        <p14:creationId xmlns:p14="http://schemas.microsoft.com/office/powerpoint/2010/main" xmlns:p15="http://schemas.microsoft.com/office/powerpoint/2012/main" xmlns="" val="1692031259"/>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1000"/>
                                        <p:tgtEl>
                                          <p:spTgt spid="124"/>
                                        </p:tgtEl>
                                      </p:cBhvr>
                                    </p:animEffect>
                                    <p:anim calcmode="lin" valueType="num">
                                      <p:cBhvr>
                                        <p:cTn id="28" dur="1000" fill="hold"/>
                                        <p:tgtEl>
                                          <p:spTgt spid="124"/>
                                        </p:tgtEl>
                                        <p:attrNameLst>
                                          <p:attrName>ppt_x</p:attrName>
                                        </p:attrNameLst>
                                      </p:cBhvr>
                                      <p:tavLst>
                                        <p:tav tm="0">
                                          <p:val>
                                            <p:strVal val="#ppt_x"/>
                                          </p:val>
                                        </p:tav>
                                        <p:tav tm="100000">
                                          <p:val>
                                            <p:strVal val="#ppt_x"/>
                                          </p:val>
                                        </p:tav>
                                      </p:tavLst>
                                    </p:anim>
                                    <p:anim calcmode="lin" valueType="num">
                                      <p:cBhvr>
                                        <p:cTn id="29" dur="1000" fill="hold"/>
                                        <p:tgtEl>
                                          <p:spTgt spid="124"/>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42" presetClass="entr" presetSubtype="0"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fade">
                                      <p:cBhvr>
                                        <p:cTn id="33" dur="1000"/>
                                        <p:tgtEl>
                                          <p:spTgt spid="125"/>
                                        </p:tgtEl>
                                      </p:cBhvr>
                                    </p:animEffect>
                                    <p:anim calcmode="lin" valueType="num">
                                      <p:cBhvr>
                                        <p:cTn id="34" dur="1000" fill="hold"/>
                                        <p:tgtEl>
                                          <p:spTgt spid="125"/>
                                        </p:tgtEl>
                                        <p:attrNameLst>
                                          <p:attrName>ppt_x</p:attrName>
                                        </p:attrNameLst>
                                      </p:cBhvr>
                                      <p:tavLst>
                                        <p:tav tm="0">
                                          <p:val>
                                            <p:strVal val="#ppt_x"/>
                                          </p:val>
                                        </p:tav>
                                        <p:tav tm="100000">
                                          <p:val>
                                            <p:strVal val="#ppt_x"/>
                                          </p:val>
                                        </p:tav>
                                      </p:tavLst>
                                    </p:anim>
                                    <p:anim calcmode="lin" valueType="num">
                                      <p:cBhvr>
                                        <p:cTn id="35" dur="1000" fill="hold"/>
                                        <p:tgtEl>
                                          <p:spTgt spid="12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750"/>
                            </p:stCondLst>
                            <p:childTnLst>
                              <p:par>
                                <p:cTn id="37" presetID="53"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250"/>
                            </p:stCondLst>
                            <p:childTnLst>
                              <p:par>
                                <p:cTn id="43" presetID="53"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par>
                          <p:cTn id="48" fill="hold" nodeType="afterGroup">
                            <p:stCondLst>
                              <p:cond delay="575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42" presetClass="entr" presetSubtype="0" fill="hold" nodeType="withEffect">
                                  <p:stCondLst>
                                    <p:cond delay="50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1000"/>
                                        <p:tgtEl>
                                          <p:spTgt spid="148"/>
                                        </p:tgtEl>
                                      </p:cBhvr>
                                    </p:animEffect>
                                    <p:anim calcmode="lin" valueType="num">
                                      <p:cBhvr>
                                        <p:cTn id="60" dur="1000" fill="hold"/>
                                        <p:tgtEl>
                                          <p:spTgt spid="148"/>
                                        </p:tgtEl>
                                        <p:attrNameLst>
                                          <p:attrName>ppt_x</p:attrName>
                                        </p:attrNameLst>
                                      </p:cBhvr>
                                      <p:tavLst>
                                        <p:tav tm="0">
                                          <p:val>
                                            <p:strVal val="#ppt_x"/>
                                          </p:val>
                                        </p:tav>
                                        <p:tav tm="100000">
                                          <p:val>
                                            <p:strVal val="#ppt_x"/>
                                          </p:val>
                                        </p:tav>
                                      </p:tavLst>
                                    </p:anim>
                                    <p:anim calcmode="lin" valueType="num">
                                      <p:cBhvr>
                                        <p:cTn id="61" dur="1000" fill="hold"/>
                                        <p:tgtEl>
                                          <p:spTgt spid="14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0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0"/>
                                  </p:stCondLst>
                                  <p:childTnLst>
                                    <p:set>
                                      <p:cBhvr>
                                        <p:cTn id="68" dur="1" fill="hold">
                                          <p:stCondLst>
                                            <p:cond delay="0"/>
                                          </p:stCondLst>
                                        </p:cTn>
                                        <p:tgtEl>
                                          <p:spTgt spid="149"/>
                                        </p:tgtEl>
                                        <p:attrNameLst>
                                          <p:attrName>style.visibility</p:attrName>
                                        </p:attrNameLst>
                                      </p:cBhvr>
                                      <p:to>
                                        <p:strVal val="visible"/>
                                      </p:to>
                                    </p:set>
                                    <p:animEffect transition="in" filter="fade">
                                      <p:cBhvr>
                                        <p:cTn id="69" dur="1000"/>
                                        <p:tgtEl>
                                          <p:spTgt spid="149"/>
                                        </p:tgtEl>
                                      </p:cBhvr>
                                    </p:animEffect>
                                    <p:anim calcmode="lin" valueType="num">
                                      <p:cBhvr>
                                        <p:cTn id="70" dur="1000" fill="hold"/>
                                        <p:tgtEl>
                                          <p:spTgt spid="149"/>
                                        </p:tgtEl>
                                        <p:attrNameLst>
                                          <p:attrName>ppt_x</p:attrName>
                                        </p:attrNameLst>
                                      </p:cBhvr>
                                      <p:tavLst>
                                        <p:tav tm="0">
                                          <p:val>
                                            <p:strVal val="#ppt_x"/>
                                          </p:val>
                                        </p:tav>
                                        <p:tav tm="100000">
                                          <p:val>
                                            <p:strVal val="#ppt_x"/>
                                          </p:val>
                                        </p:tav>
                                      </p:tavLst>
                                    </p:anim>
                                    <p:anim calcmode="lin" valueType="num">
                                      <p:cBhvr>
                                        <p:cTn id="71" dur="1000" fill="hold"/>
                                        <p:tgtEl>
                                          <p:spTgt spid="14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50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50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1000"/>
                                        <p:tgtEl>
                                          <p:spTgt spid="150"/>
                                        </p:tgtEl>
                                      </p:cBhvr>
                                    </p:animEffect>
                                    <p:anim calcmode="lin" valueType="num">
                                      <p:cBhvr>
                                        <p:cTn id="80" dur="1000" fill="hold"/>
                                        <p:tgtEl>
                                          <p:spTgt spid="150"/>
                                        </p:tgtEl>
                                        <p:attrNameLst>
                                          <p:attrName>ppt_x</p:attrName>
                                        </p:attrNameLst>
                                      </p:cBhvr>
                                      <p:tavLst>
                                        <p:tav tm="0">
                                          <p:val>
                                            <p:strVal val="#ppt_x"/>
                                          </p:val>
                                        </p:tav>
                                        <p:tav tm="100000">
                                          <p:val>
                                            <p:strVal val="#ppt_x"/>
                                          </p:val>
                                        </p:tav>
                                      </p:tavLst>
                                    </p:anim>
                                    <p:anim calcmode="lin" valueType="num">
                                      <p:cBhvr>
                                        <p:cTn id="81"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24" grpId="0"/>
      <p:bldP spid="125" grpId="0"/>
      <p:bldP spid="148" grpId="0"/>
      <p:bldP spid="149"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Users\Administrator\Desktop\QQ截图20160516104337.png"/>
          <p:cNvPicPr>
            <a:picLocks noChangeAspect="1" noChangeArrowheads="1"/>
          </p:cNvPicPr>
          <p:nvPr/>
        </p:nvPicPr>
        <p:blipFill>
          <a:blip r:embed="rId3">
            <a:extLst>
              <a:ext uri="{28A0092B-C50C-407E-A947-70E740481C1C}">
                <a14:useLocalDpi xmlns="" xmlns:p14="http://schemas.microsoft.com/office/powerpoint/2010/main" xmlns:p15="http://schemas.microsoft.com/office/powerpoint/2012/main" xmlns:a14="http://schemas.microsoft.com/office/drawing/2010/main" val="0"/>
              </a:ext>
            </a:extLst>
          </a:blip>
          <a:stretch>
            <a:fillRect/>
          </a:stretch>
        </p:blipFill>
        <p:spPr bwMode="auto">
          <a:xfrm>
            <a:off x="0" y="0"/>
            <a:ext cx="12190413" cy="6858000"/>
          </a:xfrm>
          <a:prstGeom prst="rect">
            <a:avLst/>
          </a:prstGeom>
          <a:noFill/>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04130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关于仲裁调解</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31"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 xmlns:p14="http://schemas.microsoft.com/office/powerpoint/2010/main" xmlns:p15="http://schemas.microsoft.com/office/powerpoint/2012/main" xmlns:a14="http://schemas.microsoft.com/office/drawing/2010/main"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32"/>
          <p:cNvGrpSpPr/>
          <p:nvPr/>
        </p:nvGrpSpPr>
        <p:grpSpPr>
          <a:xfrm>
            <a:off x="8683658" y="2773792"/>
            <a:ext cx="1623874" cy="1623874"/>
            <a:chOff x="8683658" y="2222465"/>
            <a:chExt cx="1623874" cy="1623874"/>
          </a:xfrm>
          <a:gradFill>
            <a:gsLst>
              <a:gs pos="0">
                <a:srgbClr val="326698"/>
              </a:gs>
              <a:gs pos="100000">
                <a:srgbClr val="66CDCC"/>
              </a:gs>
            </a:gsLst>
            <a:lin ang="7200000" scaled="0"/>
          </a:gradFill>
        </p:grpSpPr>
        <p:sp>
          <p:nvSpPr>
            <p:cNvPr id="34"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sp>
          <p:nvSpPr>
            <p:cNvPr id="35"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grpSp>
      <p:grpSp>
        <p:nvGrpSpPr>
          <p:cNvPr id="3" name="组合 35"/>
          <p:cNvGrpSpPr/>
          <p:nvPr/>
        </p:nvGrpSpPr>
        <p:grpSpPr>
          <a:xfrm>
            <a:off x="6411880" y="2776084"/>
            <a:ext cx="1623874" cy="1623874"/>
            <a:chOff x="6411880" y="2224757"/>
            <a:chExt cx="1623874" cy="1623874"/>
          </a:xfrm>
          <a:gradFill>
            <a:gsLst>
              <a:gs pos="0">
                <a:srgbClr val="326698"/>
              </a:gs>
              <a:gs pos="100000">
                <a:srgbClr val="66CDCC"/>
              </a:gs>
            </a:gsLst>
            <a:lin ang="7200000" scaled="0"/>
          </a:gradFill>
        </p:grpSpPr>
        <p:sp>
          <p:nvSpPr>
            <p:cNvPr id="37" name="Rectángulo redondeado 40"/>
            <p:cNvSpPr/>
            <p:nvPr/>
          </p:nvSpPr>
          <p:spPr>
            <a:xfrm>
              <a:off x="6411880"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sp>
          <p:nvSpPr>
            <p:cNvPr id="38" name="Rectángulo redondeado 44"/>
            <p:cNvSpPr/>
            <p:nvPr/>
          </p:nvSpPr>
          <p:spPr>
            <a:xfrm>
              <a:off x="6517083"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grpSp>
      <p:grpSp>
        <p:nvGrpSpPr>
          <p:cNvPr id="4" name="组合 38"/>
          <p:cNvGrpSpPr/>
          <p:nvPr/>
        </p:nvGrpSpPr>
        <p:grpSpPr>
          <a:xfrm>
            <a:off x="4148172" y="2776084"/>
            <a:ext cx="1623874" cy="1623874"/>
            <a:chOff x="4148172" y="2224757"/>
            <a:chExt cx="1623874" cy="1623874"/>
          </a:xfrm>
          <a:gradFill>
            <a:gsLst>
              <a:gs pos="0">
                <a:srgbClr val="326698"/>
              </a:gs>
              <a:gs pos="100000">
                <a:srgbClr val="66CDCC"/>
              </a:gs>
            </a:gsLst>
            <a:lin ang="7200000" scaled="0"/>
          </a:gradFill>
        </p:grpSpPr>
        <p:sp>
          <p:nvSpPr>
            <p:cNvPr id="40" name="Rectángulo redondeado 39"/>
            <p:cNvSpPr/>
            <p:nvPr/>
          </p:nvSpPr>
          <p:spPr>
            <a:xfrm>
              <a:off x="4148172"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sp>
          <p:nvSpPr>
            <p:cNvPr id="41" name="Rectángulo redondeado 43"/>
            <p:cNvSpPr/>
            <p:nvPr/>
          </p:nvSpPr>
          <p:spPr>
            <a:xfrm>
              <a:off x="4255608" y="2301074"/>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grpSp>
      <p:grpSp>
        <p:nvGrpSpPr>
          <p:cNvPr id="5" name="组合 41"/>
          <p:cNvGrpSpPr/>
          <p:nvPr/>
        </p:nvGrpSpPr>
        <p:grpSpPr>
          <a:xfrm>
            <a:off x="1884464" y="2776088"/>
            <a:ext cx="1623874" cy="1623874"/>
            <a:chOff x="1884464" y="2224761"/>
            <a:chExt cx="1623874" cy="1623874"/>
          </a:xfrm>
          <a:gradFill>
            <a:gsLst>
              <a:gs pos="0">
                <a:srgbClr val="326698"/>
              </a:gs>
              <a:gs pos="100000">
                <a:srgbClr val="66CDCC"/>
              </a:gs>
            </a:gsLst>
            <a:lin ang="7200000" scaled="0"/>
          </a:gradFill>
        </p:grpSpPr>
        <p:sp>
          <p:nvSpPr>
            <p:cNvPr id="43"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sp>
          <p:nvSpPr>
            <p:cNvPr id="44"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itchFamily="34" charset="-122"/>
                <a:ea typeface="微软雅黑" pitchFamily="34" charset="-122"/>
              </a:endParaRPr>
            </a:p>
          </p:txBody>
        </p:sp>
      </p:grpSp>
      <p:sp>
        <p:nvSpPr>
          <p:cNvPr id="46" name="Rectángulo 23"/>
          <p:cNvSpPr/>
          <p:nvPr/>
        </p:nvSpPr>
        <p:spPr>
          <a:xfrm>
            <a:off x="4011108" y="4647334"/>
            <a:ext cx="1903382" cy="340542"/>
          </a:xfrm>
          <a:prstGeom prst="rect">
            <a:avLst/>
          </a:prstGeom>
        </p:spPr>
        <p:txBody>
          <a:bodyPr wrap="square">
            <a:spAutoFit/>
          </a:bodyPr>
          <a:lstStyle/>
          <a:p>
            <a:pPr algn="just">
              <a:lnSpc>
                <a:spcPts val="2200"/>
              </a:lnSpc>
              <a:spcAft>
                <a:spcPts val="1200"/>
              </a:spcAft>
            </a:pPr>
            <a:r>
              <a:rPr lang="zh-CN" altLang="en-US" sz="1200" dirty="0" smtClean="0">
                <a:solidFill>
                  <a:schemeClr val="tx1">
                    <a:lumMod val="50000"/>
                    <a:lumOff val="50000"/>
                  </a:schemeClr>
                </a:solidFill>
                <a:latin typeface="微软雅黑" pitchFamily="34" charset="-122"/>
                <a:ea typeface="微软雅黑" pitchFamily="34" charset="-122"/>
              </a:rPr>
              <a:t>。</a:t>
            </a:r>
            <a:endParaRPr lang="en-US" altLang="zh-CN"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49" name="CuadroTexto 26"/>
          <p:cNvSpPr txBox="1"/>
          <p:nvPr/>
        </p:nvSpPr>
        <p:spPr>
          <a:xfrm>
            <a:off x="2413136" y="3003248"/>
            <a:ext cx="566530" cy="461665"/>
          </a:xfrm>
          <a:prstGeom prst="rect">
            <a:avLst/>
          </a:prstGeom>
          <a:noFill/>
        </p:spPr>
        <p:txBody>
          <a:bodyPr wrap="square" rtlCol="0">
            <a:spAutoFit/>
          </a:bodyPr>
          <a:lstStyle/>
          <a:p>
            <a:pPr algn="ctr"/>
            <a:r>
              <a:rPr lang="es-ES" sz="2400" dirty="0">
                <a:solidFill>
                  <a:schemeClr val="bg1"/>
                </a:solidFill>
                <a:latin typeface="微软雅黑" pitchFamily="34" charset="-122"/>
                <a:ea typeface="微软雅黑" pitchFamily="34" charset="-122"/>
              </a:rPr>
              <a:t>01</a:t>
            </a:r>
          </a:p>
        </p:txBody>
      </p:sp>
      <p:sp>
        <p:nvSpPr>
          <p:cNvPr id="50" name="CuadroTexto 27"/>
          <p:cNvSpPr txBox="1"/>
          <p:nvPr/>
        </p:nvSpPr>
        <p:spPr>
          <a:xfrm>
            <a:off x="4679534" y="3003248"/>
            <a:ext cx="566530" cy="461665"/>
          </a:xfrm>
          <a:prstGeom prst="rect">
            <a:avLst/>
          </a:prstGeom>
          <a:noFill/>
        </p:spPr>
        <p:txBody>
          <a:bodyPr wrap="square" rtlCol="0">
            <a:spAutoFit/>
          </a:bodyPr>
          <a:lstStyle/>
          <a:p>
            <a:pPr algn="ctr"/>
            <a:r>
              <a:rPr lang="es-ES" sz="2400">
                <a:solidFill>
                  <a:schemeClr val="bg1"/>
                </a:solidFill>
                <a:latin typeface="微软雅黑" pitchFamily="34" charset="-122"/>
                <a:ea typeface="微软雅黑" pitchFamily="34" charset="-122"/>
              </a:rPr>
              <a:t>02</a:t>
            </a:r>
          </a:p>
        </p:txBody>
      </p:sp>
      <p:sp>
        <p:nvSpPr>
          <p:cNvPr id="51" name="CuadroTexto 28"/>
          <p:cNvSpPr txBox="1"/>
          <p:nvPr/>
        </p:nvSpPr>
        <p:spPr>
          <a:xfrm>
            <a:off x="6945933" y="3003248"/>
            <a:ext cx="566530" cy="461665"/>
          </a:xfrm>
          <a:prstGeom prst="rect">
            <a:avLst/>
          </a:prstGeom>
          <a:noFill/>
        </p:spPr>
        <p:txBody>
          <a:bodyPr wrap="square" rtlCol="0">
            <a:spAutoFit/>
          </a:bodyPr>
          <a:lstStyle/>
          <a:p>
            <a:pPr algn="ctr"/>
            <a:r>
              <a:rPr lang="es-ES" sz="2400">
                <a:solidFill>
                  <a:schemeClr val="bg1"/>
                </a:solidFill>
                <a:latin typeface="微软雅黑" pitchFamily="34" charset="-122"/>
                <a:ea typeface="微软雅黑" pitchFamily="34" charset="-122"/>
              </a:rPr>
              <a:t>03</a:t>
            </a:r>
          </a:p>
        </p:txBody>
      </p:sp>
      <p:sp>
        <p:nvSpPr>
          <p:cNvPr id="52" name="CuadroTexto 29"/>
          <p:cNvSpPr txBox="1"/>
          <p:nvPr/>
        </p:nvSpPr>
        <p:spPr>
          <a:xfrm>
            <a:off x="9212330" y="3003248"/>
            <a:ext cx="566530" cy="461665"/>
          </a:xfrm>
          <a:prstGeom prst="rect">
            <a:avLst/>
          </a:prstGeom>
          <a:noFill/>
        </p:spPr>
        <p:txBody>
          <a:bodyPr wrap="square" rtlCol="0">
            <a:spAutoFit/>
          </a:bodyPr>
          <a:lstStyle/>
          <a:p>
            <a:pPr algn="ctr"/>
            <a:r>
              <a:rPr lang="es-ES" sz="2400">
                <a:solidFill>
                  <a:schemeClr val="bg1"/>
                </a:solidFill>
                <a:latin typeface="微软雅黑" pitchFamily="34" charset="-122"/>
                <a:ea typeface="微软雅黑" pitchFamily="34" charset="-122"/>
              </a:rPr>
              <a:t>04</a:t>
            </a:r>
          </a:p>
        </p:txBody>
      </p:sp>
      <p:sp>
        <p:nvSpPr>
          <p:cNvPr id="53" name="CuadroTexto 30"/>
          <p:cNvSpPr txBox="1"/>
          <p:nvPr/>
        </p:nvSpPr>
        <p:spPr>
          <a:xfrm>
            <a:off x="2021989" y="3497878"/>
            <a:ext cx="1348824" cy="338554"/>
          </a:xfrm>
          <a:prstGeom prst="rect">
            <a:avLst/>
          </a:prstGeom>
          <a:noFill/>
        </p:spPr>
        <p:txBody>
          <a:bodyPr wrap="square" rtlCol="0">
            <a:spAutoFit/>
          </a:bodyPr>
          <a:lstStyle/>
          <a:p>
            <a:pPr algn="ctr"/>
            <a:r>
              <a:rPr lang="zh-CN" altLang="en-US" sz="1600" dirty="0" smtClean="0">
                <a:solidFill>
                  <a:schemeClr val="bg1"/>
                </a:solidFill>
                <a:latin typeface="微软雅黑" pitchFamily="34" charset="-122"/>
                <a:ea typeface="微软雅黑" pitchFamily="34" charset="-122"/>
              </a:rPr>
              <a:t>和解后确认</a:t>
            </a:r>
            <a:endParaRPr lang="es-ES" sz="1600" dirty="0">
              <a:solidFill>
                <a:schemeClr val="bg1"/>
              </a:solidFill>
              <a:latin typeface="微软雅黑" pitchFamily="34" charset="-122"/>
              <a:ea typeface="微软雅黑" pitchFamily="34" charset="-122"/>
            </a:endParaRPr>
          </a:p>
        </p:txBody>
      </p:sp>
      <p:sp>
        <p:nvSpPr>
          <p:cNvPr id="54" name="CuadroTexto 31"/>
          <p:cNvSpPr txBox="1"/>
          <p:nvPr/>
        </p:nvSpPr>
        <p:spPr>
          <a:xfrm>
            <a:off x="4285697" y="3497878"/>
            <a:ext cx="1348824" cy="338554"/>
          </a:xfrm>
          <a:prstGeom prst="rect">
            <a:avLst/>
          </a:prstGeom>
          <a:noFill/>
        </p:spPr>
        <p:txBody>
          <a:bodyPr wrap="square" rtlCol="0">
            <a:spAutoFit/>
          </a:bodyPr>
          <a:lstStyle/>
          <a:p>
            <a:pPr algn="ctr"/>
            <a:r>
              <a:rPr lang="zh-CN" altLang="en-US" sz="1600" dirty="0" smtClean="0">
                <a:solidFill>
                  <a:schemeClr val="bg1"/>
                </a:solidFill>
                <a:latin typeface="微软雅黑" pitchFamily="34" charset="-122"/>
                <a:ea typeface="微软雅黑" pitchFamily="34" charset="-122"/>
              </a:rPr>
              <a:t>仲裁中调解</a:t>
            </a:r>
            <a:endParaRPr lang="es-ES" altLang="zh-CN" sz="1600" dirty="0">
              <a:solidFill>
                <a:schemeClr val="bg1"/>
              </a:solidFill>
              <a:latin typeface="微软雅黑" pitchFamily="34" charset="-122"/>
              <a:ea typeface="微软雅黑" pitchFamily="34" charset="-122"/>
            </a:endParaRPr>
          </a:p>
        </p:txBody>
      </p:sp>
      <p:sp>
        <p:nvSpPr>
          <p:cNvPr id="55" name="CuadroTexto 32"/>
          <p:cNvSpPr txBox="1"/>
          <p:nvPr/>
        </p:nvSpPr>
        <p:spPr>
          <a:xfrm>
            <a:off x="6554786" y="3497877"/>
            <a:ext cx="1348824" cy="338554"/>
          </a:xfrm>
          <a:prstGeom prst="rect">
            <a:avLst/>
          </a:prstGeom>
          <a:noFill/>
        </p:spPr>
        <p:txBody>
          <a:bodyPr wrap="square" rtlCol="0">
            <a:spAutoFit/>
          </a:bodyPr>
          <a:lstStyle/>
          <a:p>
            <a:pPr algn="ctr"/>
            <a:r>
              <a:rPr lang="zh-CN" altLang="en-US" sz="1600" dirty="0" smtClean="0">
                <a:solidFill>
                  <a:schemeClr val="bg1"/>
                </a:solidFill>
                <a:latin typeface="微软雅黑" pitchFamily="34" charset="-122"/>
                <a:ea typeface="微软雅黑" pitchFamily="34" charset="-122"/>
              </a:rPr>
              <a:t>调解书内容</a:t>
            </a:r>
            <a:endParaRPr lang="es-ES" altLang="zh-CN" sz="1600" dirty="0">
              <a:solidFill>
                <a:schemeClr val="bg1"/>
              </a:solidFill>
              <a:latin typeface="微软雅黑" pitchFamily="34" charset="-122"/>
              <a:ea typeface="微软雅黑" pitchFamily="34" charset="-122"/>
            </a:endParaRPr>
          </a:p>
        </p:txBody>
      </p:sp>
      <p:sp>
        <p:nvSpPr>
          <p:cNvPr id="56" name="CuadroTexto 33"/>
          <p:cNvSpPr txBox="1"/>
          <p:nvPr/>
        </p:nvSpPr>
        <p:spPr>
          <a:xfrm>
            <a:off x="8821183" y="3497876"/>
            <a:ext cx="1348824" cy="338554"/>
          </a:xfrm>
          <a:prstGeom prst="rect">
            <a:avLst/>
          </a:prstGeom>
          <a:noFill/>
        </p:spPr>
        <p:txBody>
          <a:bodyPr wrap="square" rtlCol="0">
            <a:spAutoFit/>
          </a:bodyPr>
          <a:lstStyle/>
          <a:p>
            <a:pPr algn="ctr"/>
            <a:r>
              <a:rPr lang="zh-CN" altLang="en-US" sz="1600" dirty="0" smtClean="0">
                <a:solidFill>
                  <a:schemeClr val="bg1"/>
                </a:solidFill>
                <a:latin typeface="微软雅黑" pitchFamily="34" charset="-122"/>
                <a:ea typeface="微软雅黑" pitchFamily="34" charset="-122"/>
              </a:rPr>
              <a:t>调解书效力</a:t>
            </a:r>
            <a:endParaRPr lang="es-ES" altLang="zh-CN" sz="1600" dirty="0">
              <a:solidFill>
                <a:schemeClr val="bg1"/>
              </a:solidFill>
              <a:latin typeface="微软雅黑" pitchFamily="34" charset="-122"/>
              <a:ea typeface="微软雅黑" pitchFamily="34" charset="-122"/>
            </a:endParaRPr>
          </a:p>
        </p:txBody>
      </p:sp>
      <p:sp>
        <p:nvSpPr>
          <p:cNvPr id="57" name="CuadroTexto 39"/>
          <p:cNvSpPr txBox="1"/>
          <p:nvPr/>
        </p:nvSpPr>
        <p:spPr>
          <a:xfrm>
            <a:off x="1910644" y="1394104"/>
            <a:ext cx="3827372" cy="400110"/>
          </a:xfrm>
          <a:prstGeom prst="rect">
            <a:avLst/>
          </a:prstGeom>
          <a:noFill/>
        </p:spPr>
        <p:txBody>
          <a:bodyPr wrap="square" rtlCol="0">
            <a:spAutoFit/>
          </a:bodyPr>
          <a:lstStyle/>
          <a:p>
            <a:pPr>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仲裁调解与和解的区分</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58" name="Rectángulo 41"/>
          <p:cNvSpPr/>
          <p:nvPr/>
        </p:nvSpPr>
        <p:spPr>
          <a:xfrm>
            <a:off x="1917346" y="1750501"/>
            <a:ext cx="8390185" cy="656590"/>
          </a:xfrm>
          <a:prstGeom prst="rect">
            <a:avLst/>
          </a:prstGeom>
        </p:spPr>
        <p:txBody>
          <a:bodyPr wrap="square">
            <a:spAutoFit/>
          </a:bodyPr>
          <a:lstStyle/>
          <a:p>
            <a:pPr algn="just">
              <a:lnSpc>
                <a:spcPts val="2200"/>
              </a:lnSpc>
              <a:spcAft>
                <a:spcPts val="1200"/>
              </a:spcAft>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调解属于社会救济，和解为当事人自力救济；调解主体为仲裁庭，和解则是当事人；和解协议仅具有契约性，本身不具有强制执行效力，调解协议则赋予强制效力；和解协议可以转化为具有强制执行力的仲裁裁决书、仲裁调解书</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altLang="zh-CN"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 xmlns:p15="http://schemas.microsoft.com/office/powerpoint/2012/main" xmlns:p14="http://schemas.microsoft.com/office/powerpoint/2010/main" val="3636859312"/>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42"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50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125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grpId="0" nodeType="withEffect">
                                  <p:stCondLst>
                                    <p:cond delay="125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ntr" presetSubtype="0" fill="hold" grpId="0" nodeType="withEffect">
                                  <p:stCondLst>
                                    <p:cond delay="125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42" presetClass="entr" presetSubtype="0" fill="hold" grpId="0" nodeType="withEffect">
                                  <p:stCondLst>
                                    <p:cond delay="20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3750"/>
                            </p:stCondLst>
                            <p:childTnLst>
                              <p:par>
                                <p:cTn id="74" presetID="42" presetClass="entr" presetSubtype="0"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1000" fill="hold"/>
                                        <p:tgtEl>
                                          <p:spTgt spid="57"/>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4750"/>
                            </p:stCondLst>
                            <p:childTnLst>
                              <p:par>
                                <p:cTn id="80" presetID="42" presetClass="entr" presetSubtype="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46" grpId="0"/>
      <p:bldP spid="49" grpId="0"/>
      <p:bldP spid="50" grpId="0"/>
      <p:bldP spid="51" grpId="0"/>
      <p:bldP spid="52" grpId="0"/>
      <p:bldP spid="53" grpId="0"/>
      <p:bldP spid="54" grpId="0"/>
      <p:bldP spid="55" grpId="0"/>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0" y="0"/>
            <a:ext cx="12190413" cy="6858000"/>
          </a:xfrm>
          <a:prstGeom prst="rect">
            <a:avLst/>
          </a:prstGeom>
          <a:gradFill>
            <a:gsLst>
              <a:gs pos="0">
                <a:srgbClr val="326698"/>
              </a:gs>
              <a:gs pos="100000">
                <a:srgbClr val="66CDCC"/>
              </a:gs>
            </a:gsLst>
            <a:lin ang="7200000" scaled="0"/>
          </a:gradFill>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3541502"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仲裁庭可决定的程序性事项</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2" name="组合 53"/>
          <p:cNvGrpSpPr/>
          <p:nvPr/>
        </p:nvGrpSpPr>
        <p:grpSpPr>
          <a:xfrm>
            <a:off x="6116007" y="302273"/>
            <a:ext cx="4949706" cy="9962132"/>
            <a:chOff x="642938" y="539750"/>
            <a:chExt cx="3162299" cy="6170613"/>
          </a:xfrm>
        </p:grpSpPr>
        <p:sp>
          <p:nvSpPr>
            <p:cNvPr id="55" name="Freeform 6"/>
            <p:cNvSpPr/>
            <p:nvPr/>
          </p:nvSpPr>
          <p:spPr bwMode="auto">
            <a:xfrm>
              <a:off x="1931988" y="6321425"/>
              <a:ext cx="1293812" cy="388938"/>
            </a:xfrm>
            <a:custGeom>
              <a:avLst/>
              <a:gdLst>
                <a:gd name="T0" fmla="*/ 43 w 255"/>
                <a:gd name="T1" fmla="*/ 45 h 77"/>
                <a:gd name="T2" fmla="*/ 43 w 255"/>
                <a:gd name="T3" fmla="*/ 45 h 77"/>
                <a:gd name="T4" fmla="*/ 58 w 255"/>
                <a:gd name="T5" fmla="*/ 33 h 77"/>
                <a:gd name="T6" fmla="*/ 65 w 255"/>
                <a:gd name="T7" fmla="*/ 33 h 77"/>
                <a:gd name="T8" fmla="*/ 65 w 255"/>
                <a:gd name="T9" fmla="*/ 0 h 77"/>
                <a:gd name="T10" fmla="*/ 134 w 255"/>
                <a:gd name="T11" fmla="*/ 0 h 77"/>
                <a:gd name="T12" fmla="*/ 134 w 255"/>
                <a:gd name="T13" fmla="*/ 33 h 77"/>
                <a:gd name="T14" fmla="*/ 134 w 255"/>
                <a:gd name="T15" fmla="*/ 34 h 77"/>
                <a:gd name="T16" fmla="*/ 134 w 255"/>
                <a:gd name="T17" fmla="*/ 44 h 77"/>
                <a:gd name="T18" fmla="*/ 134 w 255"/>
                <a:gd name="T19" fmla="*/ 57 h 77"/>
                <a:gd name="T20" fmla="*/ 164 w 255"/>
                <a:gd name="T21" fmla="*/ 45 h 77"/>
                <a:gd name="T22" fmla="*/ 164 w 255"/>
                <a:gd name="T23" fmla="*/ 45 h 77"/>
                <a:gd name="T24" fmla="*/ 178 w 255"/>
                <a:gd name="T25" fmla="*/ 33 h 77"/>
                <a:gd name="T26" fmla="*/ 185 w 255"/>
                <a:gd name="T27" fmla="*/ 33 h 77"/>
                <a:gd name="T28" fmla="*/ 185 w 255"/>
                <a:gd name="T29" fmla="*/ 0 h 77"/>
                <a:gd name="T30" fmla="*/ 255 w 255"/>
                <a:gd name="T31" fmla="*/ 0 h 77"/>
                <a:gd name="T32" fmla="*/ 255 w 255"/>
                <a:gd name="T33" fmla="*/ 33 h 77"/>
                <a:gd name="T34" fmla="*/ 255 w 255"/>
                <a:gd name="T35" fmla="*/ 34 h 77"/>
                <a:gd name="T36" fmla="*/ 255 w 255"/>
                <a:gd name="T37" fmla="*/ 44 h 77"/>
                <a:gd name="T38" fmla="*/ 255 w 255"/>
                <a:gd name="T39" fmla="*/ 61 h 77"/>
                <a:gd name="T40" fmla="*/ 255 w 255"/>
                <a:gd name="T41" fmla="*/ 77 h 77"/>
                <a:gd name="T42" fmla="*/ 134 w 255"/>
                <a:gd name="T43" fmla="*/ 77 h 77"/>
                <a:gd name="T44" fmla="*/ 120 w 255"/>
                <a:gd name="T45" fmla="*/ 77 h 77"/>
                <a:gd name="T46" fmla="*/ 0 w 255"/>
                <a:gd name="T47" fmla="*/ 77 h 77"/>
                <a:gd name="T48" fmla="*/ 43 w 255"/>
                <a:gd name="T49"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77">
                  <a:moveTo>
                    <a:pt x="43" y="45"/>
                  </a:moveTo>
                  <a:cubicBezTo>
                    <a:pt x="43" y="45"/>
                    <a:pt x="43" y="45"/>
                    <a:pt x="43" y="45"/>
                  </a:cubicBezTo>
                  <a:cubicBezTo>
                    <a:pt x="43" y="34"/>
                    <a:pt x="58" y="33"/>
                    <a:pt x="58" y="33"/>
                  </a:cubicBezTo>
                  <a:cubicBezTo>
                    <a:pt x="65" y="33"/>
                    <a:pt x="65" y="33"/>
                    <a:pt x="65" y="33"/>
                  </a:cubicBezTo>
                  <a:cubicBezTo>
                    <a:pt x="65" y="0"/>
                    <a:pt x="65" y="0"/>
                    <a:pt x="65" y="0"/>
                  </a:cubicBezTo>
                  <a:cubicBezTo>
                    <a:pt x="134" y="0"/>
                    <a:pt x="134" y="0"/>
                    <a:pt x="134" y="0"/>
                  </a:cubicBezTo>
                  <a:cubicBezTo>
                    <a:pt x="134" y="33"/>
                    <a:pt x="134" y="33"/>
                    <a:pt x="134" y="33"/>
                  </a:cubicBezTo>
                  <a:cubicBezTo>
                    <a:pt x="134" y="34"/>
                    <a:pt x="134" y="34"/>
                    <a:pt x="134" y="34"/>
                  </a:cubicBezTo>
                  <a:cubicBezTo>
                    <a:pt x="134" y="44"/>
                    <a:pt x="134" y="44"/>
                    <a:pt x="134" y="44"/>
                  </a:cubicBezTo>
                  <a:cubicBezTo>
                    <a:pt x="134" y="57"/>
                    <a:pt x="134" y="57"/>
                    <a:pt x="134" y="57"/>
                  </a:cubicBezTo>
                  <a:cubicBezTo>
                    <a:pt x="141" y="52"/>
                    <a:pt x="150" y="47"/>
                    <a:pt x="164" y="45"/>
                  </a:cubicBezTo>
                  <a:cubicBezTo>
                    <a:pt x="164" y="45"/>
                    <a:pt x="164" y="45"/>
                    <a:pt x="164" y="45"/>
                  </a:cubicBezTo>
                  <a:cubicBezTo>
                    <a:pt x="164" y="34"/>
                    <a:pt x="178" y="33"/>
                    <a:pt x="178" y="33"/>
                  </a:cubicBezTo>
                  <a:cubicBezTo>
                    <a:pt x="185" y="33"/>
                    <a:pt x="185" y="33"/>
                    <a:pt x="185" y="33"/>
                  </a:cubicBezTo>
                  <a:cubicBezTo>
                    <a:pt x="185" y="0"/>
                    <a:pt x="185" y="0"/>
                    <a:pt x="185" y="0"/>
                  </a:cubicBezTo>
                  <a:cubicBezTo>
                    <a:pt x="255" y="0"/>
                    <a:pt x="255" y="0"/>
                    <a:pt x="255" y="0"/>
                  </a:cubicBezTo>
                  <a:cubicBezTo>
                    <a:pt x="255" y="33"/>
                    <a:pt x="255" y="33"/>
                    <a:pt x="255" y="33"/>
                  </a:cubicBezTo>
                  <a:cubicBezTo>
                    <a:pt x="255" y="34"/>
                    <a:pt x="255" y="34"/>
                    <a:pt x="255" y="34"/>
                  </a:cubicBezTo>
                  <a:cubicBezTo>
                    <a:pt x="255" y="44"/>
                    <a:pt x="255" y="44"/>
                    <a:pt x="255" y="44"/>
                  </a:cubicBezTo>
                  <a:cubicBezTo>
                    <a:pt x="255" y="61"/>
                    <a:pt x="255" y="61"/>
                    <a:pt x="255" y="61"/>
                  </a:cubicBezTo>
                  <a:cubicBezTo>
                    <a:pt x="255" y="77"/>
                    <a:pt x="255" y="77"/>
                    <a:pt x="255" y="77"/>
                  </a:cubicBezTo>
                  <a:cubicBezTo>
                    <a:pt x="134" y="77"/>
                    <a:pt x="134" y="77"/>
                    <a:pt x="134" y="77"/>
                  </a:cubicBezTo>
                  <a:cubicBezTo>
                    <a:pt x="120" y="77"/>
                    <a:pt x="120" y="77"/>
                    <a:pt x="120" y="77"/>
                  </a:cubicBezTo>
                  <a:cubicBezTo>
                    <a:pt x="0" y="77"/>
                    <a:pt x="0" y="77"/>
                    <a:pt x="0" y="77"/>
                  </a:cubicBezTo>
                  <a:cubicBezTo>
                    <a:pt x="0" y="77"/>
                    <a:pt x="8" y="49"/>
                    <a:pt x="43" y="45"/>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
            <p:cNvSpPr>
              <a:spLocks noChangeArrowheads="1"/>
            </p:cNvSpPr>
            <p:nvPr/>
          </p:nvSpPr>
          <p:spPr bwMode="auto">
            <a:xfrm>
              <a:off x="2835275" y="3425825"/>
              <a:ext cx="427037" cy="2990850"/>
            </a:xfrm>
            <a:prstGeom prst="rect">
              <a:avLst/>
            </a:prstGeom>
            <a:solidFill>
              <a:srgbClr val="89898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8"/>
            <p:cNvSpPr>
              <a:spLocks noChangeArrowheads="1"/>
            </p:cNvSpPr>
            <p:nvPr/>
          </p:nvSpPr>
          <p:spPr bwMode="auto">
            <a:xfrm>
              <a:off x="2835275" y="3425825"/>
              <a:ext cx="207962" cy="2990850"/>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
            <p:cNvSpPr>
              <a:spLocks noChangeArrowheads="1"/>
            </p:cNvSpPr>
            <p:nvPr/>
          </p:nvSpPr>
          <p:spPr bwMode="auto">
            <a:xfrm>
              <a:off x="2211388" y="3425825"/>
              <a:ext cx="427037" cy="2990850"/>
            </a:xfrm>
            <a:prstGeom prst="rect">
              <a:avLst/>
            </a:prstGeom>
            <a:solidFill>
              <a:srgbClr val="89898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10"/>
            <p:cNvSpPr>
              <a:spLocks noChangeArrowheads="1"/>
            </p:cNvSpPr>
            <p:nvPr/>
          </p:nvSpPr>
          <p:spPr bwMode="auto">
            <a:xfrm>
              <a:off x="2430463" y="3425825"/>
              <a:ext cx="207962" cy="2990850"/>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11"/>
            <p:cNvSpPr>
              <a:spLocks noChangeArrowheads="1"/>
            </p:cNvSpPr>
            <p:nvPr/>
          </p:nvSpPr>
          <p:spPr bwMode="auto">
            <a:xfrm>
              <a:off x="2486025" y="3567113"/>
              <a:ext cx="471487" cy="693738"/>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
            <p:cNvSpPr/>
            <p:nvPr/>
          </p:nvSpPr>
          <p:spPr bwMode="auto">
            <a:xfrm>
              <a:off x="2012950" y="1693863"/>
              <a:ext cx="1792287" cy="2738438"/>
            </a:xfrm>
            <a:custGeom>
              <a:avLst/>
              <a:gdLst>
                <a:gd name="T0" fmla="*/ 4 w 353"/>
                <a:gd name="T1" fmla="*/ 41 h 541"/>
                <a:gd name="T2" fmla="*/ 106 w 353"/>
                <a:gd name="T3" fmla="*/ 0 h 541"/>
                <a:gd name="T4" fmla="*/ 141 w 353"/>
                <a:gd name="T5" fmla="*/ 2 h 541"/>
                <a:gd name="T6" fmla="*/ 176 w 353"/>
                <a:gd name="T7" fmla="*/ 0 h 541"/>
                <a:gd name="T8" fmla="*/ 278 w 353"/>
                <a:gd name="T9" fmla="*/ 41 h 541"/>
                <a:gd name="T10" fmla="*/ 294 w 353"/>
                <a:gd name="T11" fmla="*/ 48 h 541"/>
                <a:gd name="T12" fmla="*/ 353 w 353"/>
                <a:gd name="T13" fmla="*/ 253 h 541"/>
                <a:gd name="T14" fmla="*/ 295 w 353"/>
                <a:gd name="T15" fmla="*/ 269 h 541"/>
                <a:gd name="T16" fmla="*/ 261 w 353"/>
                <a:gd name="T17" fmla="*/ 148 h 541"/>
                <a:gd name="T18" fmla="*/ 282 w 353"/>
                <a:gd name="T19" fmla="*/ 445 h 541"/>
                <a:gd name="T20" fmla="*/ 141 w 353"/>
                <a:gd name="T21" fmla="*/ 403 h 541"/>
                <a:gd name="T22" fmla="*/ 0 w 353"/>
                <a:gd name="T23" fmla="*/ 445 h 541"/>
                <a:gd name="T24" fmla="*/ 4 w 353"/>
                <a:gd name="T25" fmla="*/ 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41">
                  <a:moveTo>
                    <a:pt x="4" y="41"/>
                  </a:moveTo>
                  <a:cubicBezTo>
                    <a:pt x="106" y="0"/>
                    <a:pt x="106" y="0"/>
                    <a:pt x="106" y="0"/>
                  </a:cubicBezTo>
                  <a:cubicBezTo>
                    <a:pt x="141" y="2"/>
                    <a:pt x="141" y="2"/>
                    <a:pt x="141" y="2"/>
                  </a:cubicBezTo>
                  <a:cubicBezTo>
                    <a:pt x="176" y="0"/>
                    <a:pt x="176" y="0"/>
                    <a:pt x="176" y="0"/>
                  </a:cubicBezTo>
                  <a:cubicBezTo>
                    <a:pt x="278" y="41"/>
                    <a:pt x="278" y="41"/>
                    <a:pt x="278" y="41"/>
                  </a:cubicBezTo>
                  <a:cubicBezTo>
                    <a:pt x="294" y="48"/>
                    <a:pt x="294" y="48"/>
                    <a:pt x="294" y="48"/>
                  </a:cubicBezTo>
                  <a:cubicBezTo>
                    <a:pt x="353" y="253"/>
                    <a:pt x="353" y="253"/>
                    <a:pt x="353" y="253"/>
                  </a:cubicBezTo>
                  <a:cubicBezTo>
                    <a:pt x="295" y="269"/>
                    <a:pt x="295" y="269"/>
                    <a:pt x="295" y="269"/>
                  </a:cubicBezTo>
                  <a:cubicBezTo>
                    <a:pt x="261" y="148"/>
                    <a:pt x="261" y="148"/>
                    <a:pt x="261" y="148"/>
                  </a:cubicBezTo>
                  <a:cubicBezTo>
                    <a:pt x="252" y="231"/>
                    <a:pt x="248" y="349"/>
                    <a:pt x="282" y="445"/>
                  </a:cubicBezTo>
                  <a:cubicBezTo>
                    <a:pt x="166" y="541"/>
                    <a:pt x="145" y="450"/>
                    <a:pt x="141" y="403"/>
                  </a:cubicBezTo>
                  <a:cubicBezTo>
                    <a:pt x="137" y="450"/>
                    <a:pt x="116" y="541"/>
                    <a:pt x="0" y="445"/>
                  </a:cubicBezTo>
                  <a:cubicBezTo>
                    <a:pt x="60" y="241"/>
                    <a:pt x="4" y="41"/>
                    <a:pt x="4" y="41"/>
                  </a:cubicBez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
            <p:cNvSpPr/>
            <p:nvPr/>
          </p:nvSpPr>
          <p:spPr bwMode="auto">
            <a:xfrm>
              <a:off x="2430463" y="1698625"/>
              <a:ext cx="642937" cy="1331913"/>
            </a:xfrm>
            <a:custGeom>
              <a:avLst/>
              <a:gdLst>
                <a:gd name="T0" fmla="*/ 100 w 127"/>
                <a:gd name="T1" fmla="*/ 7 h 263"/>
                <a:gd name="T2" fmla="*/ 96 w 127"/>
                <a:gd name="T3" fmla="*/ 0 h 263"/>
                <a:gd name="T4" fmla="*/ 47 w 127"/>
                <a:gd name="T5" fmla="*/ 2 h 263"/>
                <a:gd name="T6" fmla="*/ 21 w 127"/>
                <a:gd name="T7" fmla="*/ 2 h 263"/>
                <a:gd name="T8" fmla="*/ 19 w 127"/>
                <a:gd name="T9" fmla="*/ 3 h 263"/>
                <a:gd name="T10" fmla="*/ 0 w 127"/>
                <a:gd name="T11" fmla="*/ 33 h 263"/>
                <a:gd name="T12" fmla="*/ 20 w 127"/>
                <a:gd name="T13" fmla="*/ 138 h 263"/>
                <a:gd name="T14" fmla="*/ 56 w 127"/>
                <a:gd name="T15" fmla="*/ 257 h 263"/>
                <a:gd name="T16" fmla="*/ 58 w 127"/>
                <a:gd name="T17" fmla="*/ 260 h 263"/>
                <a:gd name="T18" fmla="*/ 61 w 127"/>
                <a:gd name="T19" fmla="*/ 258 h 263"/>
                <a:gd name="T20" fmla="*/ 82 w 127"/>
                <a:gd name="T21" fmla="*/ 209 h 263"/>
                <a:gd name="T22" fmla="*/ 100 w 127"/>
                <a:gd name="T23" fmla="*/ 175 h 263"/>
                <a:gd name="T24" fmla="*/ 127 w 127"/>
                <a:gd name="T25" fmla="*/ 68 h 263"/>
                <a:gd name="T26" fmla="*/ 110 w 127"/>
                <a:gd name="T27" fmla="*/ 32 h 263"/>
                <a:gd name="T28" fmla="*/ 100 w 127"/>
                <a:gd name="T2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63">
                  <a:moveTo>
                    <a:pt x="100" y="7"/>
                  </a:moveTo>
                  <a:cubicBezTo>
                    <a:pt x="96" y="0"/>
                    <a:pt x="96" y="0"/>
                    <a:pt x="96" y="0"/>
                  </a:cubicBezTo>
                  <a:cubicBezTo>
                    <a:pt x="47" y="2"/>
                    <a:pt x="47" y="2"/>
                    <a:pt x="47" y="2"/>
                  </a:cubicBezTo>
                  <a:cubicBezTo>
                    <a:pt x="21" y="2"/>
                    <a:pt x="21" y="2"/>
                    <a:pt x="21" y="2"/>
                  </a:cubicBezTo>
                  <a:cubicBezTo>
                    <a:pt x="19" y="3"/>
                    <a:pt x="19" y="3"/>
                    <a:pt x="19" y="3"/>
                  </a:cubicBezTo>
                  <a:cubicBezTo>
                    <a:pt x="0" y="33"/>
                    <a:pt x="0" y="33"/>
                    <a:pt x="0" y="33"/>
                  </a:cubicBezTo>
                  <a:cubicBezTo>
                    <a:pt x="20" y="138"/>
                    <a:pt x="20" y="138"/>
                    <a:pt x="20" y="138"/>
                  </a:cubicBezTo>
                  <a:cubicBezTo>
                    <a:pt x="56" y="257"/>
                    <a:pt x="56" y="257"/>
                    <a:pt x="56" y="257"/>
                  </a:cubicBezTo>
                  <a:cubicBezTo>
                    <a:pt x="58" y="260"/>
                    <a:pt x="58" y="260"/>
                    <a:pt x="58" y="260"/>
                  </a:cubicBezTo>
                  <a:cubicBezTo>
                    <a:pt x="58" y="260"/>
                    <a:pt x="59" y="263"/>
                    <a:pt x="61" y="258"/>
                  </a:cubicBezTo>
                  <a:cubicBezTo>
                    <a:pt x="64" y="250"/>
                    <a:pt x="82" y="209"/>
                    <a:pt x="82" y="209"/>
                  </a:cubicBezTo>
                  <a:cubicBezTo>
                    <a:pt x="100" y="175"/>
                    <a:pt x="100" y="175"/>
                    <a:pt x="100" y="175"/>
                  </a:cubicBezTo>
                  <a:cubicBezTo>
                    <a:pt x="127" y="68"/>
                    <a:pt x="127" y="68"/>
                    <a:pt x="127" y="68"/>
                  </a:cubicBezTo>
                  <a:cubicBezTo>
                    <a:pt x="110" y="32"/>
                    <a:pt x="110" y="32"/>
                    <a:pt x="110" y="32"/>
                  </a:cubicBezTo>
                  <a:lnTo>
                    <a:pt x="100" y="7"/>
                  </a:ln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4"/>
            <p:cNvSpPr/>
            <p:nvPr/>
          </p:nvSpPr>
          <p:spPr bwMode="auto">
            <a:xfrm>
              <a:off x="2673350" y="1703388"/>
              <a:ext cx="111125" cy="157163"/>
            </a:xfrm>
            <a:custGeom>
              <a:avLst/>
              <a:gdLst>
                <a:gd name="T0" fmla="*/ 0 w 70"/>
                <a:gd name="T1" fmla="*/ 0 h 99"/>
                <a:gd name="T2" fmla="*/ 70 w 70"/>
                <a:gd name="T3" fmla="*/ 0 h 99"/>
                <a:gd name="T4" fmla="*/ 61 w 70"/>
                <a:gd name="T5" fmla="*/ 99 h 99"/>
                <a:gd name="T6" fmla="*/ 10 w 70"/>
                <a:gd name="T7" fmla="*/ 99 h 99"/>
                <a:gd name="T8" fmla="*/ 0 w 70"/>
                <a:gd name="T9" fmla="*/ 0 h 99"/>
              </a:gdLst>
              <a:ahLst/>
              <a:cxnLst>
                <a:cxn ang="0">
                  <a:pos x="T0" y="T1"/>
                </a:cxn>
                <a:cxn ang="0">
                  <a:pos x="T2" y="T3"/>
                </a:cxn>
                <a:cxn ang="0">
                  <a:pos x="T4" y="T5"/>
                </a:cxn>
                <a:cxn ang="0">
                  <a:pos x="T6" y="T7"/>
                </a:cxn>
                <a:cxn ang="0">
                  <a:pos x="T8" y="T9"/>
                </a:cxn>
              </a:cxnLst>
              <a:rect l="0" t="0" r="r" b="b"/>
              <a:pathLst>
                <a:path w="70" h="99">
                  <a:moveTo>
                    <a:pt x="0" y="0"/>
                  </a:moveTo>
                  <a:lnTo>
                    <a:pt x="70" y="0"/>
                  </a:lnTo>
                  <a:lnTo>
                    <a:pt x="61" y="99"/>
                  </a:lnTo>
                  <a:lnTo>
                    <a:pt x="10" y="99"/>
                  </a:lnTo>
                  <a:lnTo>
                    <a:pt x="0" y="0"/>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
            <p:cNvSpPr/>
            <p:nvPr/>
          </p:nvSpPr>
          <p:spPr bwMode="auto">
            <a:xfrm>
              <a:off x="2606675" y="1851025"/>
              <a:ext cx="239712" cy="1169988"/>
            </a:xfrm>
            <a:custGeom>
              <a:avLst/>
              <a:gdLst>
                <a:gd name="T0" fmla="*/ 0 w 151"/>
                <a:gd name="T1" fmla="*/ 571 h 737"/>
                <a:gd name="T2" fmla="*/ 58 w 151"/>
                <a:gd name="T3" fmla="*/ 0 h 737"/>
                <a:gd name="T4" fmla="*/ 96 w 151"/>
                <a:gd name="T5" fmla="*/ 0 h 737"/>
                <a:gd name="T6" fmla="*/ 151 w 151"/>
                <a:gd name="T7" fmla="*/ 571 h 737"/>
                <a:gd name="T8" fmla="*/ 103 w 151"/>
                <a:gd name="T9" fmla="*/ 679 h 737"/>
                <a:gd name="T10" fmla="*/ 84 w 151"/>
                <a:gd name="T11" fmla="*/ 724 h 737"/>
                <a:gd name="T12" fmla="*/ 77 w 151"/>
                <a:gd name="T13" fmla="*/ 737 h 737"/>
                <a:gd name="T14" fmla="*/ 71 w 151"/>
                <a:gd name="T15" fmla="*/ 727 h 737"/>
                <a:gd name="T16" fmla="*/ 48 w 151"/>
                <a:gd name="T17" fmla="*/ 679 h 737"/>
                <a:gd name="T18" fmla="*/ 0 w 151"/>
                <a:gd name="T19" fmla="*/ 57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737">
                  <a:moveTo>
                    <a:pt x="0" y="571"/>
                  </a:moveTo>
                  <a:lnTo>
                    <a:pt x="58" y="0"/>
                  </a:lnTo>
                  <a:lnTo>
                    <a:pt x="96" y="0"/>
                  </a:lnTo>
                  <a:lnTo>
                    <a:pt x="151" y="571"/>
                  </a:lnTo>
                  <a:lnTo>
                    <a:pt x="103" y="679"/>
                  </a:lnTo>
                  <a:lnTo>
                    <a:pt x="84" y="724"/>
                  </a:lnTo>
                  <a:lnTo>
                    <a:pt x="77" y="737"/>
                  </a:lnTo>
                  <a:lnTo>
                    <a:pt x="71" y="727"/>
                  </a:lnTo>
                  <a:lnTo>
                    <a:pt x="48" y="679"/>
                  </a:lnTo>
                  <a:lnTo>
                    <a:pt x="0" y="5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
            <p:cNvSpPr/>
            <p:nvPr/>
          </p:nvSpPr>
          <p:spPr bwMode="auto">
            <a:xfrm>
              <a:off x="2728913" y="1703388"/>
              <a:ext cx="427037" cy="1322388"/>
            </a:xfrm>
            <a:custGeom>
              <a:avLst/>
              <a:gdLst>
                <a:gd name="T0" fmla="*/ 39 w 84"/>
                <a:gd name="T1" fmla="*/ 0 h 261"/>
                <a:gd name="T2" fmla="*/ 0 w 84"/>
                <a:gd name="T3" fmla="*/ 261 h 261"/>
                <a:gd name="T4" fmla="*/ 84 w 84"/>
                <a:gd name="T5" fmla="*/ 68 h 261"/>
                <a:gd name="T6" fmla="*/ 67 w 84"/>
                <a:gd name="T7" fmla="*/ 58 h 261"/>
                <a:gd name="T8" fmla="*/ 78 w 84"/>
                <a:gd name="T9" fmla="*/ 37 h 261"/>
                <a:gd name="T10" fmla="*/ 39 w 84"/>
                <a:gd name="T11" fmla="*/ 0 h 261"/>
              </a:gdLst>
              <a:ahLst/>
              <a:cxnLst>
                <a:cxn ang="0">
                  <a:pos x="T0" y="T1"/>
                </a:cxn>
                <a:cxn ang="0">
                  <a:pos x="T2" y="T3"/>
                </a:cxn>
                <a:cxn ang="0">
                  <a:pos x="T4" y="T5"/>
                </a:cxn>
                <a:cxn ang="0">
                  <a:pos x="T6" y="T7"/>
                </a:cxn>
                <a:cxn ang="0">
                  <a:pos x="T8" y="T9"/>
                </a:cxn>
                <a:cxn ang="0">
                  <a:pos x="T10" y="T11"/>
                </a:cxn>
              </a:cxnLst>
              <a:rect l="0" t="0" r="r" b="b"/>
              <a:pathLst>
                <a:path w="84" h="261">
                  <a:moveTo>
                    <a:pt x="39" y="0"/>
                  </a:moveTo>
                  <a:cubicBezTo>
                    <a:pt x="39" y="0"/>
                    <a:pt x="41" y="139"/>
                    <a:pt x="0" y="261"/>
                  </a:cubicBezTo>
                  <a:cubicBezTo>
                    <a:pt x="29" y="225"/>
                    <a:pt x="84" y="68"/>
                    <a:pt x="84" y="68"/>
                  </a:cubicBezTo>
                  <a:cubicBezTo>
                    <a:pt x="67" y="58"/>
                    <a:pt x="67" y="58"/>
                    <a:pt x="67" y="58"/>
                  </a:cubicBezTo>
                  <a:cubicBezTo>
                    <a:pt x="78" y="37"/>
                    <a:pt x="78" y="37"/>
                    <a:pt x="78" y="37"/>
                  </a:cubicBezTo>
                  <a:lnTo>
                    <a:pt x="39" y="0"/>
                  </a:lnTo>
                  <a:close/>
                </a:path>
              </a:pathLst>
            </a:cu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17"/>
            <p:cNvSpPr>
              <a:spLocks noChangeArrowheads="1"/>
            </p:cNvSpPr>
            <p:nvPr/>
          </p:nvSpPr>
          <p:spPr bwMode="auto">
            <a:xfrm>
              <a:off x="2525713" y="1608138"/>
              <a:ext cx="401637" cy="101600"/>
            </a:xfrm>
            <a:prstGeom prst="rect">
              <a:avLst/>
            </a:prstGeom>
            <a:solidFill>
              <a:srgbClr val="DDD4BE"/>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8"/>
            <p:cNvSpPr/>
            <p:nvPr/>
          </p:nvSpPr>
          <p:spPr bwMode="auto">
            <a:xfrm>
              <a:off x="2728913" y="1689100"/>
              <a:ext cx="203200" cy="146050"/>
            </a:xfrm>
            <a:custGeom>
              <a:avLst/>
              <a:gdLst>
                <a:gd name="T0" fmla="*/ 0 w 128"/>
                <a:gd name="T1" fmla="*/ 9 h 92"/>
                <a:gd name="T2" fmla="*/ 51 w 128"/>
                <a:gd name="T3" fmla="*/ 92 h 92"/>
                <a:gd name="T4" fmla="*/ 128 w 128"/>
                <a:gd name="T5" fmla="*/ 16 h 92"/>
                <a:gd name="T6" fmla="*/ 125 w 128"/>
                <a:gd name="T7" fmla="*/ 0 h 92"/>
                <a:gd name="T8" fmla="*/ 0 w 128"/>
                <a:gd name="T9" fmla="*/ 9 h 92"/>
              </a:gdLst>
              <a:ahLst/>
              <a:cxnLst>
                <a:cxn ang="0">
                  <a:pos x="T0" y="T1"/>
                </a:cxn>
                <a:cxn ang="0">
                  <a:pos x="T2" y="T3"/>
                </a:cxn>
                <a:cxn ang="0">
                  <a:pos x="T4" y="T5"/>
                </a:cxn>
                <a:cxn ang="0">
                  <a:pos x="T6" y="T7"/>
                </a:cxn>
                <a:cxn ang="0">
                  <a:pos x="T8" y="T9"/>
                </a:cxn>
              </a:cxnLst>
              <a:rect l="0" t="0" r="r" b="b"/>
              <a:pathLst>
                <a:path w="128" h="92">
                  <a:moveTo>
                    <a:pt x="0" y="9"/>
                  </a:moveTo>
                  <a:lnTo>
                    <a:pt x="51" y="92"/>
                  </a:lnTo>
                  <a:lnTo>
                    <a:pt x="128" y="16"/>
                  </a:lnTo>
                  <a:lnTo>
                    <a:pt x="125" y="0"/>
                  </a:lnTo>
                  <a:lnTo>
                    <a:pt x="0" y="9"/>
                  </a:lnTo>
                  <a:close/>
                </a:path>
              </a:pathLst>
            </a:custGeom>
            <a:solidFill>
              <a:srgbClr val="C9CAC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9"/>
            <p:cNvSpPr/>
            <p:nvPr/>
          </p:nvSpPr>
          <p:spPr bwMode="auto">
            <a:xfrm>
              <a:off x="2525713" y="1689100"/>
              <a:ext cx="207962" cy="146050"/>
            </a:xfrm>
            <a:custGeom>
              <a:avLst/>
              <a:gdLst>
                <a:gd name="T0" fmla="*/ 131 w 131"/>
                <a:gd name="T1" fmla="*/ 9 h 92"/>
                <a:gd name="T2" fmla="*/ 77 w 131"/>
                <a:gd name="T3" fmla="*/ 92 h 92"/>
                <a:gd name="T4" fmla="*/ 0 w 131"/>
                <a:gd name="T5" fmla="*/ 16 h 92"/>
                <a:gd name="T6" fmla="*/ 0 w 131"/>
                <a:gd name="T7" fmla="*/ 0 h 92"/>
                <a:gd name="T8" fmla="*/ 131 w 131"/>
                <a:gd name="T9" fmla="*/ 9 h 92"/>
              </a:gdLst>
              <a:ahLst/>
              <a:cxnLst>
                <a:cxn ang="0">
                  <a:pos x="T0" y="T1"/>
                </a:cxn>
                <a:cxn ang="0">
                  <a:pos x="T2" y="T3"/>
                </a:cxn>
                <a:cxn ang="0">
                  <a:pos x="T4" y="T5"/>
                </a:cxn>
                <a:cxn ang="0">
                  <a:pos x="T6" y="T7"/>
                </a:cxn>
                <a:cxn ang="0">
                  <a:pos x="T8" y="T9"/>
                </a:cxn>
              </a:cxnLst>
              <a:rect l="0" t="0" r="r" b="b"/>
              <a:pathLst>
                <a:path w="131" h="92">
                  <a:moveTo>
                    <a:pt x="131" y="9"/>
                  </a:moveTo>
                  <a:lnTo>
                    <a:pt x="77" y="92"/>
                  </a:lnTo>
                  <a:lnTo>
                    <a:pt x="0" y="16"/>
                  </a:lnTo>
                  <a:lnTo>
                    <a:pt x="0" y="0"/>
                  </a:lnTo>
                  <a:lnTo>
                    <a:pt x="131" y="9"/>
                  </a:lnTo>
                  <a:close/>
                </a:path>
              </a:pathLst>
            </a:custGeom>
            <a:solidFill>
              <a:srgbClr val="C9CAC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
            <p:cNvSpPr/>
            <p:nvPr/>
          </p:nvSpPr>
          <p:spPr bwMode="auto">
            <a:xfrm>
              <a:off x="2303463" y="1703388"/>
              <a:ext cx="425450" cy="1322388"/>
            </a:xfrm>
            <a:custGeom>
              <a:avLst/>
              <a:gdLst>
                <a:gd name="T0" fmla="*/ 44 w 84"/>
                <a:gd name="T1" fmla="*/ 0 h 261"/>
                <a:gd name="T2" fmla="*/ 84 w 84"/>
                <a:gd name="T3" fmla="*/ 261 h 261"/>
                <a:gd name="T4" fmla="*/ 0 w 84"/>
                <a:gd name="T5" fmla="*/ 68 h 261"/>
                <a:gd name="T6" fmla="*/ 17 w 84"/>
                <a:gd name="T7" fmla="*/ 58 h 261"/>
                <a:gd name="T8" fmla="*/ 6 w 84"/>
                <a:gd name="T9" fmla="*/ 37 h 261"/>
                <a:gd name="T10" fmla="*/ 44 w 84"/>
                <a:gd name="T11" fmla="*/ 0 h 261"/>
              </a:gdLst>
              <a:ahLst/>
              <a:cxnLst>
                <a:cxn ang="0">
                  <a:pos x="T0" y="T1"/>
                </a:cxn>
                <a:cxn ang="0">
                  <a:pos x="T2" y="T3"/>
                </a:cxn>
                <a:cxn ang="0">
                  <a:pos x="T4" y="T5"/>
                </a:cxn>
                <a:cxn ang="0">
                  <a:pos x="T6" y="T7"/>
                </a:cxn>
                <a:cxn ang="0">
                  <a:pos x="T8" y="T9"/>
                </a:cxn>
                <a:cxn ang="0">
                  <a:pos x="T10" y="T11"/>
                </a:cxn>
              </a:cxnLst>
              <a:rect l="0" t="0" r="r" b="b"/>
              <a:pathLst>
                <a:path w="84" h="261">
                  <a:moveTo>
                    <a:pt x="44" y="0"/>
                  </a:moveTo>
                  <a:cubicBezTo>
                    <a:pt x="44" y="0"/>
                    <a:pt x="43" y="139"/>
                    <a:pt x="84" y="261"/>
                  </a:cubicBezTo>
                  <a:cubicBezTo>
                    <a:pt x="55" y="225"/>
                    <a:pt x="0" y="68"/>
                    <a:pt x="0" y="68"/>
                  </a:cubicBezTo>
                  <a:cubicBezTo>
                    <a:pt x="17" y="58"/>
                    <a:pt x="17" y="58"/>
                    <a:pt x="17" y="58"/>
                  </a:cubicBezTo>
                  <a:cubicBezTo>
                    <a:pt x="6" y="37"/>
                    <a:pt x="6" y="37"/>
                    <a:pt x="6" y="37"/>
                  </a:cubicBezTo>
                  <a:lnTo>
                    <a:pt x="44" y="0"/>
                  </a:lnTo>
                  <a:close/>
                </a:path>
              </a:pathLst>
            </a:cu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21"/>
            <p:cNvSpPr>
              <a:spLocks noChangeArrowheads="1"/>
            </p:cNvSpPr>
            <p:nvPr/>
          </p:nvSpPr>
          <p:spPr bwMode="auto">
            <a:xfrm>
              <a:off x="2998788" y="2792413"/>
              <a:ext cx="217487" cy="71438"/>
            </a:xfrm>
            <a:prstGeom prst="rect">
              <a:avLst/>
            </a:pr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2"/>
            <p:cNvSpPr/>
            <p:nvPr/>
          </p:nvSpPr>
          <p:spPr bwMode="auto">
            <a:xfrm>
              <a:off x="2282825" y="692150"/>
              <a:ext cx="411162" cy="323850"/>
            </a:xfrm>
            <a:custGeom>
              <a:avLst/>
              <a:gdLst>
                <a:gd name="T0" fmla="*/ 0 w 81"/>
                <a:gd name="T1" fmla="*/ 32 h 64"/>
                <a:gd name="T2" fmla="*/ 32 w 81"/>
                <a:gd name="T3" fmla="*/ 0 h 64"/>
                <a:gd name="T4" fmla="*/ 49 w 81"/>
                <a:gd name="T5" fmla="*/ 0 h 64"/>
                <a:gd name="T6" fmla="*/ 81 w 81"/>
                <a:gd name="T7" fmla="*/ 32 h 64"/>
                <a:gd name="T8" fmla="*/ 81 w 81"/>
                <a:gd name="T9" fmla="*/ 32 h 64"/>
                <a:gd name="T10" fmla="*/ 49 w 81"/>
                <a:gd name="T11" fmla="*/ 64 h 64"/>
                <a:gd name="T12" fmla="*/ 32 w 81"/>
                <a:gd name="T13" fmla="*/ 64 h 64"/>
                <a:gd name="T14" fmla="*/ 0 w 81"/>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0" y="32"/>
                  </a:moveTo>
                  <a:cubicBezTo>
                    <a:pt x="0" y="14"/>
                    <a:pt x="14" y="0"/>
                    <a:pt x="32" y="0"/>
                  </a:cubicBezTo>
                  <a:cubicBezTo>
                    <a:pt x="49" y="0"/>
                    <a:pt x="49" y="0"/>
                    <a:pt x="49" y="0"/>
                  </a:cubicBezTo>
                  <a:cubicBezTo>
                    <a:pt x="67" y="0"/>
                    <a:pt x="81" y="14"/>
                    <a:pt x="81" y="32"/>
                  </a:cubicBezTo>
                  <a:cubicBezTo>
                    <a:pt x="81" y="32"/>
                    <a:pt x="81" y="32"/>
                    <a:pt x="81" y="32"/>
                  </a:cubicBezTo>
                  <a:cubicBezTo>
                    <a:pt x="81" y="49"/>
                    <a:pt x="67" y="64"/>
                    <a:pt x="49" y="64"/>
                  </a:cubicBezTo>
                  <a:cubicBezTo>
                    <a:pt x="32" y="64"/>
                    <a:pt x="32" y="64"/>
                    <a:pt x="32" y="64"/>
                  </a:cubicBezTo>
                  <a:cubicBezTo>
                    <a:pt x="14" y="64"/>
                    <a:pt x="0" y="49"/>
                    <a:pt x="0" y="32"/>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3"/>
            <p:cNvSpPr/>
            <p:nvPr/>
          </p:nvSpPr>
          <p:spPr bwMode="auto">
            <a:xfrm>
              <a:off x="2393950" y="722313"/>
              <a:ext cx="679450" cy="962025"/>
            </a:xfrm>
            <a:custGeom>
              <a:avLst/>
              <a:gdLst>
                <a:gd name="T0" fmla="*/ 0 w 134"/>
                <a:gd name="T1" fmla="*/ 60 h 190"/>
                <a:gd name="T2" fmla="*/ 67 w 134"/>
                <a:gd name="T3" fmla="*/ 0 h 190"/>
                <a:gd name="T4" fmla="*/ 67 w 134"/>
                <a:gd name="T5" fmla="*/ 0 h 190"/>
                <a:gd name="T6" fmla="*/ 134 w 134"/>
                <a:gd name="T7" fmla="*/ 60 h 190"/>
                <a:gd name="T8" fmla="*/ 134 w 134"/>
                <a:gd name="T9" fmla="*/ 108 h 190"/>
                <a:gd name="T10" fmla="*/ 134 w 134"/>
                <a:gd name="T11" fmla="*/ 130 h 190"/>
                <a:gd name="T12" fmla="*/ 67 w 134"/>
                <a:gd name="T13" fmla="*/ 190 h 190"/>
                <a:gd name="T14" fmla="*/ 67 w 134"/>
                <a:gd name="T15" fmla="*/ 190 h 190"/>
                <a:gd name="T16" fmla="*/ 0 w 134"/>
                <a:gd name="T17" fmla="*/ 130 h 190"/>
                <a:gd name="T18" fmla="*/ 0 w 134"/>
                <a:gd name="T19" fmla="*/ 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90">
                  <a:moveTo>
                    <a:pt x="0" y="60"/>
                  </a:moveTo>
                  <a:cubicBezTo>
                    <a:pt x="0" y="27"/>
                    <a:pt x="30" y="0"/>
                    <a:pt x="67" y="0"/>
                  </a:cubicBezTo>
                  <a:cubicBezTo>
                    <a:pt x="67" y="0"/>
                    <a:pt x="67" y="0"/>
                    <a:pt x="67" y="0"/>
                  </a:cubicBezTo>
                  <a:cubicBezTo>
                    <a:pt x="104" y="0"/>
                    <a:pt x="134" y="27"/>
                    <a:pt x="134" y="60"/>
                  </a:cubicBezTo>
                  <a:cubicBezTo>
                    <a:pt x="134" y="108"/>
                    <a:pt x="134" y="108"/>
                    <a:pt x="134" y="108"/>
                  </a:cubicBezTo>
                  <a:cubicBezTo>
                    <a:pt x="134" y="130"/>
                    <a:pt x="134" y="130"/>
                    <a:pt x="134" y="130"/>
                  </a:cubicBezTo>
                  <a:cubicBezTo>
                    <a:pt x="134" y="164"/>
                    <a:pt x="104" y="190"/>
                    <a:pt x="67" y="190"/>
                  </a:cubicBezTo>
                  <a:cubicBezTo>
                    <a:pt x="67" y="190"/>
                    <a:pt x="67" y="190"/>
                    <a:pt x="67" y="190"/>
                  </a:cubicBezTo>
                  <a:cubicBezTo>
                    <a:pt x="30" y="190"/>
                    <a:pt x="0" y="164"/>
                    <a:pt x="0" y="130"/>
                  </a:cubicBezTo>
                  <a:lnTo>
                    <a:pt x="0" y="60"/>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4"/>
            <p:cNvSpPr>
              <a:spLocks noEditPoints="1"/>
            </p:cNvSpPr>
            <p:nvPr/>
          </p:nvSpPr>
          <p:spPr bwMode="auto">
            <a:xfrm>
              <a:off x="2678113" y="1060450"/>
              <a:ext cx="258762" cy="147638"/>
            </a:xfrm>
            <a:custGeom>
              <a:avLst/>
              <a:gdLst>
                <a:gd name="T0" fmla="*/ 163 w 163"/>
                <a:gd name="T1" fmla="*/ 0 h 93"/>
                <a:gd name="T2" fmla="*/ 163 w 163"/>
                <a:gd name="T3" fmla="*/ 93 h 93"/>
                <a:gd name="T4" fmla="*/ 0 w 163"/>
                <a:gd name="T5" fmla="*/ 93 h 93"/>
                <a:gd name="T6" fmla="*/ 0 w 163"/>
                <a:gd name="T7" fmla="*/ 0 h 93"/>
                <a:gd name="T8" fmla="*/ 163 w 163"/>
                <a:gd name="T9" fmla="*/ 0 h 93"/>
                <a:gd name="T10" fmla="*/ 32 w 163"/>
                <a:gd name="T11" fmla="*/ 71 h 93"/>
                <a:gd name="T12" fmla="*/ 131 w 163"/>
                <a:gd name="T13" fmla="*/ 71 h 93"/>
                <a:gd name="T14" fmla="*/ 131 w 163"/>
                <a:gd name="T15" fmla="*/ 23 h 93"/>
                <a:gd name="T16" fmla="*/ 32 w 163"/>
                <a:gd name="T17" fmla="*/ 23 h 93"/>
                <a:gd name="T18" fmla="*/ 32 w 163"/>
                <a:gd name="T19"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93">
                  <a:moveTo>
                    <a:pt x="163" y="0"/>
                  </a:moveTo>
                  <a:lnTo>
                    <a:pt x="163" y="93"/>
                  </a:lnTo>
                  <a:lnTo>
                    <a:pt x="0" y="93"/>
                  </a:lnTo>
                  <a:lnTo>
                    <a:pt x="0" y="0"/>
                  </a:lnTo>
                  <a:lnTo>
                    <a:pt x="163" y="0"/>
                  </a:lnTo>
                  <a:close/>
                  <a:moveTo>
                    <a:pt x="32" y="71"/>
                  </a:moveTo>
                  <a:lnTo>
                    <a:pt x="131" y="71"/>
                  </a:lnTo>
                  <a:lnTo>
                    <a:pt x="131" y="23"/>
                  </a:lnTo>
                  <a:lnTo>
                    <a:pt x="32" y="23"/>
                  </a:lnTo>
                  <a:lnTo>
                    <a:pt x="32" y="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5"/>
            <p:cNvSpPr>
              <a:spLocks noEditPoints="1"/>
            </p:cNvSpPr>
            <p:nvPr/>
          </p:nvSpPr>
          <p:spPr bwMode="auto">
            <a:xfrm>
              <a:off x="2354263" y="1060450"/>
              <a:ext cx="258762" cy="147638"/>
            </a:xfrm>
            <a:custGeom>
              <a:avLst/>
              <a:gdLst>
                <a:gd name="T0" fmla="*/ 163 w 163"/>
                <a:gd name="T1" fmla="*/ 0 h 93"/>
                <a:gd name="T2" fmla="*/ 163 w 163"/>
                <a:gd name="T3" fmla="*/ 93 h 93"/>
                <a:gd name="T4" fmla="*/ 0 w 163"/>
                <a:gd name="T5" fmla="*/ 93 h 93"/>
                <a:gd name="T6" fmla="*/ 0 w 163"/>
                <a:gd name="T7" fmla="*/ 0 h 93"/>
                <a:gd name="T8" fmla="*/ 163 w 163"/>
                <a:gd name="T9" fmla="*/ 0 h 93"/>
                <a:gd name="T10" fmla="*/ 28 w 163"/>
                <a:gd name="T11" fmla="*/ 71 h 93"/>
                <a:gd name="T12" fmla="*/ 131 w 163"/>
                <a:gd name="T13" fmla="*/ 71 h 93"/>
                <a:gd name="T14" fmla="*/ 131 w 163"/>
                <a:gd name="T15" fmla="*/ 23 h 93"/>
                <a:gd name="T16" fmla="*/ 28 w 163"/>
                <a:gd name="T17" fmla="*/ 23 h 93"/>
                <a:gd name="T18" fmla="*/ 28 w 163"/>
                <a:gd name="T19"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93">
                  <a:moveTo>
                    <a:pt x="163" y="0"/>
                  </a:moveTo>
                  <a:lnTo>
                    <a:pt x="163" y="93"/>
                  </a:lnTo>
                  <a:lnTo>
                    <a:pt x="0" y="93"/>
                  </a:lnTo>
                  <a:lnTo>
                    <a:pt x="0" y="0"/>
                  </a:lnTo>
                  <a:lnTo>
                    <a:pt x="163" y="0"/>
                  </a:lnTo>
                  <a:close/>
                  <a:moveTo>
                    <a:pt x="28" y="71"/>
                  </a:moveTo>
                  <a:lnTo>
                    <a:pt x="131" y="71"/>
                  </a:lnTo>
                  <a:lnTo>
                    <a:pt x="131" y="23"/>
                  </a:lnTo>
                  <a:lnTo>
                    <a:pt x="28" y="23"/>
                  </a:lnTo>
                  <a:lnTo>
                    <a:pt x="28" y="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6"/>
            <p:cNvSpPr>
              <a:spLocks noChangeArrowheads="1"/>
            </p:cNvSpPr>
            <p:nvPr/>
          </p:nvSpPr>
          <p:spPr bwMode="auto">
            <a:xfrm>
              <a:off x="2597150" y="1101725"/>
              <a:ext cx="111125" cy="39688"/>
            </a:xfrm>
            <a:prstGeom prst="rect">
              <a:avLst/>
            </a:pr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7"/>
            <p:cNvSpPr>
              <a:spLocks noChangeArrowheads="1"/>
            </p:cNvSpPr>
            <p:nvPr/>
          </p:nvSpPr>
          <p:spPr bwMode="auto">
            <a:xfrm>
              <a:off x="2555875" y="1490663"/>
              <a:ext cx="198437" cy="41275"/>
            </a:xfrm>
            <a:prstGeom prst="rect">
              <a:avLst/>
            </a:pr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8"/>
            <p:cNvSpPr/>
            <p:nvPr/>
          </p:nvSpPr>
          <p:spPr bwMode="auto">
            <a:xfrm>
              <a:off x="2373313" y="539750"/>
              <a:ext cx="411162" cy="323850"/>
            </a:xfrm>
            <a:custGeom>
              <a:avLst/>
              <a:gdLst>
                <a:gd name="T0" fmla="*/ 0 w 81"/>
                <a:gd name="T1" fmla="*/ 32 h 64"/>
                <a:gd name="T2" fmla="*/ 32 w 81"/>
                <a:gd name="T3" fmla="*/ 0 h 64"/>
                <a:gd name="T4" fmla="*/ 49 w 81"/>
                <a:gd name="T5" fmla="*/ 0 h 64"/>
                <a:gd name="T6" fmla="*/ 81 w 81"/>
                <a:gd name="T7" fmla="*/ 32 h 64"/>
                <a:gd name="T8" fmla="*/ 81 w 81"/>
                <a:gd name="T9" fmla="*/ 32 h 64"/>
                <a:gd name="T10" fmla="*/ 49 w 81"/>
                <a:gd name="T11" fmla="*/ 64 h 64"/>
                <a:gd name="T12" fmla="*/ 32 w 81"/>
                <a:gd name="T13" fmla="*/ 64 h 64"/>
                <a:gd name="T14" fmla="*/ 0 w 81"/>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0" y="32"/>
                  </a:moveTo>
                  <a:cubicBezTo>
                    <a:pt x="0" y="15"/>
                    <a:pt x="14" y="0"/>
                    <a:pt x="32" y="0"/>
                  </a:cubicBezTo>
                  <a:cubicBezTo>
                    <a:pt x="49" y="0"/>
                    <a:pt x="49" y="0"/>
                    <a:pt x="49" y="0"/>
                  </a:cubicBezTo>
                  <a:cubicBezTo>
                    <a:pt x="67" y="0"/>
                    <a:pt x="81" y="15"/>
                    <a:pt x="81" y="32"/>
                  </a:cubicBezTo>
                  <a:cubicBezTo>
                    <a:pt x="81" y="32"/>
                    <a:pt x="81" y="32"/>
                    <a:pt x="81" y="32"/>
                  </a:cubicBezTo>
                  <a:cubicBezTo>
                    <a:pt x="81" y="50"/>
                    <a:pt x="67" y="64"/>
                    <a:pt x="49" y="64"/>
                  </a:cubicBezTo>
                  <a:cubicBezTo>
                    <a:pt x="32" y="64"/>
                    <a:pt x="32" y="64"/>
                    <a:pt x="32" y="64"/>
                  </a:cubicBezTo>
                  <a:cubicBezTo>
                    <a:pt x="14" y="64"/>
                    <a:pt x="0" y="50"/>
                    <a:pt x="0" y="32"/>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9"/>
            <p:cNvSpPr/>
            <p:nvPr/>
          </p:nvSpPr>
          <p:spPr bwMode="auto">
            <a:xfrm>
              <a:off x="2890838" y="696913"/>
              <a:ext cx="290512" cy="273050"/>
            </a:xfrm>
            <a:custGeom>
              <a:avLst/>
              <a:gdLst>
                <a:gd name="T0" fmla="*/ 0 w 57"/>
                <a:gd name="T1" fmla="*/ 27 h 54"/>
                <a:gd name="T2" fmla="*/ 22 w 57"/>
                <a:gd name="T3" fmla="*/ 0 h 54"/>
                <a:gd name="T4" fmla="*/ 35 w 57"/>
                <a:gd name="T5" fmla="*/ 0 h 54"/>
                <a:gd name="T6" fmla="*/ 57 w 57"/>
                <a:gd name="T7" fmla="*/ 27 h 54"/>
                <a:gd name="T8" fmla="*/ 57 w 57"/>
                <a:gd name="T9" fmla="*/ 27 h 54"/>
                <a:gd name="T10" fmla="*/ 35 w 57"/>
                <a:gd name="T11" fmla="*/ 54 h 54"/>
                <a:gd name="T12" fmla="*/ 22 w 57"/>
                <a:gd name="T13" fmla="*/ 54 h 54"/>
                <a:gd name="T14" fmla="*/ 0 w 57"/>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4">
                  <a:moveTo>
                    <a:pt x="0" y="27"/>
                  </a:moveTo>
                  <a:cubicBezTo>
                    <a:pt x="0" y="12"/>
                    <a:pt x="10" y="0"/>
                    <a:pt x="22" y="0"/>
                  </a:cubicBezTo>
                  <a:cubicBezTo>
                    <a:pt x="35" y="0"/>
                    <a:pt x="35" y="0"/>
                    <a:pt x="35" y="0"/>
                  </a:cubicBezTo>
                  <a:cubicBezTo>
                    <a:pt x="47" y="0"/>
                    <a:pt x="57" y="12"/>
                    <a:pt x="57" y="27"/>
                  </a:cubicBezTo>
                  <a:cubicBezTo>
                    <a:pt x="57" y="27"/>
                    <a:pt x="57" y="27"/>
                    <a:pt x="57" y="27"/>
                  </a:cubicBezTo>
                  <a:cubicBezTo>
                    <a:pt x="57" y="42"/>
                    <a:pt x="47" y="54"/>
                    <a:pt x="35" y="54"/>
                  </a:cubicBezTo>
                  <a:cubicBezTo>
                    <a:pt x="22" y="54"/>
                    <a:pt x="22" y="54"/>
                    <a:pt x="22" y="54"/>
                  </a:cubicBezTo>
                  <a:cubicBezTo>
                    <a:pt x="10" y="54"/>
                    <a:pt x="0" y="42"/>
                    <a:pt x="0" y="27"/>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0"/>
            <p:cNvSpPr/>
            <p:nvPr/>
          </p:nvSpPr>
          <p:spPr bwMode="auto">
            <a:xfrm>
              <a:off x="2638425" y="604838"/>
              <a:ext cx="369887" cy="258763"/>
            </a:xfrm>
            <a:custGeom>
              <a:avLst/>
              <a:gdLst>
                <a:gd name="T0" fmla="*/ 72 w 73"/>
                <a:gd name="T1" fmla="*/ 51 h 51"/>
                <a:gd name="T2" fmla="*/ 0 w 73"/>
                <a:gd name="T3" fmla="*/ 51 h 51"/>
                <a:gd name="T4" fmla="*/ 0 w 73"/>
                <a:gd name="T5" fmla="*/ 0 h 51"/>
                <a:gd name="T6" fmla="*/ 50 w 73"/>
                <a:gd name="T7" fmla="*/ 0 h 51"/>
                <a:gd name="T8" fmla="*/ 72 w 73"/>
                <a:gd name="T9" fmla="*/ 20 h 51"/>
                <a:gd name="T10" fmla="*/ 72 w 73"/>
                <a:gd name="T11" fmla="*/ 51 h 51"/>
              </a:gdLst>
              <a:ahLst/>
              <a:cxnLst>
                <a:cxn ang="0">
                  <a:pos x="T0" y="T1"/>
                </a:cxn>
                <a:cxn ang="0">
                  <a:pos x="T2" y="T3"/>
                </a:cxn>
                <a:cxn ang="0">
                  <a:pos x="T4" y="T5"/>
                </a:cxn>
                <a:cxn ang="0">
                  <a:pos x="T6" y="T7"/>
                </a:cxn>
                <a:cxn ang="0">
                  <a:pos x="T8" y="T9"/>
                </a:cxn>
                <a:cxn ang="0">
                  <a:pos x="T10" y="T11"/>
                </a:cxn>
              </a:cxnLst>
              <a:rect l="0" t="0" r="r" b="b"/>
              <a:pathLst>
                <a:path w="73" h="51">
                  <a:moveTo>
                    <a:pt x="72" y="51"/>
                  </a:moveTo>
                  <a:cubicBezTo>
                    <a:pt x="0" y="51"/>
                    <a:pt x="0" y="51"/>
                    <a:pt x="0" y="51"/>
                  </a:cubicBezTo>
                  <a:cubicBezTo>
                    <a:pt x="0" y="0"/>
                    <a:pt x="0" y="0"/>
                    <a:pt x="0" y="0"/>
                  </a:cubicBezTo>
                  <a:cubicBezTo>
                    <a:pt x="0" y="0"/>
                    <a:pt x="35" y="0"/>
                    <a:pt x="50" y="0"/>
                  </a:cubicBezTo>
                  <a:cubicBezTo>
                    <a:pt x="65" y="1"/>
                    <a:pt x="72" y="7"/>
                    <a:pt x="72" y="20"/>
                  </a:cubicBezTo>
                  <a:cubicBezTo>
                    <a:pt x="73" y="33"/>
                    <a:pt x="72" y="51"/>
                    <a:pt x="72" y="51"/>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1"/>
            <p:cNvSpPr/>
            <p:nvPr/>
          </p:nvSpPr>
          <p:spPr bwMode="auto">
            <a:xfrm>
              <a:off x="3003550" y="889000"/>
              <a:ext cx="80962" cy="328613"/>
            </a:xfrm>
            <a:custGeom>
              <a:avLst/>
              <a:gdLst>
                <a:gd name="T0" fmla="*/ 16 w 16"/>
                <a:gd name="T1" fmla="*/ 60 h 65"/>
                <a:gd name="T2" fmla="*/ 8 w 16"/>
                <a:gd name="T3" fmla="*/ 65 h 65"/>
                <a:gd name="T4" fmla="*/ 8 w 16"/>
                <a:gd name="T5" fmla="*/ 65 h 65"/>
                <a:gd name="T6" fmla="*/ 0 w 16"/>
                <a:gd name="T7" fmla="*/ 60 h 65"/>
                <a:gd name="T8" fmla="*/ 0 w 16"/>
                <a:gd name="T9" fmla="*/ 6 h 65"/>
                <a:gd name="T10" fmla="*/ 8 w 16"/>
                <a:gd name="T11" fmla="*/ 0 h 65"/>
                <a:gd name="T12" fmla="*/ 8 w 16"/>
                <a:gd name="T13" fmla="*/ 0 h 65"/>
                <a:gd name="T14" fmla="*/ 16 w 16"/>
                <a:gd name="T15" fmla="*/ 6 h 65"/>
                <a:gd name="T16" fmla="*/ 16 w 16"/>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5">
                  <a:moveTo>
                    <a:pt x="16" y="60"/>
                  </a:moveTo>
                  <a:cubicBezTo>
                    <a:pt x="16" y="63"/>
                    <a:pt x="13" y="65"/>
                    <a:pt x="8" y="65"/>
                  </a:cubicBezTo>
                  <a:cubicBezTo>
                    <a:pt x="8" y="65"/>
                    <a:pt x="8" y="65"/>
                    <a:pt x="8" y="65"/>
                  </a:cubicBezTo>
                  <a:cubicBezTo>
                    <a:pt x="3" y="65"/>
                    <a:pt x="0" y="63"/>
                    <a:pt x="0" y="60"/>
                  </a:cubicBezTo>
                  <a:cubicBezTo>
                    <a:pt x="0" y="6"/>
                    <a:pt x="0" y="6"/>
                    <a:pt x="0" y="6"/>
                  </a:cubicBezTo>
                  <a:cubicBezTo>
                    <a:pt x="0" y="3"/>
                    <a:pt x="3" y="0"/>
                    <a:pt x="8" y="0"/>
                  </a:cubicBezTo>
                  <a:cubicBezTo>
                    <a:pt x="8" y="0"/>
                    <a:pt x="8" y="0"/>
                    <a:pt x="8" y="0"/>
                  </a:cubicBezTo>
                  <a:cubicBezTo>
                    <a:pt x="13" y="0"/>
                    <a:pt x="16" y="3"/>
                    <a:pt x="16" y="6"/>
                  </a:cubicBezTo>
                  <a:lnTo>
                    <a:pt x="16" y="60"/>
                  </a:ln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2"/>
            <p:cNvSpPr/>
            <p:nvPr/>
          </p:nvSpPr>
          <p:spPr bwMode="auto">
            <a:xfrm>
              <a:off x="1181100" y="1901825"/>
              <a:ext cx="1025525" cy="835025"/>
            </a:xfrm>
            <a:custGeom>
              <a:avLst/>
              <a:gdLst>
                <a:gd name="T0" fmla="*/ 646 w 646"/>
                <a:gd name="T1" fmla="*/ 255 h 526"/>
                <a:gd name="T2" fmla="*/ 540 w 646"/>
                <a:gd name="T3" fmla="*/ 0 h 526"/>
                <a:gd name="T4" fmla="*/ 0 w 646"/>
                <a:gd name="T5" fmla="*/ 357 h 526"/>
                <a:gd name="T6" fmla="*/ 106 w 646"/>
                <a:gd name="T7" fmla="*/ 526 h 526"/>
                <a:gd name="T8" fmla="*/ 646 w 646"/>
                <a:gd name="T9" fmla="*/ 255 h 526"/>
              </a:gdLst>
              <a:ahLst/>
              <a:cxnLst>
                <a:cxn ang="0">
                  <a:pos x="T0" y="T1"/>
                </a:cxn>
                <a:cxn ang="0">
                  <a:pos x="T2" y="T3"/>
                </a:cxn>
                <a:cxn ang="0">
                  <a:pos x="T4" y="T5"/>
                </a:cxn>
                <a:cxn ang="0">
                  <a:pos x="T6" y="T7"/>
                </a:cxn>
                <a:cxn ang="0">
                  <a:pos x="T8" y="T9"/>
                </a:cxn>
              </a:cxnLst>
              <a:rect l="0" t="0" r="r" b="b"/>
              <a:pathLst>
                <a:path w="646" h="526">
                  <a:moveTo>
                    <a:pt x="646" y="255"/>
                  </a:moveTo>
                  <a:lnTo>
                    <a:pt x="540" y="0"/>
                  </a:lnTo>
                  <a:lnTo>
                    <a:pt x="0" y="357"/>
                  </a:lnTo>
                  <a:lnTo>
                    <a:pt x="106" y="526"/>
                  </a:lnTo>
                  <a:lnTo>
                    <a:pt x="646" y="255"/>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3"/>
            <p:cNvSpPr/>
            <p:nvPr/>
          </p:nvSpPr>
          <p:spPr bwMode="auto">
            <a:xfrm>
              <a:off x="2744788" y="3252788"/>
              <a:ext cx="166687" cy="60325"/>
            </a:xfrm>
            <a:custGeom>
              <a:avLst/>
              <a:gdLst>
                <a:gd name="T0" fmla="*/ 102 w 105"/>
                <a:gd name="T1" fmla="*/ 0 h 38"/>
                <a:gd name="T2" fmla="*/ 0 w 105"/>
                <a:gd name="T3" fmla="*/ 3 h 38"/>
                <a:gd name="T4" fmla="*/ 0 w 105"/>
                <a:gd name="T5" fmla="*/ 38 h 38"/>
                <a:gd name="T6" fmla="*/ 105 w 105"/>
                <a:gd name="T7" fmla="*/ 38 h 38"/>
                <a:gd name="T8" fmla="*/ 102 w 105"/>
                <a:gd name="T9" fmla="*/ 0 h 38"/>
              </a:gdLst>
              <a:ahLst/>
              <a:cxnLst>
                <a:cxn ang="0">
                  <a:pos x="T0" y="T1"/>
                </a:cxn>
                <a:cxn ang="0">
                  <a:pos x="T2" y="T3"/>
                </a:cxn>
                <a:cxn ang="0">
                  <a:pos x="T4" y="T5"/>
                </a:cxn>
                <a:cxn ang="0">
                  <a:pos x="T6" y="T7"/>
                </a:cxn>
                <a:cxn ang="0">
                  <a:pos x="T8" y="T9"/>
                </a:cxn>
              </a:cxnLst>
              <a:rect l="0" t="0" r="r" b="b"/>
              <a:pathLst>
                <a:path w="105" h="38">
                  <a:moveTo>
                    <a:pt x="102" y="0"/>
                  </a:moveTo>
                  <a:lnTo>
                    <a:pt x="0" y="3"/>
                  </a:lnTo>
                  <a:lnTo>
                    <a:pt x="0" y="38"/>
                  </a:lnTo>
                  <a:lnTo>
                    <a:pt x="105" y="38"/>
                  </a:lnTo>
                  <a:lnTo>
                    <a:pt x="102"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3" name="Picture 34"/>
            <p:cNvPicPr>
              <a:picLocks noChangeAspect="1" noChangeArrowheads="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797175" y="3227388"/>
              <a:ext cx="136525" cy="10636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84" name="Freeform 35"/>
            <p:cNvSpPr/>
            <p:nvPr/>
          </p:nvSpPr>
          <p:spPr bwMode="auto">
            <a:xfrm>
              <a:off x="1906588" y="2655888"/>
              <a:ext cx="1182687" cy="1366838"/>
            </a:xfrm>
            <a:custGeom>
              <a:avLst/>
              <a:gdLst>
                <a:gd name="T0" fmla="*/ 0 w 745"/>
                <a:gd name="T1" fmla="*/ 210 h 861"/>
                <a:gd name="T2" fmla="*/ 362 w 745"/>
                <a:gd name="T3" fmla="*/ 0 h 861"/>
                <a:gd name="T4" fmla="*/ 745 w 745"/>
                <a:gd name="T5" fmla="*/ 650 h 861"/>
                <a:gd name="T6" fmla="*/ 381 w 745"/>
                <a:gd name="T7" fmla="*/ 861 h 861"/>
                <a:gd name="T8" fmla="*/ 0 w 745"/>
                <a:gd name="T9" fmla="*/ 210 h 861"/>
              </a:gdLst>
              <a:ahLst/>
              <a:cxnLst>
                <a:cxn ang="0">
                  <a:pos x="T0" y="T1"/>
                </a:cxn>
                <a:cxn ang="0">
                  <a:pos x="T2" y="T3"/>
                </a:cxn>
                <a:cxn ang="0">
                  <a:pos x="T4" y="T5"/>
                </a:cxn>
                <a:cxn ang="0">
                  <a:pos x="T6" y="T7"/>
                </a:cxn>
                <a:cxn ang="0">
                  <a:pos x="T8" y="T9"/>
                </a:cxn>
              </a:cxnLst>
              <a:rect l="0" t="0" r="r" b="b"/>
              <a:pathLst>
                <a:path w="745" h="861">
                  <a:moveTo>
                    <a:pt x="0" y="210"/>
                  </a:moveTo>
                  <a:lnTo>
                    <a:pt x="362" y="0"/>
                  </a:lnTo>
                  <a:lnTo>
                    <a:pt x="745" y="650"/>
                  </a:lnTo>
                  <a:lnTo>
                    <a:pt x="381" y="861"/>
                  </a:lnTo>
                  <a:lnTo>
                    <a:pt x="0" y="210"/>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6"/>
            <p:cNvSpPr/>
            <p:nvPr/>
          </p:nvSpPr>
          <p:spPr bwMode="auto">
            <a:xfrm>
              <a:off x="2906713" y="3222625"/>
              <a:ext cx="212725" cy="238125"/>
            </a:xfrm>
            <a:custGeom>
              <a:avLst/>
              <a:gdLst>
                <a:gd name="T0" fmla="*/ 70 w 134"/>
                <a:gd name="T1" fmla="*/ 150 h 150"/>
                <a:gd name="T2" fmla="*/ 134 w 134"/>
                <a:gd name="T3" fmla="*/ 109 h 150"/>
                <a:gd name="T4" fmla="*/ 64 w 134"/>
                <a:gd name="T5" fmla="*/ 0 h 150"/>
                <a:gd name="T6" fmla="*/ 0 w 134"/>
                <a:gd name="T7" fmla="*/ 42 h 150"/>
                <a:gd name="T8" fmla="*/ 70 w 134"/>
                <a:gd name="T9" fmla="*/ 150 h 150"/>
              </a:gdLst>
              <a:ahLst/>
              <a:cxnLst>
                <a:cxn ang="0">
                  <a:pos x="T0" y="T1"/>
                </a:cxn>
                <a:cxn ang="0">
                  <a:pos x="T2" y="T3"/>
                </a:cxn>
                <a:cxn ang="0">
                  <a:pos x="T4" y="T5"/>
                </a:cxn>
                <a:cxn ang="0">
                  <a:pos x="T6" y="T7"/>
                </a:cxn>
                <a:cxn ang="0">
                  <a:pos x="T8" y="T9"/>
                </a:cxn>
              </a:cxnLst>
              <a:rect l="0" t="0" r="r" b="b"/>
              <a:pathLst>
                <a:path w="134" h="150">
                  <a:moveTo>
                    <a:pt x="70" y="150"/>
                  </a:moveTo>
                  <a:lnTo>
                    <a:pt x="134" y="109"/>
                  </a:lnTo>
                  <a:lnTo>
                    <a:pt x="64" y="0"/>
                  </a:lnTo>
                  <a:lnTo>
                    <a:pt x="0" y="42"/>
                  </a:lnTo>
                  <a:lnTo>
                    <a:pt x="70" y="15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6" name="Picture 37"/>
            <p:cNvPicPr>
              <a:picLocks noChangeAspect="1" noChangeArrowheads="1"/>
            </p:cNvPicPr>
            <p:nvPr/>
          </p:nvPicPr>
          <p:blipFill>
            <a:blip r:embed="rId5">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903538" y="3241675"/>
              <a:ext cx="166687" cy="22701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pic>
          <p:nvPicPr>
            <p:cNvPr id="87" name="Picture 38"/>
            <p:cNvPicPr>
              <a:picLocks noChangeAspect="1" noChangeArrowheads="1"/>
            </p:cNvPicPr>
            <p:nvPr/>
          </p:nvPicPr>
          <p:blipFill>
            <a:blip r:embed="rId6">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951163" y="3209925"/>
              <a:ext cx="182562" cy="22860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88" name="Freeform 39"/>
            <p:cNvSpPr/>
            <p:nvPr/>
          </p:nvSpPr>
          <p:spPr bwMode="auto">
            <a:xfrm>
              <a:off x="2978150" y="3182938"/>
              <a:ext cx="182562" cy="231775"/>
            </a:xfrm>
            <a:custGeom>
              <a:avLst/>
              <a:gdLst>
                <a:gd name="T0" fmla="*/ 29 w 36"/>
                <a:gd name="T1" fmla="*/ 44 h 46"/>
                <a:gd name="T2" fmla="*/ 36 w 36"/>
                <a:gd name="T3" fmla="*/ 40 h 46"/>
                <a:gd name="T4" fmla="*/ 10 w 36"/>
                <a:gd name="T5" fmla="*/ 0 h 46"/>
                <a:gd name="T6" fmla="*/ 3 w 36"/>
                <a:gd name="T7" fmla="*/ 4 h 46"/>
                <a:gd name="T8" fmla="*/ 2 w 36"/>
                <a:gd name="T9" fmla="*/ 8 h 46"/>
                <a:gd name="T10" fmla="*/ 25 w 36"/>
                <a:gd name="T11" fmla="*/ 44 h 46"/>
                <a:gd name="T12" fmla="*/ 29 w 36"/>
                <a:gd name="T13" fmla="*/ 44 h 46"/>
              </a:gdLst>
              <a:ahLst/>
              <a:cxnLst>
                <a:cxn ang="0">
                  <a:pos x="T0" y="T1"/>
                </a:cxn>
                <a:cxn ang="0">
                  <a:pos x="T2" y="T3"/>
                </a:cxn>
                <a:cxn ang="0">
                  <a:pos x="T4" y="T5"/>
                </a:cxn>
                <a:cxn ang="0">
                  <a:pos x="T6" y="T7"/>
                </a:cxn>
                <a:cxn ang="0">
                  <a:pos x="T8" y="T9"/>
                </a:cxn>
                <a:cxn ang="0">
                  <a:pos x="T10" y="T11"/>
                </a:cxn>
                <a:cxn ang="0">
                  <a:pos x="T12" y="T13"/>
                </a:cxn>
              </a:cxnLst>
              <a:rect l="0" t="0" r="r" b="b"/>
              <a:pathLst>
                <a:path w="36" h="46">
                  <a:moveTo>
                    <a:pt x="29" y="44"/>
                  </a:moveTo>
                  <a:cubicBezTo>
                    <a:pt x="32" y="43"/>
                    <a:pt x="36" y="40"/>
                    <a:pt x="36" y="40"/>
                  </a:cubicBezTo>
                  <a:cubicBezTo>
                    <a:pt x="10" y="0"/>
                    <a:pt x="10" y="0"/>
                    <a:pt x="10" y="0"/>
                  </a:cubicBezTo>
                  <a:cubicBezTo>
                    <a:pt x="10" y="0"/>
                    <a:pt x="5" y="3"/>
                    <a:pt x="3" y="4"/>
                  </a:cubicBezTo>
                  <a:cubicBezTo>
                    <a:pt x="2" y="5"/>
                    <a:pt x="0" y="6"/>
                    <a:pt x="2" y="8"/>
                  </a:cubicBezTo>
                  <a:cubicBezTo>
                    <a:pt x="3" y="10"/>
                    <a:pt x="24" y="43"/>
                    <a:pt x="25" y="44"/>
                  </a:cubicBezTo>
                  <a:cubicBezTo>
                    <a:pt x="26" y="45"/>
                    <a:pt x="26" y="46"/>
                    <a:pt x="29" y="44"/>
                  </a:cubicBez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0"/>
            <p:cNvSpPr/>
            <p:nvPr/>
          </p:nvSpPr>
          <p:spPr bwMode="auto">
            <a:xfrm>
              <a:off x="3098800" y="3363913"/>
              <a:ext cx="20637" cy="25400"/>
            </a:xfrm>
            <a:custGeom>
              <a:avLst/>
              <a:gdLst>
                <a:gd name="T0" fmla="*/ 4 w 4"/>
                <a:gd name="T1" fmla="*/ 1 h 5"/>
                <a:gd name="T2" fmla="*/ 1 w 4"/>
                <a:gd name="T3" fmla="*/ 0 h 5"/>
                <a:gd name="T4" fmla="*/ 0 w 4"/>
                <a:gd name="T5" fmla="*/ 3 h 5"/>
                <a:gd name="T6" fmla="*/ 3 w 4"/>
                <a:gd name="T7" fmla="*/ 4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3" y="0"/>
                    <a:pt x="2" y="0"/>
                    <a:pt x="1" y="0"/>
                  </a:cubicBezTo>
                  <a:cubicBezTo>
                    <a:pt x="0" y="1"/>
                    <a:pt x="0" y="2"/>
                    <a:pt x="0" y="3"/>
                  </a:cubicBezTo>
                  <a:cubicBezTo>
                    <a:pt x="1" y="4"/>
                    <a:pt x="2" y="5"/>
                    <a:pt x="3" y="4"/>
                  </a:cubicBezTo>
                  <a:cubicBezTo>
                    <a:pt x="4" y="3"/>
                    <a:pt x="4" y="2"/>
                    <a:pt x="4" y="1"/>
                  </a:cubicBezTo>
                  <a:close/>
                </a:path>
              </a:pathLst>
            </a:custGeom>
            <a:solidFill>
              <a:srgbClr val="28587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1"/>
            <p:cNvSpPr/>
            <p:nvPr/>
          </p:nvSpPr>
          <p:spPr bwMode="auto">
            <a:xfrm>
              <a:off x="2820988" y="3252788"/>
              <a:ext cx="238125" cy="288925"/>
            </a:xfrm>
            <a:custGeom>
              <a:avLst/>
              <a:gdLst>
                <a:gd name="T0" fmla="*/ 29 w 47"/>
                <a:gd name="T1" fmla="*/ 57 h 57"/>
                <a:gd name="T2" fmla="*/ 41 w 47"/>
                <a:gd name="T3" fmla="*/ 49 h 57"/>
                <a:gd name="T4" fmla="*/ 44 w 47"/>
                <a:gd name="T5" fmla="*/ 42 h 57"/>
                <a:gd name="T6" fmla="*/ 18 w 47"/>
                <a:gd name="T7" fmla="*/ 1 h 57"/>
                <a:gd name="T8" fmla="*/ 16 w 47"/>
                <a:gd name="T9" fmla="*/ 1 h 57"/>
                <a:gd name="T10" fmla="*/ 0 w 47"/>
                <a:gd name="T11" fmla="*/ 11 h 57"/>
                <a:gd name="T12" fmla="*/ 29 w 4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47" h="57">
                  <a:moveTo>
                    <a:pt x="29" y="57"/>
                  </a:moveTo>
                  <a:cubicBezTo>
                    <a:pt x="41" y="49"/>
                    <a:pt x="41" y="49"/>
                    <a:pt x="41" y="49"/>
                  </a:cubicBezTo>
                  <a:cubicBezTo>
                    <a:pt x="41" y="49"/>
                    <a:pt x="47" y="46"/>
                    <a:pt x="44" y="42"/>
                  </a:cubicBezTo>
                  <a:cubicBezTo>
                    <a:pt x="42" y="38"/>
                    <a:pt x="22" y="7"/>
                    <a:pt x="18" y="1"/>
                  </a:cubicBezTo>
                  <a:cubicBezTo>
                    <a:pt x="17" y="0"/>
                    <a:pt x="16" y="1"/>
                    <a:pt x="16" y="1"/>
                  </a:cubicBezTo>
                  <a:cubicBezTo>
                    <a:pt x="0" y="11"/>
                    <a:pt x="0" y="11"/>
                    <a:pt x="0" y="11"/>
                  </a:cubicBezTo>
                  <a:lnTo>
                    <a:pt x="29" y="57"/>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2"/>
            <p:cNvSpPr/>
            <p:nvPr/>
          </p:nvSpPr>
          <p:spPr bwMode="auto">
            <a:xfrm>
              <a:off x="2846388" y="3465513"/>
              <a:ext cx="177800" cy="136525"/>
            </a:xfrm>
            <a:custGeom>
              <a:avLst/>
              <a:gdLst>
                <a:gd name="T0" fmla="*/ 30 w 35"/>
                <a:gd name="T1" fmla="*/ 0 h 27"/>
                <a:gd name="T2" fmla="*/ 3 w 35"/>
                <a:gd name="T3" fmla="*/ 17 h 27"/>
                <a:gd name="T4" fmla="*/ 2 w 35"/>
                <a:gd name="T5" fmla="*/ 24 h 27"/>
                <a:gd name="T6" fmla="*/ 8 w 35"/>
                <a:gd name="T7" fmla="*/ 25 h 27"/>
                <a:gd name="T8" fmla="*/ 35 w 35"/>
                <a:gd name="T9" fmla="*/ 8 h 27"/>
                <a:gd name="T10" fmla="*/ 30 w 35"/>
                <a:gd name="T11" fmla="*/ 0 h 27"/>
              </a:gdLst>
              <a:ahLst/>
              <a:cxnLst>
                <a:cxn ang="0">
                  <a:pos x="T0" y="T1"/>
                </a:cxn>
                <a:cxn ang="0">
                  <a:pos x="T2" y="T3"/>
                </a:cxn>
                <a:cxn ang="0">
                  <a:pos x="T4" y="T5"/>
                </a:cxn>
                <a:cxn ang="0">
                  <a:pos x="T6" y="T7"/>
                </a:cxn>
                <a:cxn ang="0">
                  <a:pos x="T8" y="T9"/>
                </a:cxn>
                <a:cxn ang="0">
                  <a:pos x="T10" y="T11"/>
                </a:cxn>
              </a:cxnLst>
              <a:rect l="0" t="0" r="r" b="b"/>
              <a:pathLst>
                <a:path w="35" h="27">
                  <a:moveTo>
                    <a:pt x="30" y="0"/>
                  </a:moveTo>
                  <a:cubicBezTo>
                    <a:pt x="3" y="17"/>
                    <a:pt x="3" y="17"/>
                    <a:pt x="3" y="17"/>
                  </a:cubicBezTo>
                  <a:cubicBezTo>
                    <a:pt x="1" y="19"/>
                    <a:pt x="0" y="21"/>
                    <a:pt x="2" y="24"/>
                  </a:cubicBezTo>
                  <a:cubicBezTo>
                    <a:pt x="3" y="26"/>
                    <a:pt x="6" y="27"/>
                    <a:pt x="8" y="25"/>
                  </a:cubicBezTo>
                  <a:cubicBezTo>
                    <a:pt x="35" y="8"/>
                    <a:pt x="35" y="8"/>
                    <a:pt x="35" y="8"/>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3"/>
            <p:cNvSpPr/>
            <p:nvPr/>
          </p:nvSpPr>
          <p:spPr bwMode="auto">
            <a:xfrm>
              <a:off x="2784475" y="3414713"/>
              <a:ext cx="173037" cy="136525"/>
            </a:xfrm>
            <a:custGeom>
              <a:avLst/>
              <a:gdLst>
                <a:gd name="T0" fmla="*/ 29 w 34"/>
                <a:gd name="T1" fmla="*/ 0 h 27"/>
                <a:gd name="T2" fmla="*/ 2 w 34"/>
                <a:gd name="T3" fmla="*/ 17 h 27"/>
                <a:gd name="T4" fmla="*/ 1 w 34"/>
                <a:gd name="T5" fmla="*/ 24 h 27"/>
                <a:gd name="T6" fmla="*/ 7 w 34"/>
                <a:gd name="T7" fmla="*/ 26 h 27"/>
                <a:gd name="T8" fmla="*/ 34 w 34"/>
                <a:gd name="T9" fmla="*/ 8 h 27"/>
                <a:gd name="T10" fmla="*/ 29 w 34"/>
                <a:gd name="T11" fmla="*/ 0 h 27"/>
              </a:gdLst>
              <a:ahLst/>
              <a:cxnLst>
                <a:cxn ang="0">
                  <a:pos x="T0" y="T1"/>
                </a:cxn>
                <a:cxn ang="0">
                  <a:pos x="T2" y="T3"/>
                </a:cxn>
                <a:cxn ang="0">
                  <a:pos x="T4" y="T5"/>
                </a:cxn>
                <a:cxn ang="0">
                  <a:pos x="T6" y="T7"/>
                </a:cxn>
                <a:cxn ang="0">
                  <a:pos x="T8" y="T9"/>
                </a:cxn>
                <a:cxn ang="0">
                  <a:pos x="T10" y="T11"/>
                </a:cxn>
              </a:cxnLst>
              <a:rect l="0" t="0" r="r" b="b"/>
              <a:pathLst>
                <a:path w="34" h="27">
                  <a:moveTo>
                    <a:pt x="29" y="0"/>
                  </a:moveTo>
                  <a:cubicBezTo>
                    <a:pt x="2" y="17"/>
                    <a:pt x="2" y="17"/>
                    <a:pt x="2" y="17"/>
                  </a:cubicBezTo>
                  <a:cubicBezTo>
                    <a:pt x="0" y="19"/>
                    <a:pt x="0" y="22"/>
                    <a:pt x="1" y="24"/>
                  </a:cubicBezTo>
                  <a:cubicBezTo>
                    <a:pt x="3" y="26"/>
                    <a:pt x="5" y="27"/>
                    <a:pt x="7" y="26"/>
                  </a:cubicBezTo>
                  <a:cubicBezTo>
                    <a:pt x="34" y="8"/>
                    <a:pt x="34" y="8"/>
                    <a:pt x="34" y="8"/>
                  </a:cubicBezTo>
                  <a:lnTo>
                    <a:pt x="29"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4"/>
            <p:cNvSpPr/>
            <p:nvPr/>
          </p:nvSpPr>
          <p:spPr bwMode="auto">
            <a:xfrm>
              <a:off x="2693988" y="3294063"/>
              <a:ext cx="177800" cy="131763"/>
            </a:xfrm>
            <a:custGeom>
              <a:avLst/>
              <a:gdLst>
                <a:gd name="T0" fmla="*/ 30 w 35"/>
                <a:gd name="T1" fmla="*/ 0 h 26"/>
                <a:gd name="T2" fmla="*/ 3 w 35"/>
                <a:gd name="T3" fmla="*/ 17 h 26"/>
                <a:gd name="T4" fmla="*/ 2 w 35"/>
                <a:gd name="T5" fmla="*/ 24 h 26"/>
                <a:gd name="T6" fmla="*/ 8 w 35"/>
                <a:gd name="T7" fmla="*/ 25 h 26"/>
                <a:gd name="T8" fmla="*/ 35 w 35"/>
                <a:gd name="T9" fmla="*/ 8 h 26"/>
                <a:gd name="T10" fmla="*/ 30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30" y="0"/>
                  </a:moveTo>
                  <a:cubicBezTo>
                    <a:pt x="3" y="17"/>
                    <a:pt x="3" y="17"/>
                    <a:pt x="3" y="17"/>
                  </a:cubicBezTo>
                  <a:cubicBezTo>
                    <a:pt x="1" y="18"/>
                    <a:pt x="0" y="21"/>
                    <a:pt x="2" y="24"/>
                  </a:cubicBezTo>
                  <a:cubicBezTo>
                    <a:pt x="3" y="26"/>
                    <a:pt x="6" y="26"/>
                    <a:pt x="8" y="25"/>
                  </a:cubicBezTo>
                  <a:cubicBezTo>
                    <a:pt x="35" y="8"/>
                    <a:pt x="35" y="8"/>
                    <a:pt x="35" y="8"/>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5"/>
            <p:cNvSpPr/>
            <p:nvPr/>
          </p:nvSpPr>
          <p:spPr bwMode="auto">
            <a:xfrm>
              <a:off x="2719388" y="3363913"/>
              <a:ext cx="182562" cy="142875"/>
            </a:xfrm>
            <a:custGeom>
              <a:avLst/>
              <a:gdLst>
                <a:gd name="T0" fmla="*/ 30 w 36"/>
                <a:gd name="T1" fmla="*/ 0 h 28"/>
                <a:gd name="T2" fmla="*/ 2 w 36"/>
                <a:gd name="T3" fmla="*/ 17 h 28"/>
                <a:gd name="T4" fmla="*/ 2 w 36"/>
                <a:gd name="T5" fmla="*/ 24 h 28"/>
                <a:gd name="T6" fmla="*/ 9 w 36"/>
                <a:gd name="T7" fmla="*/ 26 h 28"/>
                <a:gd name="T8" fmla="*/ 36 w 36"/>
                <a:gd name="T9" fmla="*/ 9 h 28"/>
                <a:gd name="T10" fmla="*/ 30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30" y="0"/>
                  </a:moveTo>
                  <a:cubicBezTo>
                    <a:pt x="2" y="17"/>
                    <a:pt x="2" y="17"/>
                    <a:pt x="2" y="17"/>
                  </a:cubicBezTo>
                  <a:cubicBezTo>
                    <a:pt x="0" y="18"/>
                    <a:pt x="0" y="21"/>
                    <a:pt x="2" y="24"/>
                  </a:cubicBezTo>
                  <a:cubicBezTo>
                    <a:pt x="4" y="27"/>
                    <a:pt x="6" y="28"/>
                    <a:pt x="9" y="26"/>
                  </a:cubicBezTo>
                  <a:cubicBezTo>
                    <a:pt x="36" y="9"/>
                    <a:pt x="36" y="9"/>
                    <a:pt x="36" y="9"/>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6"/>
            <p:cNvSpPr/>
            <p:nvPr/>
          </p:nvSpPr>
          <p:spPr bwMode="auto">
            <a:xfrm>
              <a:off x="3008313" y="2757488"/>
              <a:ext cx="792162" cy="642938"/>
            </a:xfrm>
            <a:custGeom>
              <a:avLst/>
              <a:gdLst>
                <a:gd name="T0" fmla="*/ 93 w 499"/>
                <a:gd name="T1" fmla="*/ 405 h 405"/>
                <a:gd name="T2" fmla="*/ 0 w 499"/>
                <a:gd name="T3" fmla="*/ 271 h 405"/>
                <a:gd name="T4" fmla="*/ 409 w 499"/>
                <a:gd name="T5" fmla="*/ 0 h 405"/>
                <a:gd name="T6" fmla="*/ 499 w 499"/>
                <a:gd name="T7" fmla="*/ 137 h 405"/>
                <a:gd name="T8" fmla="*/ 93 w 499"/>
                <a:gd name="T9" fmla="*/ 405 h 405"/>
              </a:gdLst>
              <a:ahLst/>
              <a:cxnLst>
                <a:cxn ang="0">
                  <a:pos x="T0" y="T1"/>
                </a:cxn>
                <a:cxn ang="0">
                  <a:pos x="T2" y="T3"/>
                </a:cxn>
                <a:cxn ang="0">
                  <a:pos x="T4" y="T5"/>
                </a:cxn>
                <a:cxn ang="0">
                  <a:pos x="T6" y="T7"/>
                </a:cxn>
                <a:cxn ang="0">
                  <a:pos x="T8" y="T9"/>
                </a:cxn>
              </a:cxnLst>
              <a:rect l="0" t="0" r="r" b="b"/>
              <a:pathLst>
                <a:path w="499" h="405">
                  <a:moveTo>
                    <a:pt x="93" y="405"/>
                  </a:moveTo>
                  <a:lnTo>
                    <a:pt x="0" y="271"/>
                  </a:lnTo>
                  <a:lnTo>
                    <a:pt x="409" y="0"/>
                  </a:lnTo>
                  <a:lnTo>
                    <a:pt x="499" y="137"/>
                  </a:lnTo>
                  <a:lnTo>
                    <a:pt x="93" y="405"/>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7"/>
            <p:cNvSpPr/>
            <p:nvPr/>
          </p:nvSpPr>
          <p:spPr bwMode="auto">
            <a:xfrm>
              <a:off x="857250" y="1754188"/>
              <a:ext cx="334962" cy="404813"/>
            </a:xfrm>
            <a:custGeom>
              <a:avLst/>
              <a:gdLst>
                <a:gd name="T0" fmla="*/ 128 w 211"/>
                <a:gd name="T1" fmla="*/ 0 h 255"/>
                <a:gd name="T2" fmla="*/ 0 w 211"/>
                <a:gd name="T3" fmla="*/ 55 h 255"/>
                <a:gd name="T4" fmla="*/ 80 w 211"/>
                <a:gd name="T5" fmla="*/ 255 h 255"/>
                <a:gd name="T6" fmla="*/ 211 w 211"/>
                <a:gd name="T7" fmla="*/ 201 h 255"/>
                <a:gd name="T8" fmla="*/ 128 w 211"/>
                <a:gd name="T9" fmla="*/ 0 h 255"/>
              </a:gdLst>
              <a:ahLst/>
              <a:cxnLst>
                <a:cxn ang="0">
                  <a:pos x="T0" y="T1"/>
                </a:cxn>
                <a:cxn ang="0">
                  <a:pos x="T2" y="T3"/>
                </a:cxn>
                <a:cxn ang="0">
                  <a:pos x="T4" y="T5"/>
                </a:cxn>
                <a:cxn ang="0">
                  <a:pos x="T6" y="T7"/>
                </a:cxn>
                <a:cxn ang="0">
                  <a:pos x="T8" y="T9"/>
                </a:cxn>
              </a:cxnLst>
              <a:rect l="0" t="0" r="r" b="b"/>
              <a:pathLst>
                <a:path w="211" h="255">
                  <a:moveTo>
                    <a:pt x="128" y="0"/>
                  </a:moveTo>
                  <a:lnTo>
                    <a:pt x="0" y="55"/>
                  </a:lnTo>
                  <a:lnTo>
                    <a:pt x="80" y="255"/>
                  </a:lnTo>
                  <a:lnTo>
                    <a:pt x="211" y="201"/>
                  </a:lnTo>
                  <a:lnTo>
                    <a:pt x="128" y="0"/>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8"/>
            <p:cNvSpPr/>
            <p:nvPr/>
          </p:nvSpPr>
          <p:spPr bwMode="auto">
            <a:xfrm>
              <a:off x="679450" y="1511300"/>
              <a:ext cx="496887" cy="476250"/>
            </a:xfrm>
            <a:custGeom>
              <a:avLst/>
              <a:gdLst>
                <a:gd name="T0" fmla="*/ 0 w 98"/>
                <a:gd name="T1" fmla="*/ 32 h 94"/>
                <a:gd name="T2" fmla="*/ 3 w 98"/>
                <a:gd name="T3" fmla="*/ 42 h 94"/>
                <a:gd name="T4" fmla="*/ 10 w 98"/>
                <a:gd name="T5" fmla="*/ 59 h 94"/>
                <a:gd name="T6" fmla="*/ 67 w 98"/>
                <a:gd name="T7" fmla="*/ 85 h 94"/>
                <a:gd name="T8" fmla="*/ 89 w 98"/>
                <a:gd name="T9" fmla="*/ 27 h 94"/>
                <a:gd name="T10" fmla="*/ 82 w 98"/>
                <a:gd name="T11" fmla="*/ 10 h 94"/>
                <a:gd name="T12" fmla="*/ 77 w 98"/>
                <a:gd name="T13" fmla="*/ 0 h 94"/>
                <a:gd name="T14" fmla="*/ 0 w 98"/>
                <a:gd name="T15" fmla="*/ 32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4">
                  <a:moveTo>
                    <a:pt x="0" y="32"/>
                  </a:moveTo>
                  <a:cubicBezTo>
                    <a:pt x="1" y="35"/>
                    <a:pt x="2" y="38"/>
                    <a:pt x="3" y="42"/>
                  </a:cubicBezTo>
                  <a:cubicBezTo>
                    <a:pt x="10" y="59"/>
                    <a:pt x="10" y="59"/>
                    <a:pt x="10" y="59"/>
                  </a:cubicBezTo>
                  <a:cubicBezTo>
                    <a:pt x="19" y="82"/>
                    <a:pt x="45" y="94"/>
                    <a:pt x="67" y="85"/>
                  </a:cubicBezTo>
                  <a:cubicBezTo>
                    <a:pt x="88" y="76"/>
                    <a:pt x="98" y="50"/>
                    <a:pt x="89" y="27"/>
                  </a:cubicBezTo>
                  <a:cubicBezTo>
                    <a:pt x="82" y="10"/>
                    <a:pt x="82" y="10"/>
                    <a:pt x="82" y="10"/>
                  </a:cubicBezTo>
                  <a:cubicBezTo>
                    <a:pt x="80" y="6"/>
                    <a:pt x="79" y="3"/>
                    <a:pt x="77" y="0"/>
                  </a:cubicBezTo>
                  <a:lnTo>
                    <a:pt x="0" y="32"/>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9"/>
            <p:cNvSpPr/>
            <p:nvPr/>
          </p:nvSpPr>
          <p:spPr bwMode="auto">
            <a:xfrm>
              <a:off x="862013" y="1243013"/>
              <a:ext cx="223837" cy="354013"/>
            </a:xfrm>
            <a:custGeom>
              <a:avLst/>
              <a:gdLst>
                <a:gd name="T0" fmla="*/ 23 w 44"/>
                <a:gd name="T1" fmla="*/ 9 h 70"/>
                <a:gd name="T2" fmla="*/ 9 w 44"/>
                <a:gd name="T3" fmla="*/ 2 h 70"/>
                <a:gd name="T4" fmla="*/ 9 w 44"/>
                <a:gd name="T5" fmla="*/ 2 h 70"/>
                <a:gd name="T6" fmla="*/ 2 w 44"/>
                <a:gd name="T7" fmla="*/ 17 h 70"/>
                <a:gd name="T8" fmla="*/ 21 w 44"/>
                <a:gd name="T9" fmla="*/ 62 h 70"/>
                <a:gd name="T10" fmla="*/ 35 w 44"/>
                <a:gd name="T11" fmla="*/ 68 h 70"/>
                <a:gd name="T12" fmla="*/ 35 w 44"/>
                <a:gd name="T13" fmla="*/ 68 h 70"/>
                <a:gd name="T14" fmla="*/ 41 w 44"/>
                <a:gd name="T15" fmla="*/ 54 h 70"/>
                <a:gd name="T16" fmla="*/ 23 w 44"/>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0">
                  <a:moveTo>
                    <a:pt x="23" y="9"/>
                  </a:moveTo>
                  <a:cubicBezTo>
                    <a:pt x="21" y="3"/>
                    <a:pt x="14" y="0"/>
                    <a:pt x="9" y="2"/>
                  </a:cubicBezTo>
                  <a:cubicBezTo>
                    <a:pt x="9" y="2"/>
                    <a:pt x="9" y="2"/>
                    <a:pt x="9" y="2"/>
                  </a:cubicBezTo>
                  <a:cubicBezTo>
                    <a:pt x="3" y="5"/>
                    <a:pt x="0" y="11"/>
                    <a:pt x="2" y="17"/>
                  </a:cubicBezTo>
                  <a:cubicBezTo>
                    <a:pt x="21" y="62"/>
                    <a:pt x="21" y="62"/>
                    <a:pt x="21" y="62"/>
                  </a:cubicBezTo>
                  <a:cubicBezTo>
                    <a:pt x="23" y="68"/>
                    <a:pt x="30" y="70"/>
                    <a:pt x="35" y="68"/>
                  </a:cubicBezTo>
                  <a:cubicBezTo>
                    <a:pt x="35" y="68"/>
                    <a:pt x="35" y="68"/>
                    <a:pt x="35" y="68"/>
                  </a:cubicBezTo>
                  <a:cubicBezTo>
                    <a:pt x="41" y="66"/>
                    <a:pt x="44" y="59"/>
                    <a:pt x="41" y="54"/>
                  </a:cubicBezTo>
                  <a:lnTo>
                    <a:pt x="23" y="9"/>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0"/>
            <p:cNvSpPr/>
            <p:nvPr/>
          </p:nvSpPr>
          <p:spPr bwMode="auto">
            <a:xfrm>
              <a:off x="1003300" y="1485900"/>
              <a:ext cx="279400" cy="330200"/>
            </a:xfrm>
            <a:custGeom>
              <a:avLst/>
              <a:gdLst>
                <a:gd name="T0" fmla="*/ 49 w 55"/>
                <a:gd name="T1" fmla="*/ 4 h 65"/>
                <a:gd name="T2" fmla="*/ 32 w 55"/>
                <a:gd name="T3" fmla="*/ 7 h 65"/>
                <a:gd name="T4" fmla="*/ 4 w 55"/>
                <a:gd name="T5" fmla="*/ 44 h 65"/>
                <a:gd name="T6" fmla="*/ 6 w 55"/>
                <a:gd name="T7" fmla="*/ 61 h 65"/>
                <a:gd name="T8" fmla="*/ 6 w 55"/>
                <a:gd name="T9" fmla="*/ 61 h 65"/>
                <a:gd name="T10" fmla="*/ 23 w 55"/>
                <a:gd name="T11" fmla="*/ 59 h 65"/>
                <a:gd name="T12" fmla="*/ 51 w 55"/>
                <a:gd name="T13" fmla="*/ 21 h 65"/>
                <a:gd name="T14" fmla="*/ 49 w 55"/>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5">
                  <a:moveTo>
                    <a:pt x="49" y="4"/>
                  </a:moveTo>
                  <a:cubicBezTo>
                    <a:pt x="43" y="0"/>
                    <a:pt x="36" y="2"/>
                    <a:pt x="32" y="7"/>
                  </a:cubicBezTo>
                  <a:cubicBezTo>
                    <a:pt x="4" y="44"/>
                    <a:pt x="4" y="44"/>
                    <a:pt x="4" y="44"/>
                  </a:cubicBezTo>
                  <a:cubicBezTo>
                    <a:pt x="0" y="50"/>
                    <a:pt x="1" y="57"/>
                    <a:pt x="6" y="61"/>
                  </a:cubicBezTo>
                  <a:cubicBezTo>
                    <a:pt x="6" y="61"/>
                    <a:pt x="6" y="61"/>
                    <a:pt x="6" y="61"/>
                  </a:cubicBezTo>
                  <a:cubicBezTo>
                    <a:pt x="12" y="65"/>
                    <a:pt x="19" y="64"/>
                    <a:pt x="23" y="59"/>
                  </a:cubicBezTo>
                  <a:cubicBezTo>
                    <a:pt x="51" y="21"/>
                    <a:pt x="51" y="21"/>
                    <a:pt x="51" y="21"/>
                  </a:cubicBezTo>
                  <a:cubicBezTo>
                    <a:pt x="55" y="16"/>
                    <a:pt x="54" y="8"/>
                    <a:pt x="49" y="4"/>
                  </a:cubicBez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1"/>
            <p:cNvSpPr/>
            <p:nvPr/>
          </p:nvSpPr>
          <p:spPr bwMode="auto">
            <a:xfrm>
              <a:off x="642938" y="1571625"/>
              <a:ext cx="168275" cy="219075"/>
            </a:xfrm>
            <a:custGeom>
              <a:avLst/>
              <a:gdLst>
                <a:gd name="T0" fmla="*/ 22 w 33"/>
                <a:gd name="T1" fmla="*/ 6 h 43"/>
                <a:gd name="T2" fmla="*/ 9 w 33"/>
                <a:gd name="T3" fmla="*/ 2 h 43"/>
                <a:gd name="T4" fmla="*/ 9 w 33"/>
                <a:gd name="T5" fmla="*/ 2 h 43"/>
                <a:gd name="T6" fmla="*/ 2 w 33"/>
                <a:gd name="T7" fmla="*/ 14 h 43"/>
                <a:gd name="T8" fmla="*/ 12 w 33"/>
                <a:gd name="T9" fmla="*/ 37 h 43"/>
                <a:gd name="T10" fmla="*/ 24 w 33"/>
                <a:gd name="T11" fmla="*/ 41 h 43"/>
                <a:gd name="T12" fmla="*/ 24 w 33"/>
                <a:gd name="T13" fmla="*/ 41 h 43"/>
                <a:gd name="T14" fmla="*/ 31 w 33"/>
                <a:gd name="T15" fmla="*/ 29 h 43"/>
                <a:gd name="T16" fmla="*/ 22 w 33"/>
                <a:gd name="T17"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3">
                  <a:moveTo>
                    <a:pt x="22" y="6"/>
                  </a:moveTo>
                  <a:cubicBezTo>
                    <a:pt x="20" y="2"/>
                    <a:pt x="14" y="0"/>
                    <a:pt x="9" y="2"/>
                  </a:cubicBezTo>
                  <a:cubicBezTo>
                    <a:pt x="9" y="2"/>
                    <a:pt x="9" y="2"/>
                    <a:pt x="9" y="2"/>
                  </a:cubicBezTo>
                  <a:cubicBezTo>
                    <a:pt x="3" y="5"/>
                    <a:pt x="0" y="10"/>
                    <a:pt x="2" y="14"/>
                  </a:cubicBezTo>
                  <a:cubicBezTo>
                    <a:pt x="12" y="37"/>
                    <a:pt x="12" y="37"/>
                    <a:pt x="12" y="37"/>
                  </a:cubicBezTo>
                  <a:cubicBezTo>
                    <a:pt x="13" y="41"/>
                    <a:pt x="19" y="43"/>
                    <a:pt x="24" y="41"/>
                  </a:cubicBezTo>
                  <a:cubicBezTo>
                    <a:pt x="24" y="41"/>
                    <a:pt x="24" y="41"/>
                    <a:pt x="24" y="41"/>
                  </a:cubicBezTo>
                  <a:cubicBezTo>
                    <a:pt x="30" y="39"/>
                    <a:pt x="33" y="33"/>
                    <a:pt x="31" y="29"/>
                  </a:cubicBezTo>
                  <a:lnTo>
                    <a:pt x="22" y="6"/>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2"/>
            <p:cNvSpPr/>
            <p:nvPr/>
          </p:nvSpPr>
          <p:spPr bwMode="auto">
            <a:xfrm>
              <a:off x="730250" y="1511300"/>
              <a:ext cx="182562" cy="254000"/>
            </a:xfrm>
            <a:custGeom>
              <a:avLst/>
              <a:gdLst>
                <a:gd name="T0" fmla="*/ 23 w 36"/>
                <a:gd name="T1" fmla="*/ 8 h 50"/>
                <a:gd name="T2" fmla="*/ 9 w 36"/>
                <a:gd name="T3" fmla="*/ 2 h 50"/>
                <a:gd name="T4" fmla="*/ 9 w 36"/>
                <a:gd name="T5" fmla="*/ 2 h 50"/>
                <a:gd name="T6" fmla="*/ 3 w 36"/>
                <a:gd name="T7" fmla="*/ 17 h 50"/>
                <a:gd name="T8" fmla="*/ 13 w 36"/>
                <a:gd name="T9" fmla="*/ 42 h 50"/>
                <a:gd name="T10" fmla="*/ 27 w 36"/>
                <a:gd name="T11" fmla="*/ 48 h 50"/>
                <a:gd name="T12" fmla="*/ 27 w 36"/>
                <a:gd name="T13" fmla="*/ 48 h 50"/>
                <a:gd name="T14" fmla="*/ 33 w 36"/>
                <a:gd name="T15" fmla="*/ 34 h 50"/>
                <a:gd name="T16" fmla="*/ 23 w 36"/>
                <a:gd name="T1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0">
                  <a:moveTo>
                    <a:pt x="23" y="8"/>
                  </a:moveTo>
                  <a:cubicBezTo>
                    <a:pt x="21" y="3"/>
                    <a:pt x="14" y="0"/>
                    <a:pt x="9" y="2"/>
                  </a:cubicBezTo>
                  <a:cubicBezTo>
                    <a:pt x="9" y="2"/>
                    <a:pt x="9" y="2"/>
                    <a:pt x="9" y="2"/>
                  </a:cubicBezTo>
                  <a:cubicBezTo>
                    <a:pt x="3" y="4"/>
                    <a:pt x="0" y="11"/>
                    <a:pt x="3" y="17"/>
                  </a:cubicBezTo>
                  <a:cubicBezTo>
                    <a:pt x="13" y="42"/>
                    <a:pt x="13" y="42"/>
                    <a:pt x="13" y="42"/>
                  </a:cubicBezTo>
                  <a:cubicBezTo>
                    <a:pt x="15" y="48"/>
                    <a:pt x="22" y="50"/>
                    <a:pt x="27" y="48"/>
                  </a:cubicBezTo>
                  <a:cubicBezTo>
                    <a:pt x="27" y="48"/>
                    <a:pt x="27" y="48"/>
                    <a:pt x="27" y="48"/>
                  </a:cubicBezTo>
                  <a:cubicBezTo>
                    <a:pt x="33" y="46"/>
                    <a:pt x="36" y="39"/>
                    <a:pt x="33" y="34"/>
                  </a:cubicBezTo>
                  <a:lnTo>
                    <a:pt x="23" y="8"/>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3"/>
            <p:cNvSpPr/>
            <p:nvPr/>
          </p:nvSpPr>
          <p:spPr bwMode="auto">
            <a:xfrm>
              <a:off x="827088" y="1446213"/>
              <a:ext cx="187325" cy="277813"/>
            </a:xfrm>
            <a:custGeom>
              <a:avLst/>
              <a:gdLst>
                <a:gd name="T0" fmla="*/ 22 w 37"/>
                <a:gd name="T1" fmla="*/ 7 h 55"/>
                <a:gd name="T2" fmla="*/ 8 w 37"/>
                <a:gd name="T3" fmla="*/ 3 h 55"/>
                <a:gd name="T4" fmla="*/ 8 w 37"/>
                <a:gd name="T5" fmla="*/ 3 h 55"/>
                <a:gd name="T6" fmla="*/ 1 w 37"/>
                <a:gd name="T7" fmla="*/ 15 h 55"/>
                <a:gd name="T8" fmla="*/ 15 w 37"/>
                <a:gd name="T9" fmla="*/ 49 h 55"/>
                <a:gd name="T10" fmla="*/ 29 w 37"/>
                <a:gd name="T11" fmla="*/ 53 h 55"/>
                <a:gd name="T12" fmla="*/ 29 w 37"/>
                <a:gd name="T13" fmla="*/ 53 h 55"/>
                <a:gd name="T14" fmla="*/ 35 w 37"/>
                <a:gd name="T15" fmla="*/ 41 h 55"/>
                <a:gd name="T16" fmla="*/ 22 w 37"/>
                <a:gd name="T17"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5">
                  <a:moveTo>
                    <a:pt x="22" y="7"/>
                  </a:moveTo>
                  <a:cubicBezTo>
                    <a:pt x="20" y="2"/>
                    <a:pt x="14" y="0"/>
                    <a:pt x="8" y="3"/>
                  </a:cubicBezTo>
                  <a:cubicBezTo>
                    <a:pt x="8" y="3"/>
                    <a:pt x="8" y="3"/>
                    <a:pt x="8" y="3"/>
                  </a:cubicBezTo>
                  <a:cubicBezTo>
                    <a:pt x="3" y="5"/>
                    <a:pt x="0" y="10"/>
                    <a:pt x="1" y="15"/>
                  </a:cubicBezTo>
                  <a:cubicBezTo>
                    <a:pt x="15" y="49"/>
                    <a:pt x="15" y="49"/>
                    <a:pt x="15" y="49"/>
                  </a:cubicBezTo>
                  <a:cubicBezTo>
                    <a:pt x="17" y="53"/>
                    <a:pt x="23" y="55"/>
                    <a:pt x="29" y="53"/>
                  </a:cubicBezTo>
                  <a:cubicBezTo>
                    <a:pt x="29" y="53"/>
                    <a:pt x="29" y="53"/>
                    <a:pt x="29" y="53"/>
                  </a:cubicBezTo>
                  <a:cubicBezTo>
                    <a:pt x="34" y="51"/>
                    <a:pt x="37" y="45"/>
                    <a:pt x="35" y="41"/>
                  </a:cubicBezTo>
                  <a:lnTo>
                    <a:pt x="22" y="7"/>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3" name="Picture 54"/>
            <p:cNvPicPr>
              <a:picLocks noChangeAspect="1" noChangeArrowheads="1"/>
            </p:cNvPicPr>
            <p:nvPr/>
          </p:nvPicPr>
          <p:blipFill>
            <a:blip r:embed="rId7">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914400" y="1919288"/>
              <a:ext cx="242887" cy="13652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104" name="Freeform 55"/>
            <p:cNvSpPr/>
            <p:nvPr/>
          </p:nvSpPr>
          <p:spPr bwMode="auto">
            <a:xfrm>
              <a:off x="917575" y="1927225"/>
              <a:ext cx="242887" cy="136525"/>
            </a:xfrm>
            <a:custGeom>
              <a:avLst/>
              <a:gdLst>
                <a:gd name="T0" fmla="*/ 1 w 48"/>
                <a:gd name="T1" fmla="*/ 19 h 27"/>
                <a:gd name="T2" fmla="*/ 3 w 48"/>
                <a:gd name="T3" fmla="*/ 27 h 27"/>
                <a:gd name="T4" fmla="*/ 48 w 48"/>
                <a:gd name="T5" fmla="*/ 10 h 27"/>
                <a:gd name="T6" fmla="*/ 45 w 48"/>
                <a:gd name="T7" fmla="*/ 3 h 27"/>
                <a:gd name="T8" fmla="*/ 42 w 48"/>
                <a:gd name="T9" fmla="*/ 0 h 27"/>
                <a:gd name="T10" fmla="*/ 2 w 48"/>
                <a:gd name="T11" fmla="*/ 15 h 27"/>
                <a:gd name="T12" fmla="*/ 1 w 48"/>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1" y="19"/>
                  </a:moveTo>
                  <a:cubicBezTo>
                    <a:pt x="2" y="22"/>
                    <a:pt x="3" y="27"/>
                    <a:pt x="3" y="27"/>
                  </a:cubicBezTo>
                  <a:cubicBezTo>
                    <a:pt x="48" y="10"/>
                    <a:pt x="48" y="10"/>
                    <a:pt x="48" y="10"/>
                  </a:cubicBezTo>
                  <a:cubicBezTo>
                    <a:pt x="48" y="10"/>
                    <a:pt x="46" y="5"/>
                    <a:pt x="45" y="3"/>
                  </a:cubicBezTo>
                  <a:cubicBezTo>
                    <a:pt x="45" y="1"/>
                    <a:pt x="44" y="0"/>
                    <a:pt x="42" y="0"/>
                  </a:cubicBezTo>
                  <a:cubicBezTo>
                    <a:pt x="40" y="1"/>
                    <a:pt x="3" y="15"/>
                    <a:pt x="2" y="15"/>
                  </a:cubicBezTo>
                  <a:cubicBezTo>
                    <a:pt x="1" y="16"/>
                    <a:pt x="0" y="16"/>
                    <a:pt x="1" y="19"/>
                  </a:cubicBez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6"/>
            <p:cNvSpPr/>
            <p:nvPr/>
          </p:nvSpPr>
          <p:spPr bwMode="auto">
            <a:xfrm>
              <a:off x="942975" y="2003425"/>
              <a:ext cx="25400" cy="25400"/>
            </a:xfrm>
            <a:custGeom>
              <a:avLst/>
              <a:gdLst>
                <a:gd name="T0" fmla="*/ 3 w 5"/>
                <a:gd name="T1" fmla="*/ 5 h 5"/>
                <a:gd name="T2" fmla="*/ 4 w 5"/>
                <a:gd name="T3" fmla="*/ 2 h 5"/>
                <a:gd name="T4" fmla="*/ 2 w 5"/>
                <a:gd name="T5" fmla="*/ 1 h 5"/>
                <a:gd name="T6" fmla="*/ 0 w 5"/>
                <a:gd name="T7" fmla="*/ 3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4" y="4"/>
                    <a:pt x="5" y="3"/>
                    <a:pt x="4" y="2"/>
                  </a:cubicBezTo>
                  <a:cubicBezTo>
                    <a:pt x="4" y="1"/>
                    <a:pt x="3" y="0"/>
                    <a:pt x="2" y="1"/>
                  </a:cubicBezTo>
                  <a:cubicBezTo>
                    <a:pt x="1" y="1"/>
                    <a:pt x="0" y="2"/>
                    <a:pt x="0" y="3"/>
                  </a:cubicBezTo>
                  <a:cubicBezTo>
                    <a:pt x="1" y="4"/>
                    <a:pt x="2" y="5"/>
                    <a:pt x="3" y="5"/>
                  </a:cubicBezTo>
                  <a:close/>
                </a:path>
              </a:pathLst>
            </a:custGeom>
            <a:solidFill>
              <a:srgbClr val="28587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57"/>
            <p:cNvSpPr/>
            <p:nvPr/>
          </p:nvSpPr>
          <p:spPr bwMode="auto">
            <a:xfrm>
              <a:off x="901700" y="1957388"/>
              <a:ext cx="568325" cy="850900"/>
            </a:xfrm>
            <a:custGeom>
              <a:avLst/>
              <a:gdLst>
                <a:gd name="T0" fmla="*/ 173 w 358"/>
                <a:gd name="T1" fmla="*/ 0 h 536"/>
                <a:gd name="T2" fmla="*/ 0 w 358"/>
                <a:gd name="T3" fmla="*/ 64 h 536"/>
                <a:gd name="T4" fmla="*/ 195 w 358"/>
                <a:gd name="T5" fmla="*/ 536 h 536"/>
                <a:gd name="T6" fmla="*/ 358 w 358"/>
                <a:gd name="T7" fmla="*/ 453 h 536"/>
                <a:gd name="T8" fmla="*/ 173 w 358"/>
                <a:gd name="T9" fmla="*/ 0 h 536"/>
              </a:gdLst>
              <a:ahLst/>
              <a:cxnLst>
                <a:cxn ang="0">
                  <a:pos x="T0" y="T1"/>
                </a:cxn>
                <a:cxn ang="0">
                  <a:pos x="T2" y="T3"/>
                </a:cxn>
                <a:cxn ang="0">
                  <a:pos x="T4" y="T5"/>
                </a:cxn>
                <a:cxn ang="0">
                  <a:pos x="T6" y="T7"/>
                </a:cxn>
                <a:cxn ang="0">
                  <a:pos x="T8" y="T9"/>
                </a:cxn>
              </a:cxnLst>
              <a:rect l="0" t="0" r="r" b="b"/>
              <a:pathLst>
                <a:path w="358" h="536">
                  <a:moveTo>
                    <a:pt x="173" y="0"/>
                  </a:moveTo>
                  <a:lnTo>
                    <a:pt x="0" y="64"/>
                  </a:lnTo>
                  <a:lnTo>
                    <a:pt x="195" y="536"/>
                  </a:lnTo>
                  <a:lnTo>
                    <a:pt x="358" y="453"/>
                  </a:lnTo>
                  <a:lnTo>
                    <a:pt x="173" y="0"/>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7" name="Oval 29"/>
          <p:cNvSpPr/>
          <p:nvPr/>
        </p:nvSpPr>
        <p:spPr>
          <a:xfrm>
            <a:off x="1126654" y="1484784"/>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01</a:t>
            </a:r>
          </a:p>
        </p:txBody>
      </p:sp>
      <p:sp>
        <p:nvSpPr>
          <p:cNvPr id="108" name="TextBox 107"/>
          <p:cNvSpPr txBox="1"/>
          <p:nvPr/>
        </p:nvSpPr>
        <p:spPr>
          <a:xfrm>
            <a:off x="1737488" y="1571612"/>
            <a:ext cx="4368800" cy="276999"/>
          </a:xfrm>
          <a:prstGeom prst="rect">
            <a:avLst/>
          </a:prstGeom>
          <a:noFill/>
        </p:spPr>
        <p:txBody>
          <a:bodyPr wrap="square" rtlCol="0">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向当事人发出问题清单或要求其当庭回答与案件有关的问题。</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109" name="Oval 31"/>
          <p:cNvSpPr/>
          <p:nvPr/>
        </p:nvSpPr>
        <p:spPr>
          <a:xfrm>
            <a:off x="1126654" y="2267502"/>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02</a:t>
            </a:r>
          </a:p>
        </p:txBody>
      </p:sp>
      <p:sp>
        <p:nvSpPr>
          <p:cNvPr id="110" name="TextBox 109"/>
          <p:cNvSpPr txBox="1"/>
          <p:nvPr/>
        </p:nvSpPr>
        <p:spPr>
          <a:xfrm>
            <a:off x="1721740" y="2322284"/>
            <a:ext cx="4368800" cy="461665"/>
          </a:xfrm>
          <a:prstGeom prst="rect">
            <a:avLst/>
          </a:prstGeom>
          <a:noFill/>
        </p:spPr>
        <p:txBody>
          <a:bodyPr wrap="square" rtlCol="0">
            <a:spAutoFit/>
          </a:bodyPr>
          <a:lstStyle/>
          <a:p>
            <a:pPr algn="just"/>
            <a:r>
              <a:rPr lang="zh-CN" altLang="en-US" sz="1200" dirty="0" smtClean="0">
                <a:solidFill>
                  <a:schemeClr val="bg1">
                    <a:lumMod val="50000"/>
                  </a:schemeClr>
                </a:solidFill>
                <a:latin typeface="微软雅黑" pitchFamily="34" charset="-122"/>
                <a:ea typeface="微软雅黑" pitchFamily="34" charset="-122"/>
              </a:rPr>
              <a:t>指令当事人以适当形式提交证据，就相关问题举证和陈述排除不相关证据。</a:t>
            </a:r>
            <a:endParaRPr lang="id-ID" sz="1200" dirty="0">
              <a:solidFill>
                <a:schemeClr val="bg1">
                  <a:lumMod val="50000"/>
                </a:schemeClr>
              </a:solidFill>
              <a:latin typeface="微软雅黑" pitchFamily="34" charset="-122"/>
              <a:ea typeface="微软雅黑" pitchFamily="34" charset="-122"/>
            </a:endParaRPr>
          </a:p>
        </p:txBody>
      </p:sp>
      <p:sp>
        <p:nvSpPr>
          <p:cNvPr id="111" name="Oval 33"/>
          <p:cNvSpPr/>
          <p:nvPr/>
        </p:nvSpPr>
        <p:spPr>
          <a:xfrm>
            <a:off x="1126654" y="3058644"/>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03</a:t>
            </a:r>
          </a:p>
        </p:txBody>
      </p:sp>
      <p:sp>
        <p:nvSpPr>
          <p:cNvPr id="112" name="TextBox 111"/>
          <p:cNvSpPr txBox="1"/>
          <p:nvPr/>
        </p:nvSpPr>
        <p:spPr>
          <a:xfrm>
            <a:off x="1721740" y="3113426"/>
            <a:ext cx="4368800"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要求当事人提供货物以供检验、变卖、提供单证以供审计以及有必要采取的其他行动，或禁止作出某种行为。</a:t>
            </a:r>
            <a:endParaRPr lang="id-ID" altLang="zh-CN" sz="1200" dirty="0">
              <a:solidFill>
                <a:schemeClr val="tx1">
                  <a:lumMod val="50000"/>
                  <a:lumOff val="50000"/>
                </a:schemeClr>
              </a:solidFill>
              <a:latin typeface="微软雅黑" pitchFamily="34" charset="-122"/>
              <a:ea typeface="微软雅黑" pitchFamily="34" charset="-122"/>
            </a:endParaRPr>
          </a:p>
        </p:txBody>
      </p:sp>
      <p:sp>
        <p:nvSpPr>
          <p:cNvPr id="113" name="Oval 35"/>
          <p:cNvSpPr/>
          <p:nvPr/>
        </p:nvSpPr>
        <p:spPr>
          <a:xfrm>
            <a:off x="1126654" y="3841362"/>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04</a:t>
            </a:r>
          </a:p>
        </p:txBody>
      </p:sp>
      <p:sp>
        <p:nvSpPr>
          <p:cNvPr id="114" name="TextBox 113"/>
          <p:cNvSpPr txBox="1"/>
          <p:nvPr/>
        </p:nvSpPr>
        <p:spPr>
          <a:xfrm>
            <a:off x="1721740" y="3896144"/>
            <a:ext cx="4368800" cy="646331"/>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当事人违规情况下继续仲裁程序，并就当事人不当行为增加费用的承担作出决定。对不遵守仲裁庭指令所产生后果，作出不利推定。</a:t>
            </a:r>
            <a:endParaRPr lang="id-ID" altLang="zh-CN" sz="1200" dirty="0">
              <a:solidFill>
                <a:schemeClr val="bg1">
                  <a:lumMod val="65000"/>
                </a:schemeClr>
              </a:solidFill>
              <a:latin typeface="微软雅黑" pitchFamily="34" charset="-122"/>
              <a:ea typeface="微软雅黑" pitchFamily="34" charset="-122"/>
            </a:endParaRPr>
          </a:p>
        </p:txBody>
      </p:sp>
      <p:sp>
        <p:nvSpPr>
          <p:cNvPr id="115" name="Oval 37"/>
          <p:cNvSpPr/>
          <p:nvPr/>
        </p:nvSpPr>
        <p:spPr>
          <a:xfrm>
            <a:off x="1126654" y="4608897"/>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05</a:t>
            </a:r>
          </a:p>
        </p:txBody>
      </p:sp>
      <p:sp>
        <p:nvSpPr>
          <p:cNvPr id="116" name="TextBox 115"/>
          <p:cNvSpPr txBox="1"/>
          <p:nvPr/>
        </p:nvSpPr>
        <p:spPr>
          <a:xfrm>
            <a:off x="1721740" y="4663679"/>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就仲裁协议或仲裁程序适用法律作出决定。</a:t>
            </a:r>
            <a:endParaRPr lang="id-ID" altLang="zh-CN" sz="1200" dirty="0">
              <a:solidFill>
                <a:schemeClr val="tx1">
                  <a:lumMod val="50000"/>
                  <a:lumOff val="50000"/>
                </a:schemeClr>
              </a:solidFill>
              <a:latin typeface="微软雅黑" pitchFamily="34" charset="-122"/>
              <a:ea typeface="微软雅黑" pitchFamily="34" charset="-122"/>
            </a:endParaRPr>
          </a:p>
        </p:txBody>
      </p:sp>
      <p:sp>
        <p:nvSpPr>
          <p:cNvPr id="117" name="Oval 39"/>
          <p:cNvSpPr/>
          <p:nvPr/>
        </p:nvSpPr>
        <p:spPr>
          <a:xfrm>
            <a:off x="1126654" y="5391615"/>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06</a:t>
            </a:r>
          </a:p>
        </p:txBody>
      </p:sp>
      <p:sp>
        <p:nvSpPr>
          <p:cNvPr id="118" name="TextBox 117"/>
          <p:cNvSpPr txBox="1"/>
          <p:nvPr/>
        </p:nvSpPr>
        <p:spPr>
          <a:xfrm>
            <a:off x="1721740" y="5446397"/>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就特定法律关系的性质、仲裁请求（含反请求）进行释明。</a:t>
            </a:r>
            <a:endParaRPr lang="id-ID" altLang="zh-CN" sz="1200" dirty="0">
              <a:solidFill>
                <a:schemeClr val="bg1">
                  <a:lumMod val="65000"/>
                </a:schemeClr>
              </a:solidFill>
              <a:latin typeface="微软雅黑" pitchFamily="34" charset="-122"/>
              <a:ea typeface="微软雅黑" pitchFamily="34" charset="-122"/>
            </a:endParaRPr>
          </a:p>
        </p:txBody>
      </p:sp>
      <p:sp>
        <p:nvSpPr>
          <p:cNvPr id="119"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1918585274"/>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500"/>
                                        <p:tgtEl>
                                          <p:spTgt spid="117"/>
                                        </p:tgtEl>
                                      </p:cBhvr>
                                    </p:animEffect>
                                  </p:childTnLst>
                                </p:cTn>
                              </p:par>
                            </p:childTnLst>
                          </p:cTn>
                        </p:par>
                        <p:par>
                          <p:cTn id="49" fill="hold" nodeType="afterGroup">
                            <p:stCondLst>
                              <p:cond delay="4250"/>
                            </p:stCondLst>
                            <p:childTnLst>
                              <p:par>
                                <p:cTn id="50" presetID="22" presetClass="entr" presetSubtype="8"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wipe(left)">
                                      <p:cBhvr>
                                        <p:cTn id="52" dur="500"/>
                                        <p:tgtEl>
                                          <p:spTgt spid="10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wipe(left)">
                                      <p:cBhvr>
                                        <p:cTn id="55" dur="500"/>
                                        <p:tgtEl>
                                          <p:spTgt spid="1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wipe(left)">
                                      <p:cBhvr>
                                        <p:cTn id="58" dur="500"/>
                                        <p:tgtEl>
                                          <p:spTgt spid="11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500"/>
                                        <p:tgtEl>
                                          <p:spTgt spid="11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wipe(left)">
                                      <p:cBhvr>
                                        <p:cTn id="64" dur="500"/>
                                        <p:tgtEl>
                                          <p:spTgt spid="1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07" grpId="0" animBg="1"/>
      <p:bldP spid="108" grpId="0"/>
      <p:bldP spid="109" grpId="0" animBg="1"/>
      <p:bldP spid="110" grpId="0"/>
      <p:bldP spid="111" grpId="0" animBg="1"/>
      <p:bldP spid="112" grpId="0"/>
      <p:bldP spid="113" grpId="0" animBg="1"/>
      <p:bldP spid="114" grpId="0"/>
      <p:bldP spid="115" grpId="0" animBg="1"/>
      <p:bldP spid="116" grpId="0"/>
      <p:bldP spid="117" grpId="0" animBg="1"/>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89856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仲裁提前终止程序</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38"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140" name="TextBox 139"/>
          <p:cNvSpPr txBox="1"/>
          <p:nvPr/>
        </p:nvSpPr>
        <p:spPr>
          <a:xfrm>
            <a:off x="2055356" y="1331476"/>
            <a:ext cx="8360329" cy="184666"/>
          </a:xfrm>
          <a:prstGeom prst="rect">
            <a:avLst/>
          </a:prstGeom>
          <a:noFill/>
        </p:spPr>
        <p:txBody>
          <a:bodyPr wrap="square" lIns="0" tIns="0" rIns="0" bIns="0"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仲裁申请受理后，因当事人撤回仲裁申请或本院无管辖权等，出现个案仲裁程序提前终止情形，应按照如下规则处理：</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141" name="Freeform 31"/>
          <p:cNvSpPr/>
          <p:nvPr/>
        </p:nvSpPr>
        <p:spPr>
          <a:xfrm>
            <a:off x="2000200" y="2348880"/>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7" h="708091">
                <a:moveTo>
                  <a:pt x="0" y="0"/>
                </a:moveTo>
                <a:lnTo>
                  <a:pt x="1416183" y="0"/>
                </a:lnTo>
                <a:lnTo>
                  <a:pt x="1770228" y="354046"/>
                </a:lnTo>
                <a:lnTo>
                  <a:pt x="1416183" y="708091"/>
                </a:lnTo>
                <a:lnTo>
                  <a:pt x="0" y="708091"/>
                </a:lnTo>
                <a:lnTo>
                  <a:pt x="354046" y="354046"/>
                </a:lnTo>
                <a:lnTo>
                  <a:pt x="0" y="0"/>
                </a:ln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lvl="0" algn="ctr" defTabSz="1466850">
              <a:lnSpc>
                <a:spcPct val="90000"/>
              </a:lnSpc>
              <a:spcBef>
                <a:spcPct val="0"/>
              </a:spcBef>
              <a:spcAft>
                <a:spcPct val="35000"/>
              </a:spcAft>
            </a:pPr>
            <a:endParaRPr lang="en-US" sz="3300" kern="1200"/>
          </a:p>
        </p:txBody>
      </p:sp>
      <p:sp>
        <p:nvSpPr>
          <p:cNvPr id="142" name="Freeform 34"/>
          <p:cNvSpPr/>
          <p:nvPr/>
        </p:nvSpPr>
        <p:spPr>
          <a:xfrm>
            <a:off x="2000200" y="3156104"/>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7" h="708091">
                <a:moveTo>
                  <a:pt x="0" y="0"/>
                </a:moveTo>
                <a:lnTo>
                  <a:pt x="1416183" y="0"/>
                </a:lnTo>
                <a:lnTo>
                  <a:pt x="1770228" y="354046"/>
                </a:lnTo>
                <a:lnTo>
                  <a:pt x="1416183" y="708091"/>
                </a:lnTo>
                <a:lnTo>
                  <a:pt x="0" y="708091"/>
                </a:lnTo>
                <a:lnTo>
                  <a:pt x="354046" y="354046"/>
                </a:lnTo>
                <a:lnTo>
                  <a:pt x="0" y="0"/>
                </a:ln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lvl="0" algn="ctr" defTabSz="1466850">
              <a:lnSpc>
                <a:spcPct val="90000"/>
              </a:lnSpc>
              <a:spcBef>
                <a:spcPct val="0"/>
              </a:spcBef>
              <a:spcAft>
                <a:spcPct val="35000"/>
              </a:spcAft>
            </a:pPr>
            <a:endParaRPr lang="en-US" sz="3300" kern="1200"/>
          </a:p>
        </p:txBody>
      </p:sp>
      <p:sp>
        <p:nvSpPr>
          <p:cNvPr id="143" name="Freeform 38"/>
          <p:cNvSpPr/>
          <p:nvPr/>
        </p:nvSpPr>
        <p:spPr>
          <a:xfrm>
            <a:off x="2000200" y="3963329"/>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7" h="708091">
                <a:moveTo>
                  <a:pt x="0" y="0"/>
                </a:moveTo>
                <a:lnTo>
                  <a:pt x="1416183" y="0"/>
                </a:lnTo>
                <a:lnTo>
                  <a:pt x="1770228" y="354046"/>
                </a:lnTo>
                <a:lnTo>
                  <a:pt x="1416183" y="708091"/>
                </a:lnTo>
                <a:lnTo>
                  <a:pt x="0" y="708091"/>
                </a:lnTo>
                <a:lnTo>
                  <a:pt x="354046" y="354046"/>
                </a:lnTo>
                <a:lnTo>
                  <a:pt x="0" y="0"/>
                </a:ln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lvl="0" algn="ctr" defTabSz="1466850">
              <a:lnSpc>
                <a:spcPct val="90000"/>
              </a:lnSpc>
              <a:spcBef>
                <a:spcPct val="0"/>
              </a:spcBef>
              <a:spcAft>
                <a:spcPct val="35000"/>
              </a:spcAft>
            </a:pPr>
            <a:endParaRPr lang="en-US" sz="3300" kern="1200"/>
          </a:p>
        </p:txBody>
      </p:sp>
      <p:sp>
        <p:nvSpPr>
          <p:cNvPr id="144" name="Freeform 41"/>
          <p:cNvSpPr/>
          <p:nvPr/>
        </p:nvSpPr>
        <p:spPr>
          <a:xfrm>
            <a:off x="2000200" y="4787406"/>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7" h="708091">
                <a:moveTo>
                  <a:pt x="0" y="0"/>
                </a:moveTo>
                <a:lnTo>
                  <a:pt x="1416183" y="0"/>
                </a:lnTo>
                <a:lnTo>
                  <a:pt x="1770228" y="354046"/>
                </a:lnTo>
                <a:lnTo>
                  <a:pt x="1416183" y="708091"/>
                </a:lnTo>
                <a:lnTo>
                  <a:pt x="0" y="708091"/>
                </a:lnTo>
                <a:lnTo>
                  <a:pt x="354046" y="354046"/>
                </a:lnTo>
                <a:lnTo>
                  <a:pt x="0" y="0"/>
                </a:ln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lvl="0" algn="ctr" defTabSz="1466850">
              <a:lnSpc>
                <a:spcPct val="90000"/>
              </a:lnSpc>
              <a:spcBef>
                <a:spcPct val="0"/>
              </a:spcBef>
              <a:spcAft>
                <a:spcPct val="35000"/>
              </a:spcAft>
            </a:pPr>
            <a:endParaRPr lang="en-US" sz="3300" kern="1200"/>
          </a:p>
        </p:txBody>
      </p:sp>
      <p:sp>
        <p:nvSpPr>
          <p:cNvPr id="145" name="Text Placeholder 3"/>
          <p:cNvSpPr txBox="1"/>
          <p:nvPr/>
        </p:nvSpPr>
        <p:spPr>
          <a:xfrm>
            <a:off x="5490549" y="2462444"/>
            <a:ext cx="4925137" cy="1846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smtClean="0">
                <a:solidFill>
                  <a:schemeClr val="tx1">
                    <a:lumMod val="50000"/>
                    <a:lumOff val="50000"/>
                  </a:schemeClr>
                </a:solidFill>
                <a:latin typeface="微软雅黑" pitchFamily="34" charset="-122"/>
                <a:ea typeface="微软雅黑" pitchFamily="34" charset="-122"/>
              </a:rPr>
              <a:t>本、反请求并存情况下的处理原则。</a:t>
            </a:r>
            <a:endParaRPr lang="en-US" sz="1200" dirty="0">
              <a:solidFill>
                <a:schemeClr val="tx1">
                  <a:lumMod val="50000"/>
                  <a:lumOff val="50000"/>
                </a:schemeClr>
              </a:solidFill>
              <a:latin typeface="微软雅黑" pitchFamily="34" charset="-122"/>
              <a:ea typeface="微软雅黑" pitchFamily="34" charset="-122"/>
            </a:endParaRPr>
          </a:p>
        </p:txBody>
      </p:sp>
      <p:sp>
        <p:nvSpPr>
          <p:cNvPr id="146" name="Text Placeholder 3"/>
          <p:cNvSpPr txBox="1"/>
          <p:nvPr/>
        </p:nvSpPr>
        <p:spPr>
          <a:xfrm>
            <a:off x="5490550" y="3383688"/>
            <a:ext cx="4925136" cy="1846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smtClean="0">
                <a:solidFill>
                  <a:schemeClr val="tx1">
                    <a:lumMod val="50000"/>
                    <a:lumOff val="50000"/>
                  </a:schemeClr>
                </a:solidFill>
                <a:latin typeface="微软雅黑" pitchFamily="34" charset="-122"/>
                <a:ea typeface="微软雅黑" pitchFamily="34" charset="-122"/>
              </a:rPr>
              <a:t>撤回仲裁申请，组庭前后决定主体不同。</a:t>
            </a:r>
            <a:endParaRPr lang="en-US" sz="1200" dirty="0">
              <a:solidFill>
                <a:schemeClr val="tx1">
                  <a:lumMod val="50000"/>
                  <a:lumOff val="50000"/>
                </a:schemeClr>
              </a:solidFill>
              <a:latin typeface="微软雅黑" pitchFamily="34" charset="-122"/>
              <a:ea typeface="微软雅黑" pitchFamily="34" charset="-122"/>
            </a:endParaRPr>
          </a:p>
        </p:txBody>
      </p:sp>
      <p:sp>
        <p:nvSpPr>
          <p:cNvPr id="147" name="Text Placeholder 3"/>
          <p:cNvSpPr txBox="1"/>
          <p:nvPr/>
        </p:nvSpPr>
        <p:spPr>
          <a:xfrm>
            <a:off x="5490550" y="4150884"/>
            <a:ext cx="4925136"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smtClean="0">
                <a:solidFill>
                  <a:schemeClr val="tx1">
                    <a:lumMod val="50000"/>
                    <a:lumOff val="50000"/>
                  </a:schemeClr>
                </a:solidFill>
                <a:latin typeface="微软雅黑" pitchFamily="34" charset="-122"/>
                <a:ea typeface="微软雅黑" pitchFamily="34" charset="-122"/>
              </a:rPr>
              <a:t>因无管辖权，或其他原因致使仲裁程序不需要或不可能继续进行的情形。组庭前后作出决定主体不同。</a:t>
            </a:r>
            <a:endParaRPr lang="en-US" sz="1200" dirty="0">
              <a:solidFill>
                <a:schemeClr val="tx1">
                  <a:lumMod val="50000"/>
                  <a:lumOff val="50000"/>
                </a:schemeClr>
              </a:solidFill>
              <a:latin typeface="微软雅黑" pitchFamily="34" charset="-122"/>
              <a:ea typeface="微软雅黑" pitchFamily="34" charset="-122"/>
            </a:endParaRPr>
          </a:p>
        </p:txBody>
      </p:sp>
      <p:sp>
        <p:nvSpPr>
          <p:cNvPr id="148" name="Text Placeholder 3"/>
          <p:cNvSpPr txBox="1"/>
          <p:nvPr/>
        </p:nvSpPr>
        <p:spPr>
          <a:xfrm>
            <a:off x="5490550" y="4891226"/>
            <a:ext cx="4925136" cy="1846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smtClean="0">
                <a:solidFill>
                  <a:schemeClr val="tx1">
                    <a:lumMod val="50000"/>
                    <a:lumOff val="50000"/>
                  </a:schemeClr>
                </a:solidFill>
                <a:latin typeface="微软雅黑" pitchFamily="34" charset="-122"/>
                <a:ea typeface="微软雅黑" pitchFamily="34" charset="-122"/>
              </a:rPr>
              <a:t>对撤回申请和撤销案件，根据是否组庭，对案件预交费用作出相应处理。</a:t>
            </a:r>
            <a:endParaRPr lang="en-US" sz="1200" dirty="0">
              <a:solidFill>
                <a:schemeClr val="tx1">
                  <a:lumMod val="50000"/>
                  <a:lumOff val="50000"/>
                </a:schemeClr>
              </a:solidFill>
              <a:latin typeface="微软雅黑" pitchFamily="34" charset="-122"/>
              <a:ea typeface="微软雅黑" pitchFamily="34" charset="-122"/>
            </a:endParaRPr>
          </a:p>
        </p:txBody>
      </p:sp>
      <p:sp>
        <p:nvSpPr>
          <p:cNvPr id="149" name="Freeform 45"/>
          <p:cNvSpPr>
            <a:spLocks noEditPoints="1"/>
          </p:cNvSpPr>
          <p:nvPr/>
        </p:nvSpPr>
        <p:spPr bwMode="auto">
          <a:xfrm>
            <a:off x="5096544" y="25821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0" name="Freeform 45"/>
          <p:cNvSpPr>
            <a:spLocks noEditPoints="1"/>
          </p:cNvSpPr>
          <p:nvPr/>
        </p:nvSpPr>
        <p:spPr bwMode="auto">
          <a:xfrm>
            <a:off x="5096544" y="340666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1" name="Freeform 45"/>
          <p:cNvSpPr>
            <a:spLocks noEditPoints="1"/>
          </p:cNvSpPr>
          <p:nvPr/>
        </p:nvSpPr>
        <p:spPr bwMode="auto">
          <a:xfrm>
            <a:off x="5096544" y="417354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2" name="Freeform 45"/>
          <p:cNvSpPr>
            <a:spLocks noEditPoints="1"/>
          </p:cNvSpPr>
          <p:nvPr/>
        </p:nvSpPr>
        <p:spPr bwMode="auto">
          <a:xfrm>
            <a:off x="5096544" y="499803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3" name="Freeform 187"/>
          <p:cNvSpPr>
            <a:spLocks noEditPoints="1"/>
          </p:cNvSpPr>
          <p:nvPr/>
        </p:nvSpPr>
        <p:spPr bwMode="auto">
          <a:xfrm>
            <a:off x="2619603" y="2495491"/>
            <a:ext cx="531422" cy="3434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4" name="Freeform 52"/>
          <p:cNvSpPr>
            <a:spLocks noEditPoints="1"/>
          </p:cNvSpPr>
          <p:nvPr/>
        </p:nvSpPr>
        <p:spPr bwMode="auto">
          <a:xfrm>
            <a:off x="2643155" y="3270090"/>
            <a:ext cx="484318" cy="48431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5" name="Freeform 56"/>
          <p:cNvSpPr>
            <a:spLocks noEditPoints="1"/>
          </p:cNvSpPr>
          <p:nvPr/>
        </p:nvSpPr>
        <p:spPr bwMode="auto">
          <a:xfrm>
            <a:off x="2653430" y="4112929"/>
            <a:ext cx="463769" cy="46376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56" name="Freeform 152"/>
          <p:cNvSpPr>
            <a:spLocks noEditPoints="1"/>
          </p:cNvSpPr>
          <p:nvPr/>
        </p:nvSpPr>
        <p:spPr bwMode="auto">
          <a:xfrm>
            <a:off x="2658964" y="4919427"/>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prstTxWarp prst="textNoShape">
              <a:avLst/>
            </a:prstTxWarp>
          </a:bodyPr>
          <a:lstStyle/>
          <a:p>
            <a:endParaRPr lang="en-US"/>
          </a:p>
        </p:txBody>
      </p:sp>
      <p:grpSp>
        <p:nvGrpSpPr>
          <p:cNvPr id="2" name="Group 63"/>
          <p:cNvGrpSpPr/>
          <p:nvPr/>
        </p:nvGrpSpPr>
        <p:grpSpPr>
          <a:xfrm>
            <a:off x="3540299" y="2409068"/>
            <a:ext cx="1469290" cy="587716"/>
            <a:chOff x="2310038" y="1386352"/>
            <a:chExt cx="1469290" cy="587716"/>
          </a:xfrm>
        </p:grpSpPr>
        <p:sp>
          <p:nvSpPr>
            <p:cNvPr id="158"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3200" kern="1200">
                <a:latin typeface="方正兰亭黑简体" panose="02000000000000000000" pitchFamily="2" charset="-122"/>
                <a:ea typeface="方正兰亭黑简体" panose="02000000000000000000" pitchFamily="2" charset="-122"/>
              </a:endParaRPr>
            </a:p>
          </p:txBody>
        </p:sp>
        <p:sp>
          <p:nvSpPr>
            <p:cNvPr id="159" name="Text Placeholder 3"/>
            <p:cNvSpPr txBox="1"/>
            <p:nvPr/>
          </p:nvSpPr>
          <p:spPr>
            <a:xfrm>
              <a:off x="2674567" y="1557100"/>
              <a:ext cx="82715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chemeClr val="bg1">
                      <a:lumMod val="50000"/>
                    </a:schemeClr>
                  </a:solidFill>
                  <a:effectLst/>
                  <a:uLnTx/>
                  <a:uFillTx/>
                  <a:latin typeface="方正兰亭黑简体" panose="02000000000000000000" pitchFamily="2" charset="-122"/>
                  <a:ea typeface="方正兰亭黑简体" panose="02000000000000000000" pitchFamily="2" charset="-122"/>
                </a:rPr>
                <a:t>撤回申请</a:t>
              </a:r>
              <a:endParaRPr kumimoji="0" lang="en-US" sz="1600" b="1" i="0" u="none" strike="noStrike" kern="1200" cap="none" spc="0" normalizeH="0" baseline="0" noProof="0" dirty="0">
                <a:ln>
                  <a:noFill/>
                </a:ln>
                <a:solidFill>
                  <a:schemeClr val="bg1">
                    <a:lumMod val="50000"/>
                  </a:schemeClr>
                </a:solidFill>
                <a:effectLst/>
                <a:uLnTx/>
                <a:uFillTx/>
                <a:latin typeface="Impact MT Std" pitchFamily="34" charset="0"/>
                <a:ea typeface="方正兰亭黑简体" panose="02000000000000000000" pitchFamily="2" charset="-122"/>
              </a:endParaRPr>
            </a:p>
          </p:txBody>
        </p:sp>
      </p:grpSp>
      <p:grpSp>
        <p:nvGrpSpPr>
          <p:cNvPr id="3" name="Group 64"/>
          <p:cNvGrpSpPr/>
          <p:nvPr/>
        </p:nvGrpSpPr>
        <p:grpSpPr>
          <a:xfrm>
            <a:off x="3540299" y="3216292"/>
            <a:ext cx="1469290" cy="587716"/>
            <a:chOff x="2310038" y="2193576"/>
            <a:chExt cx="1469290" cy="587716"/>
          </a:xfrm>
        </p:grpSpPr>
        <p:sp>
          <p:nvSpPr>
            <p:cNvPr id="161"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3200" kern="1200">
                <a:latin typeface="方正兰亭黑简体" panose="02000000000000000000" pitchFamily="2" charset="-122"/>
                <a:ea typeface="方正兰亭黑简体" panose="02000000000000000000" pitchFamily="2" charset="-122"/>
              </a:endParaRPr>
            </a:p>
          </p:txBody>
        </p:sp>
        <p:sp>
          <p:nvSpPr>
            <p:cNvPr id="162" name="Text Placeholder 3"/>
            <p:cNvSpPr txBox="1"/>
            <p:nvPr/>
          </p:nvSpPr>
          <p:spPr>
            <a:xfrm>
              <a:off x="2667496" y="2364324"/>
              <a:ext cx="82715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zh-CN" altLang="en-US" sz="1600" b="1" i="0" u="none" strike="noStrike" kern="1200" cap="none" spc="0" normalizeH="0" baseline="0" noProof="0" dirty="0" smtClean="0">
                  <a:ln>
                    <a:noFill/>
                  </a:ln>
                  <a:solidFill>
                    <a:schemeClr val="bg1">
                      <a:lumMod val="50000"/>
                    </a:schemeClr>
                  </a:solidFill>
                  <a:effectLst/>
                  <a:uLnTx/>
                  <a:uFillTx/>
                  <a:latin typeface="Impact MT Std" pitchFamily="34" charset="0"/>
                  <a:ea typeface="方正兰亭黑简体" panose="02000000000000000000" pitchFamily="2" charset="-122"/>
                </a:rPr>
                <a:t>决定主体</a:t>
              </a:r>
              <a:endParaRPr kumimoji="0" lang="en-US" sz="1600" b="1" i="0" u="none" strike="noStrike" kern="1200" cap="none" spc="0" normalizeH="0" baseline="0" noProof="0" dirty="0">
                <a:ln>
                  <a:noFill/>
                </a:ln>
                <a:solidFill>
                  <a:schemeClr val="bg1">
                    <a:lumMod val="50000"/>
                  </a:schemeClr>
                </a:solidFill>
                <a:effectLst/>
                <a:uLnTx/>
                <a:uFillTx/>
                <a:latin typeface="Impact MT Std" pitchFamily="34" charset="0"/>
                <a:ea typeface="方正兰亭黑简体" panose="02000000000000000000" pitchFamily="2" charset="-122"/>
              </a:endParaRPr>
            </a:p>
          </p:txBody>
        </p:sp>
      </p:grpSp>
      <p:grpSp>
        <p:nvGrpSpPr>
          <p:cNvPr id="4" name="Group 65"/>
          <p:cNvGrpSpPr/>
          <p:nvPr/>
        </p:nvGrpSpPr>
        <p:grpSpPr>
          <a:xfrm>
            <a:off x="3540299" y="4023516"/>
            <a:ext cx="1469290" cy="587716"/>
            <a:chOff x="2310038" y="3000800"/>
            <a:chExt cx="1469290" cy="587716"/>
          </a:xfrm>
        </p:grpSpPr>
        <p:sp>
          <p:nvSpPr>
            <p:cNvPr id="164"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3200" kern="1200">
                <a:latin typeface="方正兰亭黑简体" panose="02000000000000000000" pitchFamily="2" charset="-122"/>
                <a:ea typeface="方正兰亭黑简体" panose="02000000000000000000" pitchFamily="2" charset="-122"/>
              </a:endParaRPr>
            </a:p>
          </p:txBody>
        </p:sp>
        <p:sp>
          <p:nvSpPr>
            <p:cNvPr id="165" name="Text Placeholder 3"/>
            <p:cNvSpPr txBox="1"/>
            <p:nvPr/>
          </p:nvSpPr>
          <p:spPr>
            <a:xfrm>
              <a:off x="2632889" y="3171548"/>
              <a:ext cx="82715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zh-CN" altLang="en-US" sz="1600" b="1" i="0" u="none" strike="noStrike" kern="1200" cap="none" spc="0" normalizeH="0" baseline="0" noProof="0" dirty="0" smtClean="0">
                  <a:ln>
                    <a:noFill/>
                  </a:ln>
                  <a:solidFill>
                    <a:schemeClr val="bg1">
                      <a:lumMod val="50000"/>
                    </a:schemeClr>
                  </a:solidFill>
                  <a:effectLst/>
                  <a:uLnTx/>
                  <a:uFillTx/>
                  <a:latin typeface="Impact MT Std" pitchFamily="34" charset="0"/>
                  <a:ea typeface="方正兰亭黑简体" panose="02000000000000000000" pitchFamily="2" charset="-122"/>
                </a:rPr>
                <a:t>撤销案件</a:t>
              </a:r>
              <a:endParaRPr kumimoji="0" lang="en-US" sz="1600" b="1" i="0" u="none" strike="noStrike" kern="1200" cap="none" spc="0" normalizeH="0" baseline="0" noProof="0" dirty="0">
                <a:ln>
                  <a:noFill/>
                </a:ln>
                <a:solidFill>
                  <a:schemeClr val="bg1">
                    <a:lumMod val="50000"/>
                  </a:schemeClr>
                </a:solidFill>
                <a:effectLst/>
                <a:uLnTx/>
                <a:uFillTx/>
                <a:latin typeface="Impact MT Std" pitchFamily="34" charset="0"/>
                <a:ea typeface="方正兰亭黑简体" panose="02000000000000000000" pitchFamily="2" charset="-122"/>
              </a:endParaRPr>
            </a:p>
          </p:txBody>
        </p:sp>
      </p:grpSp>
      <p:grpSp>
        <p:nvGrpSpPr>
          <p:cNvPr id="5" name="Group 67"/>
          <p:cNvGrpSpPr/>
          <p:nvPr/>
        </p:nvGrpSpPr>
        <p:grpSpPr>
          <a:xfrm>
            <a:off x="3540299" y="4847593"/>
            <a:ext cx="1469290" cy="587716"/>
            <a:chOff x="2310038" y="3824877"/>
            <a:chExt cx="1469290" cy="587716"/>
          </a:xfrm>
        </p:grpSpPr>
        <p:sp>
          <p:nvSpPr>
            <p:cNvPr id="167"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3200" kern="1200">
                <a:latin typeface="方正兰亭黑简体" panose="02000000000000000000" pitchFamily="2" charset="-122"/>
                <a:ea typeface="方正兰亭黑简体" panose="02000000000000000000" pitchFamily="2" charset="-122"/>
              </a:endParaRPr>
            </a:p>
          </p:txBody>
        </p:sp>
        <p:sp>
          <p:nvSpPr>
            <p:cNvPr id="168" name="Text Placeholder 3"/>
            <p:cNvSpPr txBox="1"/>
            <p:nvPr/>
          </p:nvSpPr>
          <p:spPr>
            <a:xfrm>
              <a:off x="2645701" y="3995625"/>
              <a:ext cx="82715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kumimoji="0" lang="zh-CN" altLang="en-US" sz="1600" b="1" i="0" u="none" strike="noStrike" kern="1200" cap="none" spc="0" normalizeH="0" baseline="0" noProof="0" dirty="0" smtClean="0">
                  <a:ln>
                    <a:noFill/>
                  </a:ln>
                  <a:solidFill>
                    <a:schemeClr val="bg1">
                      <a:lumMod val="50000"/>
                    </a:schemeClr>
                  </a:solidFill>
                  <a:effectLst/>
                  <a:uLnTx/>
                  <a:uFillTx/>
                  <a:latin typeface="Impact MT Std" pitchFamily="34" charset="0"/>
                  <a:ea typeface="方正兰亭黑简体" panose="02000000000000000000" pitchFamily="2" charset="-122"/>
                </a:rPr>
                <a:t>费用处理</a:t>
              </a:r>
              <a:endParaRPr kumimoji="0" lang="en-US" sz="1600" b="1" i="0" u="none" strike="noStrike" kern="1200" cap="none" spc="0" normalizeH="0" baseline="0" noProof="0" dirty="0">
                <a:ln>
                  <a:noFill/>
                </a:ln>
                <a:solidFill>
                  <a:schemeClr val="bg1">
                    <a:lumMod val="50000"/>
                  </a:schemeClr>
                </a:solidFill>
                <a:effectLst/>
                <a:uLnTx/>
                <a:uFillTx/>
                <a:latin typeface="Impact MT Std" pitchFamily="34" charset="0"/>
                <a:ea typeface="方正兰亭黑简体" panose="02000000000000000000" pitchFamily="2" charset="-122"/>
              </a:endParaRPr>
            </a:p>
          </p:txBody>
        </p:sp>
      </p:grpSp>
    </p:spTree>
    <p:extLst>
      <p:ext uri="{BB962C8B-B14F-4D97-AF65-F5344CB8AC3E}">
        <p14:creationId xmlns:p14="http://schemas.microsoft.com/office/powerpoint/2010/main" xmlns:p15="http://schemas.microsoft.com/office/powerpoint/2012/main" xmlns="" val="3525887143"/>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2" fill="hold" grpId="0" nodeType="afterEffect">
                                  <p:stCondLst>
                                    <p:cond delay="0"/>
                                  </p:stCondLst>
                                  <p:childTnLst>
                                    <p:set>
                                      <p:cBhvr>
                                        <p:cTn id="26" dur="1" fill="hold">
                                          <p:stCondLst>
                                            <p:cond delay="0"/>
                                          </p:stCondLst>
                                        </p:cTn>
                                        <p:tgtEl>
                                          <p:spTgt spid="140"/>
                                        </p:tgtEl>
                                        <p:attrNameLst>
                                          <p:attrName>style.visibility</p:attrName>
                                        </p:attrNameLst>
                                      </p:cBhvr>
                                      <p:to>
                                        <p:strVal val="visible"/>
                                      </p:to>
                                    </p:set>
                                    <p:anim calcmode="lin" valueType="num">
                                      <p:cBhvr additive="base">
                                        <p:cTn id="27" dur="300" fill="hold"/>
                                        <p:tgtEl>
                                          <p:spTgt spid="140"/>
                                        </p:tgtEl>
                                        <p:attrNameLst>
                                          <p:attrName>ppt_x</p:attrName>
                                        </p:attrNameLst>
                                      </p:cBhvr>
                                      <p:tavLst>
                                        <p:tav tm="0">
                                          <p:val>
                                            <p:strVal val="1+#ppt_w/2"/>
                                          </p:val>
                                        </p:tav>
                                        <p:tav tm="100000">
                                          <p:val>
                                            <p:strVal val="#ppt_x"/>
                                          </p:val>
                                        </p:tav>
                                      </p:tavLst>
                                    </p:anim>
                                    <p:anim calcmode="lin" valueType="num">
                                      <p:cBhvr additive="base">
                                        <p:cTn id="28" dur="300" fill="hold"/>
                                        <p:tgtEl>
                                          <p:spTgt spid="14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5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141"/>
                                        </p:tgtEl>
                                        <p:attrNameLst>
                                          <p:attrName>style.visibility</p:attrName>
                                        </p:attrNameLst>
                                      </p:cBhvr>
                                      <p:to>
                                        <p:strVal val="visible"/>
                                      </p:to>
                                    </p:set>
                                    <p:anim calcmode="lin" valueType="num">
                                      <p:cBhvr additive="base">
                                        <p:cTn id="32" dur="500" fill="hold"/>
                                        <p:tgtEl>
                                          <p:spTgt spid="141"/>
                                        </p:tgtEl>
                                        <p:attrNameLst>
                                          <p:attrName>ppt_x</p:attrName>
                                        </p:attrNameLst>
                                      </p:cBhvr>
                                      <p:tavLst>
                                        <p:tav tm="0">
                                          <p:val>
                                            <p:strVal val="0-#ppt_w/2"/>
                                          </p:val>
                                        </p:tav>
                                        <p:tav tm="100000">
                                          <p:val>
                                            <p:strVal val="#ppt_x"/>
                                          </p:val>
                                        </p:tav>
                                      </p:tavLst>
                                    </p:anim>
                                    <p:anim calcmode="lin" valueType="num">
                                      <p:cBhvr additive="base">
                                        <p:cTn id="33" dur="500" fill="hold"/>
                                        <p:tgtEl>
                                          <p:spTgt spid="14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50"/>
                            </p:stCondLst>
                            <p:childTnLst>
                              <p:par>
                                <p:cTn id="35" presetID="53" presetClass="entr" presetSubtype="0" fill="hold" grpId="0" nodeType="after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p:cTn id="37" dur="500" fill="hold"/>
                                        <p:tgtEl>
                                          <p:spTgt spid="153"/>
                                        </p:tgtEl>
                                        <p:attrNameLst>
                                          <p:attrName>ppt_w</p:attrName>
                                        </p:attrNameLst>
                                      </p:cBhvr>
                                      <p:tavLst>
                                        <p:tav tm="0">
                                          <p:val>
                                            <p:fltVal val="0"/>
                                          </p:val>
                                        </p:tav>
                                        <p:tav tm="100000">
                                          <p:val>
                                            <p:strVal val="#ppt_w"/>
                                          </p:val>
                                        </p:tav>
                                      </p:tavLst>
                                    </p:anim>
                                    <p:anim calcmode="lin" valueType="num">
                                      <p:cBhvr>
                                        <p:cTn id="38" dur="500" fill="hold"/>
                                        <p:tgtEl>
                                          <p:spTgt spid="153"/>
                                        </p:tgtEl>
                                        <p:attrNameLst>
                                          <p:attrName>ppt_h</p:attrName>
                                        </p:attrNameLst>
                                      </p:cBhvr>
                                      <p:tavLst>
                                        <p:tav tm="0">
                                          <p:val>
                                            <p:fltVal val="0"/>
                                          </p:val>
                                        </p:tav>
                                        <p:tav tm="100000">
                                          <p:val>
                                            <p:strVal val="#ppt_h"/>
                                          </p:val>
                                        </p:tav>
                                      </p:tavLst>
                                    </p:anim>
                                    <p:animEffect transition="in" filter="fade">
                                      <p:cBhvr>
                                        <p:cTn id="39" dur="500"/>
                                        <p:tgtEl>
                                          <p:spTgt spid="153"/>
                                        </p:tgtEl>
                                      </p:cBhvr>
                                    </p:animEffect>
                                  </p:childTnLst>
                                </p:cTn>
                              </p:par>
                              <p:par>
                                <p:cTn id="40" presetID="2" presetClass="entr" presetSubtype="2" accel="50000" decel="5000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1+#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50"/>
                            </p:stCondLst>
                            <p:childTnLst>
                              <p:par>
                                <p:cTn id="45" presetID="53" presetClass="entr" presetSubtype="0" fill="hold" grpId="0" nodeType="afterEffect">
                                  <p:stCondLst>
                                    <p:cond delay="0"/>
                                  </p:stCondLst>
                                  <p:childTnLst>
                                    <p:set>
                                      <p:cBhvr>
                                        <p:cTn id="46" dur="1" fill="hold">
                                          <p:stCondLst>
                                            <p:cond delay="0"/>
                                          </p:stCondLst>
                                        </p:cTn>
                                        <p:tgtEl>
                                          <p:spTgt spid="149"/>
                                        </p:tgtEl>
                                        <p:attrNameLst>
                                          <p:attrName>style.visibility</p:attrName>
                                        </p:attrNameLst>
                                      </p:cBhvr>
                                      <p:to>
                                        <p:strVal val="visible"/>
                                      </p:to>
                                    </p:set>
                                    <p:anim calcmode="lin" valueType="num">
                                      <p:cBhvr>
                                        <p:cTn id="47" dur="500" fill="hold"/>
                                        <p:tgtEl>
                                          <p:spTgt spid="149"/>
                                        </p:tgtEl>
                                        <p:attrNameLst>
                                          <p:attrName>ppt_w</p:attrName>
                                        </p:attrNameLst>
                                      </p:cBhvr>
                                      <p:tavLst>
                                        <p:tav tm="0">
                                          <p:val>
                                            <p:fltVal val="0"/>
                                          </p:val>
                                        </p:tav>
                                        <p:tav tm="100000">
                                          <p:val>
                                            <p:strVal val="#ppt_w"/>
                                          </p:val>
                                        </p:tav>
                                      </p:tavLst>
                                    </p:anim>
                                    <p:anim calcmode="lin" valueType="num">
                                      <p:cBhvr>
                                        <p:cTn id="48" dur="500" fill="hold"/>
                                        <p:tgtEl>
                                          <p:spTgt spid="149"/>
                                        </p:tgtEl>
                                        <p:attrNameLst>
                                          <p:attrName>ppt_h</p:attrName>
                                        </p:attrNameLst>
                                      </p:cBhvr>
                                      <p:tavLst>
                                        <p:tav tm="0">
                                          <p:val>
                                            <p:fltVal val="0"/>
                                          </p:val>
                                        </p:tav>
                                        <p:tav tm="100000">
                                          <p:val>
                                            <p:strVal val="#ppt_h"/>
                                          </p:val>
                                        </p:tav>
                                      </p:tavLst>
                                    </p:anim>
                                    <p:animEffect transition="in" filter="fade">
                                      <p:cBhvr>
                                        <p:cTn id="49" dur="500"/>
                                        <p:tgtEl>
                                          <p:spTgt spid="149"/>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145"/>
                                        </p:tgtEl>
                                        <p:attrNameLst>
                                          <p:attrName>style.visibility</p:attrName>
                                        </p:attrNameLst>
                                      </p:cBhvr>
                                      <p:to>
                                        <p:strVal val="visible"/>
                                      </p:to>
                                    </p:set>
                                    <p:anim calcmode="lin" valueType="num">
                                      <p:cBhvr additive="base">
                                        <p:cTn id="52" dur="500" fill="hold"/>
                                        <p:tgtEl>
                                          <p:spTgt spid="145"/>
                                        </p:tgtEl>
                                        <p:attrNameLst>
                                          <p:attrName>ppt_x</p:attrName>
                                        </p:attrNameLst>
                                      </p:cBhvr>
                                      <p:tavLst>
                                        <p:tav tm="0">
                                          <p:val>
                                            <p:strVal val="1+#ppt_w/2"/>
                                          </p:val>
                                        </p:tav>
                                        <p:tav tm="100000">
                                          <p:val>
                                            <p:strVal val="#ppt_x"/>
                                          </p:val>
                                        </p:tav>
                                      </p:tavLst>
                                    </p:anim>
                                    <p:anim calcmode="lin" valueType="num">
                                      <p:cBhvr additive="base">
                                        <p:cTn id="53" dur="500" fill="hold"/>
                                        <p:tgtEl>
                                          <p:spTgt spid="14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50"/>
                            </p:stCondLst>
                            <p:childTnLst>
                              <p:par>
                                <p:cTn id="55" presetID="2" presetClass="entr" presetSubtype="8" accel="50000" decel="50000" fill="hold" grpId="0" nodeType="after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additive="base">
                                        <p:cTn id="57" dur="500" fill="hold"/>
                                        <p:tgtEl>
                                          <p:spTgt spid="142"/>
                                        </p:tgtEl>
                                        <p:attrNameLst>
                                          <p:attrName>ppt_x</p:attrName>
                                        </p:attrNameLst>
                                      </p:cBhvr>
                                      <p:tavLst>
                                        <p:tav tm="0">
                                          <p:val>
                                            <p:strVal val="0-#ppt_w/2"/>
                                          </p:val>
                                        </p:tav>
                                        <p:tav tm="100000">
                                          <p:val>
                                            <p:strVal val="#ppt_x"/>
                                          </p:val>
                                        </p:tav>
                                      </p:tavLst>
                                    </p:anim>
                                    <p:anim calcmode="lin" valueType="num">
                                      <p:cBhvr additive="base">
                                        <p:cTn id="58" dur="500" fill="hold"/>
                                        <p:tgtEl>
                                          <p:spTgt spid="14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50"/>
                            </p:stCondLst>
                            <p:childTnLst>
                              <p:par>
                                <p:cTn id="60" presetID="53" presetClass="entr" presetSubtype="0" fill="hold" grpId="0" nodeType="afterEffect">
                                  <p:stCondLst>
                                    <p:cond delay="0"/>
                                  </p:stCondLst>
                                  <p:childTnLst>
                                    <p:set>
                                      <p:cBhvr>
                                        <p:cTn id="61" dur="1" fill="hold">
                                          <p:stCondLst>
                                            <p:cond delay="0"/>
                                          </p:stCondLst>
                                        </p:cTn>
                                        <p:tgtEl>
                                          <p:spTgt spid="154"/>
                                        </p:tgtEl>
                                        <p:attrNameLst>
                                          <p:attrName>style.visibility</p:attrName>
                                        </p:attrNameLst>
                                      </p:cBhvr>
                                      <p:to>
                                        <p:strVal val="visible"/>
                                      </p:to>
                                    </p:set>
                                    <p:anim calcmode="lin" valueType="num">
                                      <p:cBhvr>
                                        <p:cTn id="62" dur="500" fill="hold"/>
                                        <p:tgtEl>
                                          <p:spTgt spid="154"/>
                                        </p:tgtEl>
                                        <p:attrNameLst>
                                          <p:attrName>ppt_w</p:attrName>
                                        </p:attrNameLst>
                                      </p:cBhvr>
                                      <p:tavLst>
                                        <p:tav tm="0">
                                          <p:val>
                                            <p:fltVal val="0"/>
                                          </p:val>
                                        </p:tav>
                                        <p:tav tm="100000">
                                          <p:val>
                                            <p:strVal val="#ppt_w"/>
                                          </p:val>
                                        </p:tav>
                                      </p:tavLst>
                                    </p:anim>
                                    <p:anim calcmode="lin" valueType="num">
                                      <p:cBhvr>
                                        <p:cTn id="63" dur="500" fill="hold"/>
                                        <p:tgtEl>
                                          <p:spTgt spid="154"/>
                                        </p:tgtEl>
                                        <p:attrNameLst>
                                          <p:attrName>ppt_h</p:attrName>
                                        </p:attrNameLst>
                                      </p:cBhvr>
                                      <p:tavLst>
                                        <p:tav tm="0">
                                          <p:val>
                                            <p:fltVal val="0"/>
                                          </p:val>
                                        </p:tav>
                                        <p:tav tm="100000">
                                          <p:val>
                                            <p:strVal val="#ppt_h"/>
                                          </p:val>
                                        </p:tav>
                                      </p:tavLst>
                                    </p:anim>
                                    <p:animEffect transition="in" filter="fade">
                                      <p:cBhvr>
                                        <p:cTn id="64" dur="500"/>
                                        <p:tgtEl>
                                          <p:spTgt spid="154"/>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1+#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550"/>
                            </p:stCondLst>
                            <p:childTnLst>
                              <p:par>
                                <p:cTn id="70" presetID="53" presetClass="entr" presetSubtype="0"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 calcmode="lin" valueType="num">
                                      <p:cBhvr>
                                        <p:cTn id="72" dur="500" fill="hold"/>
                                        <p:tgtEl>
                                          <p:spTgt spid="150"/>
                                        </p:tgtEl>
                                        <p:attrNameLst>
                                          <p:attrName>ppt_w</p:attrName>
                                        </p:attrNameLst>
                                      </p:cBhvr>
                                      <p:tavLst>
                                        <p:tav tm="0">
                                          <p:val>
                                            <p:fltVal val="0"/>
                                          </p:val>
                                        </p:tav>
                                        <p:tav tm="100000">
                                          <p:val>
                                            <p:strVal val="#ppt_w"/>
                                          </p:val>
                                        </p:tav>
                                      </p:tavLst>
                                    </p:anim>
                                    <p:anim calcmode="lin" valueType="num">
                                      <p:cBhvr>
                                        <p:cTn id="73" dur="500" fill="hold"/>
                                        <p:tgtEl>
                                          <p:spTgt spid="150"/>
                                        </p:tgtEl>
                                        <p:attrNameLst>
                                          <p:attrName>ppt_h</p:attrName>
                                        </p:attrNameLst>
                                      </p:cBhvr>
                                      <p:tavLst>
                                        <p:tav tm="0">
                                          <p:val>
                                            <p:fltVal val="0"/>
                                          </p:val>
                                        </p:tav>
                                        <p:tav tm="100000">
                                          <p:val>
                                            <p:strVal val="#ppt_h"/>
                                          </p:val>
                                        </p:tav>
                                      </p:tavLst>
                                    </p:anim>
                                    <p:animEffect transition="in" filter="fade">
                                      <p:cBhvr>
                                        <p:cTn id="74" dur="500"/>
                                        <p:tgtEl>
                                          <p:spTgt spid="150"/>
                                        </p:tgtEl>
                                      </p:cBhvr>
                                    </p:animEffect>
                                  </p:childTnLst>
                                </p:cTn>
                              </p:par>
                              <p:par>
                                <p:cTn id="75" presetID="2" presetClass="entr" presetSubtype="2" accel="50000" decel="5000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anim calcmode="lin" valueType="num">
                                      <p:cBhvr additive="base">
                                        <p:cTn id="77" dur="500" fill="hold"/>
                                        <p:tgtEl>
                                          <p:spTgt spid="146"/>
                                        </p:tgtEl>
                                        <p:attrNameLst>
                                          <p:attrName>ppt_x</p:attrName>
                                        </p:attrNameLst>
                                      </p:cBhvr>
                                      <p:tavLst>
                                        <p:tav tm="0">
                                          <p:val>
                                            <p:strVal val="1+#ppt_w/2"/>
                                          </p:val>
                                        </p:tav>
                                        <p:tav tm="100000">
                                          <p:val>
                                            <p:strVal val="#ppt_x"/>
                                          </p:val>
                                        </p:tav>
                                      </p:tavLst>
                                    </p:anim>
                                    <p:anim calcmode="lin" valueType="num">
                                      <p:cBhvr additive="base">
                                        <p:cTn id="78" dur="500" fill="hold"/>
                                        <p:tgtEl>
                                          <p:spTgt spid="146"/>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6050"/>
                            </p:stCondLst>
                            <p:childTnLst>
                              <p:par>
                                <p:cTn id="80" presetID="2" presetClass="entr" presetSubtype="8" accel="50000" decel="50000"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anim calcmode="lin" valueType="num">
                                      <p:cBhvr additive="base">
                                        <p:cTn id="82" dur="500" fill="hold"/>
                                        <p:tgtEl>
                                          <p:spTgt spid="143"/>
                                        </p:tgtEl>
                                        <p:attrNameLst>
                                          <p:attrName>ppt_x</p:attrName>
                                        </p:attrNameLst>
                                      </p:cBhvr>
                                      <p:tavLst>
                                        <p:tav tm="0">
                                          <p:val>
                                            <p:strVal val="0-#ppt_w/2"/>
                                          </p:val>
                                        </p:tav>
                                        <p:tav tm="100000">
                                          <p:val>
                                            <p:strVal val="#ppt_x"/>
                                          </p:val>
                                        </p:tav>
                                      </p:tavLst>
                                    </p:anim>
                                    <p:anim calcmode="lin" valueType="num">
                                      <p:cBhvr additive="base">
                                        <p:cTn id="83" dur="500" fill="hold"/>
                                        <p:tgtEl>
                                          <p:spTgt spid="143"/>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6550"/>
                            </p:stCondLst>
                            <p:childTnLst>
                              <p:par>
                                <p:cTn id="85" presetID="53" presetClass="entr" presetSubtype="0" fill="hold" grpId="0" nodeType="afterEffect">
                                  <p:stCondLst>
                                    <p:cond delay="0"/>
                                  </p:stCondLst>
                                  <p:childTnLst>
                                    <p:set>
                                      <p:cBhvr>
                                        <p:cTn id="86" dur="1" fill="hold">
                                          <p:stCondLst>
                                            <p:cond delay="0"/>
                                          </p:stCondLst>
                                        </p:cTn>
                                        <p:tgtEl>
                                          <p:spTgt spid="155"/>
                                        </p:tgtEl>
                                        <p:attrNameLst>
                                          <p:attrName>style.visibility</p:attrName>
                                        </p:attrNameLst>
                                      </p:cBhvr>
                                      <p:to>
                                        <p:strVal val="visible"/>
                                      </p:to>
                                    </p:set>
                                    <p:anim calcmode="lin" valueType="num">
                                      <p:cBhvr>
                                        <p:cTn id="87" dur="500" fill="hold"/>
                                        <p:tgtEl>
                                          <p:spTgt spid="155"/>
                                        </p:tgtEl>
                                        <p:attrNameLst>
                                          <p:attrName>ppt_w</p:attrName>
                                        </p:attrNameLst>
                                      </p:cBhvr>
                                      <p:tavLst>
                                        <p:tav tm="0">
                                          <p:val>
                                            <p:fltVal val="0"/>
                                          </p:val>
                                        </p:tav>
                                        <p:tav tm="100000">
                                          <p:val>
                                            <p:strVal val="#ppt_w"/>
                                          </p:val>
                                        </p:tav>
                                      </p:tavLst>
                                    </p:anim>
                                    <p:anim calcmode="lin" valueType="num">
                                      <p:cBhvr>
                                        <p:cTn id="88" dur="500" fill="hold"/>
                                        <p:tgtEl>
                                          <p:spTgt spid="155"/>
                                        </p:tgtEl>
                                        <p:attrNameLst>
                                          <p:attrName>ppt_h</p:attrName>
                                        </p:attrNameLst>
                                      </p:cBhvr>
                                      <p:tavLst>
                                        <p:tav tm="0">
                                          <p:val>
                                            <p:fltVal val="0"/>
                                          </p:val>
                                        </p:tav>
                                        <p:tav tm="100000">
                                          <p:val>
                                            <p:strVal val="#ppt_h"/>
                                          </p:val>
                                        </p:tav>
                                      </p:tavLst>
                                    </p:anim>
                                    <p:animEffect transition="in" filter="fade">
                                      <p:cBhvr>
                                        <p:cTn id="89" dur="500"/>
                                        <p:tgtEl>
                                          <p:spTgt spid="155"/>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1+#ppt_w/2"/>
                                          </p:val>
                                        </p:tav>
                                        <p:tav tm="100000">
                                          <p:val>
                                            <p:strVal val="#ppt_x"/>
                                          </p:val>
                                        </p:tav>
                                      </p:tavLst>
                                    </p:anim>
                                    <p:anim calcmode="lin" valueType="num">
                                      <p:cBhvr additive="base">
                                        <p:cTn id="93" dur="500" fill="hold"/>
                                        <p:tgtEl>
                                          <p:spTgt spid="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7050"/>
                            </p:stCondLst>
                            <p:childTnLst>
                              <p:par>
                                <p:cTn id="95" presetID="53" presetClass="entr" presetSubtype="0" fill="hold" grpId="0" nodeType="afterEffect">
                                  <p:stCondLst>
                                    <p:cond delay="0"/>
                                  </p:stCondLst>
                                  <p:childTnLst>
                                    <p:set>
                                      <p:cBhvr>
                                        <p:cTn id="96" dur="1" fill="hold">
                                          <p:stCondLst>
                                            <p:cond delay="0"/>
                                          </p:stCondLst>
                                        </p:cTn>
                                        <p:tgtEl>
                                          <p:spTgt spid="151"/>
                                        </p:tgtEl>
                                        <p:attrNameLst>
                                          <p:attrName>style.visibility</p:attrName>
                                        </p:attrNameLst>
                                      </p:cBhvr>
                                      <p:to>
                                        <p:strVal val="visible"/>
                                      </p:to>
                                    </p:set>
                                    <p:anim calcmode="lin" valueType="num">
                                      <p:cBhvr>
                                        <p:cTn id="97" dur="500" fill="hold"/>
                                        <p:tgtEl>
                                          <p:spTgt spid="151"/>
                                        </p:tgtEl>
                                        <p:attrNameLst>
                                          <p:attrName>ppt_w</p:attrName>
                                        </p:attrNameLst>
                                      </p:cBhvr>
                                      <p:tavLst>
                                        <p:tav tm="0">
                                          <p:val>
                                            <p:fltVal val="0"/>
                                          </p:val>
                                        </p:tav>
                                        <p:tav tm="100000">
                                          <p:val>
                                            <p:strVal val="#ppt_w"/>
                                          </p:val>
                                        </p:tav>
                                      </p:tavLst>
                                    </p:anim>
                                    <p:anim calcmode="lin" valueType="num">
                                      <p:cBhvr>
                                        <p:cTn id="98" dur="500" fill="hold"/>
                                        <p:tgtEl>
                                          <p:spTgt spid="151"/>
                                        </p:tgtEl>
                                        <p:attrNameLst>
                                          <p:attrName>ppt_h</p:attrName>
                                        </p:attrNameLst>
                                      </p:cBhvr>
                                      <p:tavLst>
                                        <p:tav tm="0">
                                          <p:val>
                                            <p:fltVal val="0"/>
                                          </p:val>
                                        </p:tav>
                                        <p:tav tm="100000">
                                          <p:val>
                                            <p:strVal val="#ppt_h"/>
                                          </p:val>
                                        </p:tav>
                                      </p:tavLst>
                                    </p:anim>
                                    <p:animEffect transition="in" filter="fade">
                                      <p:cBhvr>
                                        <p:cTn id="99" dur="500"/>
                                        <p:tgtEl>
                                          <p:spTgt spid="151"/>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147"/>
                                        </p:tgtEl>
                                        <p:attrNameLst>
                                          <p:attrName>style.visibility</p:attrName>
                                        </p:attrNameLst>
                                      </p:cBhvr>
                                      <p:to>
                                        <p:strVal val="visible"/>
                                      </p:to>
                                    </p:set>
                                    <p:anim calcmode="lin" valueType="num">
                                      <p:cBhvr additive="base">
                                        <p:cTn id="102" dur="500" fill="hold"/>
                                        <p:tgtEl>
                                          <p:spTgt spid="147"/>
                                        </p:tgtEl>
                                        <p:attrNameLst>
                                          <p:attrName>ppt_x</p:attrName>
                                        </p:attrNameLst>
                                      </p:cBhvr>
                                      <p:tavLst>
                                        <p:tav tm="0">
                                          <p:val>
                                            <p:strVal val="1+#ppt_w/2"/>
                                          </p:val>
                                        </p:tav>
                                        <p:tav tm="100000">
                                          <p:val>
                                            <p:strVal val="#ppt_x"/>
                                          </p:val>
                                        </p:tav>
                                      </p:tavLst>
                                    </p:anim>
                                    <p:anim calcmode="lin" valueType="num">
                                      <p:cBhvr additive="base">
                                        <p:cTn id="103" dur="500" fill="hold"/>
                                        <p:tgtEl>
                                          <p:spTgt spid="147"/>
                                        </p:tgtEl>
                                        <p:attrNameLst>
                                          <p:attrName>ppt_y</p:attrName>
                                        </p:attrNameLst>
                                      </p:cBhvr>
                                      <p:tavLst>
                                        <p:tav tm="0">
                                          <p:val>
                                            <p:strVal val="#ppt_y"/>
                                          </p:val>
                                        </p:tav>
                                        <p:tav tm="100000">
                                          <p:val>
                                            <p:strVal val="#ppt_y"/>
                                          </p:val>
                                        </p:tav>
                                      </p:tavLst>
                                    </p:anim>
                                  </p:childTnLst>
                                </p:cTn>
                              </p:par>
                            </p:childTnLst>
                          </p:cTn>
                        </p:par>
                        <p:par>
                          <p:cTn id="104" fill="hold" nodeType="afterGroup">
                            <p:stCondLst>
                              <p:cond delay="7550"/>
                            </p:stCondLst>
                            <p:childTnLst>
                              <p:par>
                                <p:cTn id="105" presetID="2" presetClass="entr" presetSubtype="8" accel="50000" decel="50000" fill="hold" grpId="0" nodeType="afterEffect">
                                  <p:stCondLst>
                                    <p:cond delay="0"/>
                                  </p:stCondLst>
                                  <p:childTnLst>
                                    <p:set>
                                      <p:cBhvr>
                                        <p:cTn id="106" dur="1" fill="hold">
                                          <p:stCondLst>
                                            <p:cond delay="0"/>
                                          </p:stCondLst>
                                        </p:cTn>
                                        <p:tgtEl>
                                          <p:spTgt spid="144"/>
                                        </p:tgtEl>
                                        <p:attrNameLst>
                                          <p:attrName>style.visibility</p:attrName>
                                        </p:attrNameLst>
                                      </p:cBhvr>
                                      <p:to>
                                        <p:strVal val="visible"/>
                                      </p:to>
                                    </p:set>
                                    <p:anim calcmode="lin" valueType="num">
                                      <p:cBhvr additive="base">
                                        <p:cTn id="107" dur="500" fill="hold"/>
                                        <p:tgtEl>
                                          <p:spTgt spid="144"/>
                                        </p:tgtEl>
                                        <p:attrNameLst>
                                          <p:attrName>ppt_x</p:attrName>
                                        </p:attrNameLst>
                                      </p:cBhvr>
                                      <p:tavLst>
                                        <p:tav tm="0">
                                          <p:val>
                                            <p:strVal val="0-#ppt_w/2"/>
                                          </p:val>
                                        </p:tav>
                                        <p:tav tm="100000">
                                          <p:val>
                                            <p:strVal val="#ppt_x"/>
                                          </p:val>
                                        </p:tav>
                                      </p:tavLst>
                                    </p:anim>
                                    <p:anim calcmode="lin" valueType="num">
                                      <p:cBhvr additive="base">
                                        <p:cTn id="108" dur="500" fill="hold"/>
                                        <p:tgtEl>
                                          <p:spTgt spid="144"/>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8050"/>
                            </p:stCondLst>
                            <p:childTnLst>
                              <p:par>
                                <p:cTn id="110" presetID="53" presetClass="entr" presetSubtype="0" fill="hold" grpId="0" nodeType="afterEffect">
                                  <p:stCondLst>
                                    <p:cond delay="0"/>
                                  </p:stCondLst>
                                  <p:childTnLst>
                                    <p:set>
                                      <p:cBhvr>
                                        <p:cTn id="111" dur="1" fill="hold">
                                          <p:stCondLst>
                                            <p:cond delay="0"/>
                                          </p:stCondLst>
                                        </p:cTn>
                                        <p:tgtEl>
                                          <p:spTgt spid="156"/>
                                        </p:tgtEl>
                                        <p:attrNameLst>
                                          <p:attrName>style.visibility</p:attrName>
                                        </p:attrNameLst>
                                      </p:cBhvr>
                                      <p:to>
                                        <p:strVal val="visible"/>
                                      </p:to>
                                    </p:set>
                                    <p:anim calcmode="lin" valueType="num">
                                      <p:cBhvr>
                                        <p:cTn id="112" dur="500" fill="hold"/>
                                        <p:tgtEl>
                                          <p:spTgt spid="156"/>
                                        </p:tgtEl>
                                        <p:attrNameLst>
                                          <p:attrName>ppt_w</p:attrName>
                                        </p:attrNameLst>
                                      </p:cBhvr>
                                      <p:tavLst>
                                        <p:tav tm="0">
                                          <p:val>
                                            <p:fltVal val="0"/>
                                          </p:val>
                                        </p:tav>
                                        <p:tav tm="100000">
                                          <p:val>
                                            <p:strVal val="#ppt_w"/>
                                          </p:val>
                                        </p:tav>
                                      </p:tavLst>
                                    </p:anim>
                                    <p:anim calcmode="lin" valueType="num">
                                      <p:cBhvr>
                                        <p:cTn id="113" dur="500" fill="hold"/>
                                        <p:tgtEl>
                                          <p:spTgt spid="156"/>
                                        </p:tgtEl>
                                        <p:attrNameLst>
                                          <p:attrName>ppt_h</p:attrName>
                                        </p:attrNameLst>
                                      </p:cBhvr>
                                      <p:tavLst>
                                        <p:tav tm="0">
                                          <p:val>
                                            <p:fltVal val="0"/>
                                          </p:val>
                                        </p:tav>
                                        <p:tav tm="100000">
                                          <p:val>
                                            <p:strVal val="#ppt_h"/>
                                          </p:val>
                                        </p:tav>
                                      </p:tavLst>
                                    </p:anim>
                                    <p:animEffect transition="in" filter="fade">
                                      <p:cBhvr>
                                        <p:cTn id="114" dur="500"/>
                                        <p:tgtEl>
                                          <p:spTgt spid="156"/>
                                        </p:tgtEl>
                                      </p:cBhvr>
                                    </p:animEffect>
                                  </p:childTnLst>
                                </p:cTn>
                              </p:par>
                              <p:par>
                                <p:cTn id="115" presetID="2" presetClass="entr" presetSubtype="2" accel="50000" decel="5000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additive="base">
                                        <p:cTn id="117" dur="500" fill="hold"/>
                                        <p:tgtEl>
                                          <p:spTgt spid="5"/>
                                        </p:tgtEl>
                                        <p:attrNameLst>
                                          <p:attrName>ppt_x</p:attrName>
                                        </p:attrNameLst>
                                      </p:cBhvr>
                                      <p:tavLst>
                                        <p:tav tm="0">
                                          <p:val>
                                            <p:strVal val="1+#ppt_w/2"/>
                                          </p:val>
                                        </p:tav>
                                        <p:tav tm="100000">
                                          <p:val>
                                            <p:strVal val="#ppt_x"/>
                                          </p:val>
                                        </p:tav>
                                      </p:tavLst>
                                    </p:anim>
                                    <p:anim calcmode="lin" valueType="num">
                                      <p:cBhvr additive="base">
                                        <p:cTn id="118" dur="500" fill="hold"/>
                                        <p:tgtEl>
                                          <p:spTgt spid="5"/>
                                        </p:tgtEl>
                                        <p:attrNameLst>
                                          <p:attrName>ppt_y</p:attrName>
                                        </p:attrNameLst>
                                      </p:cBhvr>
                                      <p:tavLst>
                                        <p:tav tm="0">
                                          <p:val>
                                            <p:strVal val="#ppt_y"/>
                                          </p:val>
                                        </p:tav>
                                        <p:tav tm="100000">
                                          <p:val>
                                            <p:strVal val="#ppt_y"/>
                                          </p:val>
                                        </p:tav>
                                      </p:tavLst>
                                    </p:anim>
                                  </p:childTnLst>
                                </p:cTn>
                              </p:par>
                            </p:childTnLst>
                          </p:cTn>
                        </p:par>
                        <p:par>
                          <p:cTn id="119" fill="hold" nodeType="afterGroup">
                            <p:stCondLst>
                              <p:cond delay="8550"/>
                            </p:stCondLst>
                            <p:childTnLst>
                              <p:par>
                                <p:cTn id="120" presetID="53" presetClass="entr" presetSubtype="0" fill="hold" grpId="0" nodeType="afterEffect">
                                  <p:stCondLst>
                                    <p:cond delay="0"/>
                                  </p:stCondLst>
                                  <p:childTnLst>
                                    <p:set>
                                      <p:cBhvr>
                                        <p:cTn id="121" dur="1" fill="hold">
                                          <p:stCondLst>
                                            <p:cond delay="0"/>
                                          </p:stCondLst>
                                        </p:cTn>
                                        <p:tgtEl>
                                          <p:spTgt spid="152"/>
                                        </p:tgtEl>
                                        <p:attrNameLst>
                                          <p:attrName>style.visibility</p:attrName>
                                        </p:attrNameLst>
                                      </p:cBhvr>
                                      <p:to>
                                        <p:strVal val="visible"/>
                                      </p:to>
                                    </p:set>
                                    <p:anim calcmode="lin" valueType="num">
                                      <p:cBhvr>
                                        <p:cTn id="122" dur="500" fill="hold"/>
                                        <p:tgtEl>
                                          <p:spTgt spid="152"/>
                                        </p:tgtEl>
                                        <p:attrNameLst>
                                          <p:attrName>ppt_w</p:attrName>
                                        </p:attrNameLst>
                                      </p:cBhvr>
                                      <p:tavLst>
                                        <p:tav tm="0">
                                          <p:val>
                                            <p:fltVal val="0"/>
                                          </p:val>
                                        </p:tav>
                                        <p:tav tm="100000">
                                          <p:val>
                                            <p:strVal val="#ppt_w"/>
                                          </p:val>
                                        </p:tav>
                                      </p:tavLst>
                                    </p:anim>
                                    <p:anim calcmode="lin" valueType="num">
                                      <p:cBhvr>
                                        <p:cTn id="123" dur="500" fill="hold"/>
                                        <p:tgtEl>
                                          <p:spTgt spid="152"/>
                                        </p:tgtEl>
                                        <p:attrNameLst>
                                          <p:attrName>ppt_h</p:attrName>
                                        </p:attrNameLst>
                                      </p:cBhvr>
                                      <p:tavLst>
                                        <p:tav tm="0">
                                          <p:val>
                                            <p:fltVal val="0"/>
                                          </p:val>
                                        </p:tav>
                                        <p:tav tm="100000">
                                          <p:val>
                                            <p:strVal val="#ppt_h"/>
                                          </p:val>
                                        </p:tav>
                                      </p:tavLst>
                                    </p:anim>
                                    <p:animEffect transition="in" filter="fade">
                                      <p:cBhvr>
                                        <p:cTn id="124" dur="500"/>
                                        <p:tgtEl>
                                          <p:spTgt spid="152"/>
                                        </p:tgtEl>
                                      </p:cBhvr>
                                    </p:animEffect>
                                  </p:childTnLst>
                                </p:cTn>
                              </p:par>
                              <p:par>
                                <p:cTn id="125" presetID="2" presetClass="entr" presetSubtype="2" accel="50000" decel="50000" fill="hold" grpId="0" nodeType="withEffect">
                                  <p:stCondLst>
                                    <p:cond delay="0"/>
                                  </p:stCondLst>
                                  <p:childTnLst>
                                    <p:set>
                                      <p:cBhvr>
                                        <p:cTn id="126" dur="1" fill="hold">
                                          <p:stCondLst>
                                            <p:cond delay="0"/>
                                          </p:stCondLst>
                                        </p:cTn>
                                        <p:tgtEl>
                                          <p:spTgt spid="148"/>
                                        </p:tgtEl>
                                        <p:attrNameLst>
                                          <p:attrName>style.visibility</p:attrName>
                                        </p:attrNameLst>
                                      </p:cBhvr>
                                      <p:to>
                                        <p:strVal val="visible"/>
                                      </p:to>
                                    </p:set>
                                    <p:anim calcmode="lin" valueType="num">
                                      <p:cBhvr additive="base">
                                        <p:cTn id="127" dur="500" fill="hold"/>
                                        <p:tgtEl>
                                          <p:spTgt spid="148"/>
                                        </p:tgtEl>
                                        <p:attrNameLst>
                                          <p:attrName>ppt_x</p:attrName>
                                        </p:attrNameLst>
                                      </p:cBhvr>
                                      <p:tavLst>
                                        <p:tav tm="0">
                                          <p:val>
                                            <p:strVal val="1+#ppt_w/2"/>
                                          </p:val>
                                        </p:tav>
                                        <p:tav tm="100000">
                                          <p:val>
                                            <p:strVal val="#ppt_x"/>
                                          </p:val>
                                        </p:tav>
                                      </p:tavLst>
                                    </p:anim>
                                    <p:anim calcmode="lin" valueType="num">
                                      <p:cBhvr additive="base">
                                        <p:cTn id="128"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40" grpId="0"/>
      <p:bldP spid="141" grpId="0" animBg="1"/>
      <p:bldP spid="142" grpId="0" animBg="1"/>
      <p:bldP spid="143" grpId="0" animBg="1"/>
      <p:bldP spid="144" grpId="0" animBg="1"/>
      <p:bldP spid="145" grpId="0"/>
      <p:bldP spid="146" grpId="0"/>
      <p:bldP spid="147" grpId="0"/>
      <p:bldP spid="148" grpId="0"/>
      <p:bldP spid="149" grpId="0" animBg="1"/>
      <p:bldP spid="150" grpId="0" animBg="1"/>
      <p:bldP spid="151" grpId="0" animBg="1"/>
      <p:bldP spid="152" grpId="0" animBg="1"/>
      <p:bldP spid="153" grpId="0" animBg="1"/>
      <p:bldP spid="154" grpId="0" animBg="1"/>
      <p:bldP spid="155" grpId="0" animBg="1"/>
      <p:bldP spid="1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357214"/>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案件核阅制度</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25" name="Freeform 5"/>
          <p:cNvSpPr/>
          <p:nvPr/>
        </p:nvSpPr>
        <p:spPr bwMode="auto">
          <a:xfrm>
            <a:off x="7256915" y="62068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6" name="Group 8"/>
          <p:cNvGrpSpPr/>
          <p:nvPr/>
        </p:nvGrpSpPr>
        <p:grpSpPr>
          <a:xfrm>
            <a:off x="6360567" y="719408"/>
            <a:ext cx="1500478" cy="1500478"/>
            <a:chOff x="0" y="0"/>
            <a:chExt cx="2101515" cy="2101515"/>
          </a:xfrm>
          <a:gradFill>
            <a:gsLst>
              <a:gs pos="0">
                <a:srgbClr val="326698"/>
              </a:gs>
              <a:gs pos="100000">
                <a:srgbClr val="66CDCC"/>
              </a:gs>
            </a:gsLst>
            <a:lin ang="7200000" scaled="0"/>
          </a:gradFill>
        </p:grpSpPr>
        <p:sp>
          <p:nvSpPr>
            <p:cNvPr id="27"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latin typeface="宋体" pitchFamily="2" charset="-122"/>
                <a:sym typeface="宋体" pitchFamily="2" charset="-122"/>
              </a:endParaRPr>
            </a:p>
          </p:txBody>
        </p:sp>
      </p:grpSp>
      <p:grpSp>
        <p:nvGrpSpPr>
          <p:cNvPr id="29" name="Group 8"/>
          <p:cNvGrpSpPr/>
          <p:nvPr/>
        </p:nvGrpSpPr>
        <p:grpSpPr>
          <a:xfrm>
            <a:off x="7196914" y="2897530"/>
            <a:ext cx="1500478" cy="1500478"/>
            <a:chOff x="0" y="0"/>
            <a:chExt cx="2101515" cy="2101515"/>
          </a:xfrm>
          <a:gradFill>
            <a:gsLst>
              <a:gs pos="0">
                <a:srgbClr val="326698"/>
              </a:gs>
              <a:gs pos="100000">
                <a:srgbClr val="66CDCC"/>
              </a:gs>
            </a:gsLst>
            <a:lin ang="7200000" scaled="0"/>
          </a:gradFill>
        </p:grpSpPr>
        <p:sp>
          <p:nvSpPr>
            <p:cNvPr id="30"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latin typeface="宋体" pitchFamily="2" charset="-122"/>
                <a:sym typeface="宋体" pitchFamily="2" charset="-122"/>
              </a:endParaRPr>
            </a:p>
          </p:txBody>
        </p:sp>
      </p:grpSp>
      <p:grpSp>
        <p:nvGrpSpPr>
          <p:cNvPr id="32" name="Group 8"/>
          <p:cNvGrpSpPr/>
          <p:nvPr/>
        </p:nvGrpSpPr>
        <p:grpSpPr>
          <a:xfrm>
            <a:off x="8875568" y="4611781"/>
            <a:ext cx="1500478" cy="1500478"/>
            <a:chOff x="0" y="0"/>
            <a:chExt cx="2101515" cy="2101515"/>
          </a:xfrm>
          <a:gradFill>
            <a:gsLst>
              <a:gs pos="0">
                <a:srgbClr val="326698"/>
              </a:gs>
              <a:gs pos="100000">
                <a:srgbClr val="66CDCC"/>
              </a:gs>
            </a:gsLst>
            <a:lin ang="7200000" scaled="0"/>
          </a:gradFill>
        </p:grpSpPr>
        <p:sp>
          <p:nvSpPr>
            <p:cNvPr id="33"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anchor="ctr"/>
            <a:lstStyle/>
            <a:p>
              <a:pPr algn="ctr"/>
              <a:endParaRPr lang="zh-CN" altLang="zh-CN">
                <a:latin typeface="宋体" pitchFamily="2" charset="-122"/>
                <a:sym typeface="宋体" pitchFamily="2" charset="-122"/>
              </a:endParaRPr>
            </a:p>
          </p:txBody>
        </p:sp>
      </p:grpSp>
      <p:sp>
        <p:nvSpPr>
          <p:cNvPr id="35" name="弧形 34"/>
          <p:cNvSpPr/>
          <p:nvPr/>
        </p:nvSpPr>
        <p:spPr bwMode="auto">
          <a:xfrm>
            <a:off x="6710449" y="1301496"/>
            <a:ext cx="1656184" cy="1656184"/>
          </a:xfrm>
          <a:prstGeom prst="arc">
            <a:avLst>
              <a:gd name="adj1" fmla="val 5989544"/>
              <a:gd name="adj2" fmla="val 10739822"/>
            </a:avLst>
          </a:prstGeom>
          <a:noFill/>
          <a:ln w="12700" cap="flat" cmpd="sng" algn="ctr">
            <a:solidFill>
              <a:schemeClr val="tx1">
                <a:lumMod val="50000"/>
                <a:lumOff val="50000"/>
              </a:schemeClr>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endParaRPr>
          </a:p>
        </p:txBody>
      </p:sp>
      <p:sp>
        <p:nvSpPr>
          <p:cNvPr id="36" name="弧形 35"/>
          <p:cNvSpPr/>
          <p:nvPr/>
        </p:nvSpPr>
        <p:spPr bwMode="auto">
          <a:xfrm>
            <a:off x="7972534" y="3486384"/>
            <a:ext cx="1656184" cy="1656184"/>
          </a:xfrm>
          <a:prstGeom prst="arc">
            <a:avLst>
              <a:gd name="adj1" fmla="val 5417681"/>
              <a:gd name="adj2" fmla="val 9956679"/>
            </a:avLst>
          </a:prstGeom>
          <a:noFill/>
          <a:ln w="12700" cap="flat" cmpd="sng" algn="ctr">
            <a:solidFill>
              <a:schemeClr val="tx1">
                <a:lumMod val="50000"/>
                <a:lumOff val="50000"/>
              </a:schemeClr>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endParaRPr>
          </a:p>
        </p:txBody>
      </p:sp>
      <p:sp>
        <p:nvSpPr>
          <p:cNvPr id="37" name="TextBox 36"/>
          <p:cNvSpPr txBox="1"/>
          <p:nvPr/>
        </p:nvSpPr>
        <p:spPr>
          <a:xfrm>
            <a:off x="6530429" y="1220280"/>
            <a:ext cx="1214830" cy="707886"/>
          </a:xfrm>
          <a:prstGeom prst="rect">
            <a:avLst/>
          </a:prstGeom>
          <a:noFill/>
        </p:spPr>
        <p:txBody>
          <a:bodyPr wrap="square" rtlCol="0">
            <a:spAutoFit/>
          </a:bodyPr>
          <a:lstStyle/>
          <a:p>
            <a:pPr algn="ctr"/>
            <a:r>
              <a:rPr lang="zh-CN" altLang="en-US" sz="2000" dirty="0" smtClean="0">
                <a:solidFill>
                  <a:srgbClr val="F8F8F8"/>
                </a:solidFill>
                <a:latin typeface="微软雅黑" pitchFamily="34" charset="-122"/>
                <a:ea typeface="微软雅黑" pitchFamily="34" charset="-122"/>
              </a:rPr>
              <a:t>秘书与部门审核</a:t>
            </a:r>
            <a:endParaRPr lang="zh-CN" altLang="en-US" sz="2000" dirty="0">
              <a:solidFill>
                <a:srgbClr val="F8F8F8"/>
              </a:solidFill>
              <a:latin typeface="微软雅黑" pitchFamily="34" charset="-122"/>
              <a:ea typeface="微软雅黑" pitchFamily="34" charset="-122"/>
            </a:endParaRPr>
          </a:p>
        </p:txBody>
      </p:sp>
      <p:sp>
        <p:nvSpPr>
          <p:cNvPr id="38" name="TextBox 37"/>
          <p:cNvSpPr txBox="1"/>
          <p:nvPr/>
        </p:nvSpPr>
        <p:spPr>
          <a:xfrm>
            <a:off x="7283775" y="3428323"/>
            <a:ext cx="1331711" cy="707886"/>
          </a:xfrm>
          <a:prstGeom prst="rect">
            <a:avLst/>
          </a:prstGeom>
          <a:noFill/>
        </p:spPr>
        <p:txBody>
          <a:bodyPr wrap="square" rtlCol="0">
            <a:spAutoFit/>
          </a:bodyPr>
          <a:lstStyle/>
          <a:p>
            <a:pPr algn="ctr"/>
            <a:r>
              <a:rPr lang="zh-CN" altLang="en-US" sz="2000" dirty="0" smtClean="0">
                <a:solidFill>
                  <a:srgbClr val="F8F8F8"/>
                </a:solidFill>
                <a:latin typeface="微软雅黑" pitchFamily="34" charset="-122"/>
                <a:ea typeface="微软雅黑" pitchFamily="34" charset="-122"/>
              </a:rPr>
              <a:t>分管院领导审核</a:t>
            </a:r>
            <a:endParaRPr lang="zh-CN" altLang="en-US" sz="2000" dirty="0">
              <a:solidFill>
                <a:srgbClr val="F8F8F8"/>
              </a:solidFill>
              <a:latin typeface="微软雅黑" pitchFamily="34" charset="-122"/>
              <a:ea typeface="微软雅黑" pitchFamily="34" charset="-122"/>
            </a:endParaRPr>
          </a:p>
        </p:txBody>
      </p:sp>
      <p:sp>
        <p:nvSpPr>
          <p:cNvPr id="39" name="TextBox 38"/>
          <p:cNvSpPr txBox="1"/>
          <p:nvPr/>
        </p:nvSpPr>
        <p:spPr>
          <a:xfrm>
            <a:off x="9001075" y="5108712"/>
            <a:ext cx="1200968" cy="707886"/>
          </a:xfrm>
          <a:prstGeom prst="rect">
            <a:avLst/>
          </a:prstGeom>
          <a:noFill/>
        </p:spPr>
        <p:txBody>
          <a:bodyPr wrap="square" rtlCol="0">
            <a:spAutoFit/>
          </a:bodyPr>
          <a:lstStyle/>
          <a:p>
            <a:pPr algn="ctr"/>
            <a:r>
              <a:rPr lang="zh-CN" altLang="en-US" sz="2000" dirty="0" smtClean="0">
                <a:solidFill>
                  <a:srgbClr val="F8F8F8"/>
                </a:solidFill>
                <a:latin typeface="微软雅黑" pitchFamily="34" charset="-122"/>
                <a:ea typeface="微软雅黑" pitchFamily="34" charset="-122"/>
              </a:rPr>
              <a:t>理事长最终审核</a:t>
            </a:r>
            <a:endParaRPr lang="zh-CN" altLang="en-US" sz="2000" dirty="0">
              <a:solidFill>
                <a:srgbClr val="F8F8F8"/>
              </a:solidFill>
              <a:latin typeface="微软雅黑" pitchFamily="34" charset="-122"/>
              <a:ea typeface="微软雅黑" pitchFamily="34" charset="-122"/>
            </a:endParaRPr>
          </a:p>
        </p:txBody>
      </p:sp>
      <p:sp>
        <p:nvSpPr>
          <p:cNvPr id="42" name="TextBox 41"/>
          <p:cNvSpPr txBox="1"/>
          <p:nvPr/>
        </p:nvSpPr>
        <p:spPr>
          <a:xfrm>
            <a:off x="913805" y="1242754"/>
            <a:ext cx="5272143" cy="1384995"/>
          </a:xfrm>
          <a:prstGeom prst="rect">
            <a:avLst/>
          </a:prstGeom>
          <a:noFill/>
        </p:spPr>
        <p:txBody>
          <a:bodyPr wrap="square" rtlCol="0">
            <a:spAutoFit/>
          </a:bodyPr>
          <a:lstStyle/>
          <a:p>
            <a:pPr>
              <a:buFont typeface="Wingdings" pitchFamily="2" charset="2"/>
              <a:buChar char="p"/>
            </a:pPr>
            <a:r>
              <a:rPr lang="zh-CN" altLang="en-US" sz="1200" dirty="0" smtClean="0">
                <a:solidFill>
                  <a:schemeClr val="tx1">
                    <a:lumMod val="50000"/>
                    <a:lumOff val="50000"/>
                  </a:schemeClr>
                </a:solidFill>
                <a:latin typeface="微软雅黑" pitchFamily="34" charset="-122"/>
                <a:ea typeface="微软雅黑" pitchFamily="34" charset="-122"/>
              </a:rPr>
              <a:t>  第一层面：对裁决文字核阅，确保文字、数字、计算、标点符号等不出现错误，表述规范。</a:t>
            </a:r>
            <a:endParaRPr lang="en-US" altLang="zh-CN" sz="1200" dirty="0" smtClean="0">
              <a:solidFill>
                <a:schemeClr val="tx1">
                  <a:lumMod val="50000"/>
                  <a:lumOff val="50000"/>
                </a:schemeClr>
              </a:solidFill>
              <a:latin typeface="微软雅黑" pitchFamily="34" charset="-122"/>
              <a:ea typeface="微软雅黑" pitchFamily="34" charset="-122"/>
            </a:endParaRPr>
          </a:p>
          <a:p>
            <a:pPr>
              <a:buFont typeface="Wingdings" pitchFamily="2" charset="2"/>
              <a:buChar char="p"/>
            </a:pPr>
            <a:r>
              <a:rPr lang="zh-CN" altLang="en-US" sz="1200" dirty="0" smtClean="0">
                <a:solidFill>
                  <a:schemeClr val="tx1">
                    <a:lumMod val="50000"/>
                    <a:lumOff val="50000"/>
                  </a:schemeClr>
                </a:solidFill>
                <a:latin typeface="微软雅黑" pitchFamily="34" charset="-122"/>
                <a:ea typeface="微软雅黑" pitchFamily="34" charset="-122"/>
              </a:rPr>
              <a:t>  第二层面：裁项的核阅，确保仲裁裁决与仲裁请求一一对应，没有遗漏和超裁。</a:t>
            </a:r>
            <a:endParaRPr lang="en-US" altLang="zh-CN" sz="1200" dirty="0" smtClean="0">
              <a:solidFill>
                <a:schemeClr val="tx1">
                  <a:lumMod val="50000"/>
                  <a:lumOff val="50000"/>
                </a:schemeClr>
              </a:solidFill>
              <a:latin typeface="微软雅黑" pitchFamily="34" charset="-122"/>
              <a:ea typeface="微软雅黑" pitchFamily="34" charset="-122"/>
            </a:endParaRPr>
          </a:p>
          <a:p>
            <a:pPr>
              <a:buFont typeface="Wingdings" pitchFamily="2" charset="2"/>
              <a:buChar char="p"/>
            </a:pPr>
            <a:r>
              <a:rPr lang="en-US" altLang="zh-CN" sz="1200" dirty="0" smtClean="0">
                <a:solidFill>
                  <a:schemeClr val="tx1">
                    <a:lumMod val="50000"/>
                    <a:lumOff val="50000"/>
                  </a:schemeClr>
                </a:solidFill>
                <a:latin typeface="微软雅黑" pitchFamily="34" charset="-122"/>
                <a:ea typeface="微软雅黑" pitchFamily="34" charset="-122"/>
              </a:rPr>
              <a:t>  </a:t>
            </a:r>
            <a:r>
              <a:rPr lang="zh-CN" altLang="en-US" sz="1200" dirty="0" smtClean="0">
                <a:solidFill>
                  <a:schemeClr val="tx1">
                    <a:lumMod val="50000"/>
                    <a:lumOff val="50000"/>
                  </a:schemeClr>
                </a:solidFill>
                <a:latin typeface="微软雅黑" pitchFamily="34" charset="-122"/>
                <a:ea typeface="微软雅黑" pitchFamily="34" charset="-122"/>
              </a:rPr>
              <a:t>第三层面：裁决书认定的事实是否清楚、说理是否充分，适用法律是否正确。</a:t>
            </a:r>
            <a:endParaRPr lang="en-US" altLang="zh-CN" sz="1200" dirty="0" smtClean="0">
              <a:solidFill>
                <a:schemeClr val="tx1">
                  <a:lumMod val="50000"/>
                  <a:lumOff val="50000"/>
                </a:schemeClr>
              </a:solidFill>
              <a:latin typeface="微软雅黑" pitchFamily="34" charset="-122"/>
              <a:ea typeface="微软雅黑" pitchFamily="34" charset="-122"/>
            </a:endParaRPr>
          </a:p>
          <a:p>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24"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2988209266"/>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21"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500"/>
                                        <p:tgtEl>
                                          <p:spTgt spid="2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heel(1)">
                                      <p:cBhvr>
                                        <p:cTn id="36" dur="500"/>
                                        <p:tgtEl>
                                          <p:spTgt spid="37"/>
                                        </p:tgtEl>
                                      </p:cBhvr>
                                    </p:animEffect>
                                  </p:childTnLst>
                                </p:cTn>
                              </p:par>
                            </p:childTnLst>
                          </p:cTn>
                        </p:par>
                        <p:par>
                          <p:cTn id="37" fill="hold" nodeType="afterGroup">
                            <p:stCondLst>
                              <p:cond delay="4250"/>
                            </p:stCondLst>
                            <p:childTnLst>
                              <p:par>
                                <p:cTn id="38" presetID="22" presetClass="entr" presetSubtype="2"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right)">
                                      <p:cBhvr>
                                        <p:cTn id="40" dur="400"/>
                                        <p:tgtEl>
                                          <p:spTgt spid="42"/>
                                        </p:tgtEl>
                                      </p:cBhvr>
                                    </p:animEffect>
                                  </p:childTnLst>
                                </p:cTn>
                              </p:par>
                            </p:childTnLst>
                          </p:cTn>
                        </p:par>
                        <p:par>
                          <p:cTn id="41" fill="hold" nodeType="afterGroup">
                            <p:stCondLst>
                              <p:cond delay="4650"/>
                            </p:stCondLst>
                            <p:childTnLst>
                              <p:par>
                                <p:cTn id="42" presetID="22" presetClass="entr" presetSubtype="1"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par>
                          <p:cTn id="45" fill="hold" nodeType="afterGroup">
                            <p:stCondLst>
                              <p:cond delay="5150"/>
                            </p:stCondLst>
                            <p:childTnLst>
                              <p:par>
                                <p:cTn id="46" presetID="21"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heel(1)">
                                      <p:cBhvr>
                                        <p:cTn id="48" dur="500"/>
                                        <p:tgtEl>
                                          <p:spTgt spid="38"/>
                                        </p:tgtEl>
                                      </p:cBhvr>
                                    </p:animEffect>
                                  </p:childTnLst>
                                </p:cTn>
                              </p:par>
                              <p:par>
                                <p:cTn id="49" presetID="21" presetClass="entr" presetSubtype="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500"/>
                                        <p:tgtEl>
                                          <p:spTgt spid="29"/>
                                        </p:tgtEl>
                                      </p:cBhvr>
                                    </p:animEffect>
                                  </p:childTnLst>
                                </p:cTn>
                              </p:par>
                            </p:childTnLst>
                          </p:cTn>
                        </p:par>
                        <p:par>
                          <p:cTn id="52" fill="hold" nodeType="afterGroup">
                            <p:stCondLst>
                              <p:cond delay="5650"/>
                            </p:stCondLst>
                            <p:childTnLst>
                              <p:par>
                                <p:cTn id="53" presetID="22" presetClass="entr" presetSubtype="1"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par>
                          <p:cTn id="56" fill="hold" nodeType="afterGroup">
                            <p:stCondLst>
                              <p:cond delay="6150"/>
                            </p:stCondLst>
                            <p:childTnLst>
                              <p:par>
                                <p:cTn id="57" presetID="21" presetClass="entr" presetSubtype="1"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heel(1)">
                                      <p:cBhvr>
                                        <p:cTn id="59" dur="500"/>
                                        <p:tgtEl>
                                          <p:spTgt spid="39"/>
                                        </p:tgtEl>
                                      </p:cBhvr>
                                    </p:animEffect>
                                  </p:childTnLst>
                                </p:cTn>
                              </p:par>
                              <p:par>
                                <p:cTn id="60" presetID="21" presetClass="entr" presetSubtype="1"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heel(1)">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5" grpId="0" animBg="1"/>
      <p:bldP spid="35" grpId="0" animBg="1"/>
      <p:bldP spid="36" grpId="0" animBg="1"/>
      <p:bldP spid="37" grpId="0"/>
      <p:bldP spid="38" grpId="0"/>
      <p:bldP spid="39"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Administrator\Desktop\QQ截图20160516104337.png"/>
          <p:cNvPicPr>
            <a:picLocks noChangeAspect="1" noChangeArrowheads="1"/>
          </p:cNvPicPr>
          <p:nvPr/>
        </p:nvPicPr>
        <p:blipFill>
          <a:blip r:embed="rId3">
            <a:extLst>
              <a:ext uri="{28A0092B-C50C-407E-A947-70E740481C1C}">
                <a14:useLocalDpi xmlns="" xmlns:p14="http://schemas.microsoft.com/office/powerpoint/2010/main" xmlns:p15="http://schemas.microsoft.com/office/powerpoint/2012/main" xmlns:a14="http://schemas.microsoft.com/office/drawing/2010/main" val="0"/>
              </a:ext>
            </a:extLst>
          </a:blip>
          <a:stretch>
            <a:fillRect/>
          </a:stretch>
        </p:blipFill>
        <p:spPr bwMode="auto">
          <a:xfrm>
            <a:off x="-1" y="0"/>
            <a:ext cx="12190413" cy="6858000"/>
          </a:xfrm>
          <a:prstGeom prst="rect">
            <a:avLst/>
          </a:prstGeom>
          <a:noFill/>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311287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仲裁决定书的使用</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40"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 xmlns:p14="http://schemas.microsoft.com/office/powerpoint/2010/main" xmlns:p15="http://schemas.microsoft.com/office/powerpoint/2012/main" xmlns:a14="http://schemas.microsoft.com/office/drawing/2010/main"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41"/>
          <p:cNvGrpSpPr/>
          <p:nvPr/>
        </p:nvGrpSpPr>
        <p:grpSpPr>
          <a:xfrm>
            <a:off x="1125575" y="1700808"/>
            <a:ext cx="4718290" cy="857188"/>
            <a:chOff x="1064741" y="1736376"/>
            <a:chExt cx="4718290" cy="857188"/>
          </a:xfrm>
        </p:grpSpPr>
        <p:sp>
          <p:nvSpPr>
            <p:cNvPr id="43"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44"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id-ID" sz="4400" dirty="0" smtClean="0">
                  <a:solidFill>
                    <a:prstClr val="white"/>
                  </a:solidFill>
                  <a:latin typeface="微软雅黑" pitchFamily="34" charset="-122"/>
                  <a:ea typeface="微软雅黑" pitchFamily="34" charset="-122"/>
                  <a:cs typeface="Lato" panose="020F0502020204030203" pitchFamily="34" charset="0"/>
                  <a:sym typeface="Lato Bold" charset="0"/>
                </a:rPr>
                <a:t>1</a:t>
              </a:r>
              <a:endParaRPr lang="en-US" sz="4400" dirty="0">
                <a:solidFill>
                  <a:prstClr val="white"/>
                </a:solidFill>
                <a:latin typeface="微软雅黑" pitchFamily="34" charset="-122"/>
                <a:ea typeface="微软雅黑" pitchFamily="34" charset="-122"/>
                <a:cs typeface="Lato" panose="020F0502020204030203" pitchFamily="34" charset="0"/>
                <a:sym typeface="Lato Bold" charset="0"/>
              </a:endParaRPr>
            </a:p>
          </p:txBody>
        </p:sp>
        <p:grpSp>
          <p:nvGrpSpPr>
            <p:cNvPr id="3" name="组合 44"/>
            <p:cNvGrpSpPr/>
            <p:nvPr/>
          </p:nvGrpSpPr>
          <p:grpSpPr>
            <a:xfrm>
              <a:off x="1816749" y="1736376"/>
              <a:ext cx="3966282" cy="686414"/>
              <a:chOff x="2697421" y="988328"/>
              <a:chExt cx="3966282" cy="686414"/>
            </a:xfrm>
          </p:grpSpPr>
          <p:sp>
            <p:nvSpPr>
              <p:cNvPr id="46" name="TextBox 45"/>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47" name="TextBox 46"/>
              <p:cNvSpPr txBox="1"/>
              <p:nvPr/>
            </p:nvSpPr>
            <p:spPr>
              <a:xfrm>
                <a:off x="2697421" y="988328"/>
                <a:ext cx="3931871"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仲裁协议是否存在及其效力</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4" name="组合 47"/>
          <p:cNvGrpSpPr/>
          <p:nvPr/>
        </p:nvGrpSpPr>
        <p:grpSpPr>
          <a:xfrm>
            <a:off x="6381828" y="1700808"/>
            <a:ext cx="4749666" cy="857188"/>
            <a:chOff x="6321006" y="1736376"/>
            <a:chExt cx="4749666" cy="857188"/>
          </a:xfrm>
        </p:grpSpPr>
        <p:sp>
          <p:nvSpPr>
            <p:cNvPr id="49"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50"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2</a:t>
              </a:r>
            </a:p>
          </p:txBody>
        </p:sp>
        <p:grpSp>
          <p:nvGrpSpPr>
            <p:cNvPr id="5" name="组合 50"/>
            <p:cNvGrpSpPr/>
            <p:nvPr/>
          </p:nvGrpSpPr>
          <p:grpSpPr>
            <a:xfrm>
              <a:off x="7104390" y="1736376"/>
              <a:ext cx="3966282" cy="690871"/>
              <a:chOff x="2697421" y="983871"/>
              <a:chExt cx="3966282" cy="690871"/>
            </a:xfrm>
          </p:grpSpPr>
          <p:sp>
            <p:nvSpPr>
              <p:cNvPr id="52" name="TextBox 51"/>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53" name="TextBox 52"/>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决定仲裁员是否回避</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6" name="组合 89"/>
          <p:cNvGrpSpPr/>
          <p:nvPr/>
        </p:nvGrpSpPr>
        <p:grpSpPr>
          <a:xfrm>
            <a:off x="1126654" y="2966184"/>
            <a:ext cx="4718290" cy="857188"/>
            <a:chOff x="1064741" y="1736376"/>
            <a:chExt cx="4718290" cy="857188"/>
          </a:xfrm>
        </p:grpSpPr>
        <p:sp>
          <p:nvSpPr>
            <p:cNvPr id="91"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92"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3</a:t>
              </a:r>
            </a:p>
          </p:txBody>
        </p:sp>
        <p:grpSp>
          <p:nvGrpSpPr>
            <p:cNvPr id="7" name="组合 92"/>
            <p:cNvGrpSpPr/>
            <p:nvPr/>
          </p:nvGrpSpPr>
          <p:grpSpPr>
            <a:xfrm>
              <a:off x="1816749" y="1736376"/>
              <a:ext cx="3966282" cy="686414"/>
              <a:chOff x="2697421" y="988328"/>
              <a:chExt cx="3966282" cy="686414"/>
            </a:xfrm>
          </p:grpSpPr>
          <p:sp>
            <p:nvSpPr>
              <p:cNvPr id="94" name="TextBox 93"/>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95" name="TextBox 94"/>
              <p:cNvSpPr txBox="1"/>
              <p:nvPr/>
            </p:nvSpPr>
            <p:spPr>
              <a:xfrm>
                <a:off x="2697421" y="988328"/>
                <a:ext cx="3573602"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中止仲裁程序</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8" name="组合 95"/>
          <p:cNvGrpSpPr/>
          <p:nvPr/>
        </p:nvGrpSpPr>
        <p:grpSpPr>
          <a:xfrm>
            <a:off x="6382907" y="2966184"/>
            <a:ext cx="4749666" cy="857188"/>
            <a:chOff x="6321006" y="1736376"/>
            <a:chExt cx="4749666" cy="857188"/>
          </a:xfrm>
        </p:grpSpPr>
        <p:sp>
          <p:nvSpPr>
            <p:cNvPr id="97"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98"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4</a:t>
              </a:r>
            </a:p>
          </p:txBody>
        </p:sp>
        <p:grpSp>
          <p:nvGrpSpPr>
            <p:cNvPr id="9" name="组合 98"/>
            <p:cNvGrpSpPr/>
            <p:nvPr/>
          </p:nvGrpSpPr>
          <p:grpSpPr>
            <a:xfrm>
              <a:off x="7104390" y="1736376"/>
              <a:ext cx="3966282" cy="690871"/>
              <a:chOff x="2697421" y="983871"/>
              <a:chExt cx="3966282" cy="690871"/>
            </a:xfrm>
          </p:grpSpPr>
          <p:sp>
            <p:nvSpPr>
              <p:cNvPr id="100" name="TextBox 99"/>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101" name="TextBox 100"/>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准许撤回仲裁申请</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10" name="组合 101"/>
          <p:cNvGrpSpPr/>
          <p:nvPr/>
        </p:nvGrpSpPr>
        <p:grpSpPr>
          <a:xfrm>
            <a:off x="1126654" y="4241708"/>
            <a:ext cx="4718290" cy="857188"/>
            <a:chOff x="1064741" y="1736376"/>
            <a:chExt cx="4718290" cy="857188"/>
          </a:xfrm>
        </p:grpSpPr>
        <p:sp>
          <p:nvSpPr>
            <p:cNvPr id="103"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104"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5</a:t>
              </a:r>
            </a:p>
          </p:txBody>
        </p:sp>
        <p:grpSp>
          <p:nvGrpSpPr>
            <p:cNvPr id="11" name="组合 104"/>
            <p:cNvGrpSpPr/>
            <p:nvPr/>
          </p:nvGrpSpPr>
          <p:grpSpPr>
            <a:xfrm>
              <a:off x="1816749" y="1736376"/>
              <a:ext cx="3966282" cy="686414"/>
              <a:chOff x="2697421" y="988328"/>
              <a:chExt cx="3966282" cy="686414"/>
            </a:xfrm>
          </p:grpSpPr>
          <p:sp>
            <p:nvSpPr>
              <p:cNvPr id="106" name="TextBox 105"/>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107" name="TextBox 106"/>
              <p:cNvSpPr txBox="1"/>
              <p:nvPr/>
            </p:nvSpPr>
            <p:spPr>
              <a:xfrm>
                <a:off x="2697421" y="988328"/>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撤销仲裁案件</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12" name="组合 107"/>
          <p:cNvGrpSpPr/>
          <p:nvPr/>
        </p:nvGrpSpPr>
        <p:grpSpPr>
          <a:xfrm>
            <a:off x="6382907" y="4241708"/>
            <a:ext cx="4749666" cy="857188"/>
            <a:chOff x="6321006" y="1736376"/>
            <a:chExt cx="4749666" cy="857188"/>
          </a:xfrm>
        </p:grpSpPr>
        <p:sp>
          <p:nvSpPr>
            <p:cNvPr id="109"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110"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6</a:t>
              </a:r>
            </a:p>
          </p:txBody>
        </p:sp>
        <p:grpSp>
          <p:nvGrpSpPr>
            <p:cNvPr id="13" name="组合 110"/>
            <p:cNvGrpSpPr/>
            <p:nvPr/>
          </p:nvGrpSpPr>
          <p:grpSpPr>
            <a:xfrm>
              <a:off x="7104390" y="1736376"/>
              <a:ext cx="3966282" cy="690871"/>
              <a:chOff x="2697421" y="983871"/>
              <a:chExt cx="3966282" cy="690871"/>
            </a:xfrm>
          </p:grpSpPr>
          <p:sp>
            <p:nvSpPr>
              <p:cNvPr id="112" name="TextBox 111"/>
              <p:cNvSpPr txBox="1"/>
              <p:nvPr/>
            </p:nvSpPr>
            <p:spPr>
              <a:xfrm>
                <a:off x="2779299" y="1383316"/>
                <a:ext cx="3884404" cy="291426"/>
              </a:xfrm>
              <a:prstGeom prst="rect">
                <a:avLst/>
              </a:prstGeom>
              <a:noFill/>
            </p:spPr>
            <p:txBody>
              <a:bodyPr wrap="square" rtlCol="0">
                <a:spAutoFit/>
              </a:bodyPr>
              <a:lstStyle/>
              <a:p>
                <a:pPr>
                  <a:lnSpc>
                    <a:spcPct val="120000"/>
                  </a:lnSpc>
                </a:pPr>
                <a:endParaRPr lang="en-US" altLang="zh-CN" sz="1200" dirty="0">
                  <a:solidFill>
                    <a:prstClr val="black"/>
                  </a:solidFill>
                  <a:latin typeface="Agency FB" panose="020B0503020202020204" pitchFamily="34" charset="0"/>
                </a:endParaRPr>
              </a:p>
            </p:txBody>
          </p:sp>
          <p:sp>
            <p:nvSpPr>
              <p:cNvPr id="113" name="TextBox 112"/>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驳回仲裁申请</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spTree>
    <p:extLst>
      <p:ext uri="{BB962C8B-B14F-4D97-AF65-F5344CB8AC3E}">
        <p14:creationId xmlns="" xmlns:p15="http://schemas.microsoft.com/office/powerpoint/2012/main" xmlns:p14="http://schemas.microsoft.com/office/powerpoint/2010/main" val="939101583"/>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7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75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75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750"/>
                            </p:stCondLst>
                            <p:childTnLst>
                              <p:par>
                                <p:cTn id="55" presetID="42"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41" name="矩形 140"/>
          <p:cNvSpPr/>
          <p:nvPr/>
        </p:nvSpPr>
        <p:spPr>
          <a:xfrm>
            <a:off x="1587" y="0"/>
            <a:ext cx="12190413" cy="1916832"/>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TextBox 59"/>
          <p:cNvSpPr>
            <a:spLocks noChangeArrowheads="1"/>
          </p:cNvSpPr>
          <p:nvPr/>
        </p:nvSpPr>
        <p:spPr bwMode="auto">
          <a:xfrm flipH="1">
            <a:off x="3737752" y="500042"/>
            <a:ext cx="4896544" cy="1323439"/>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zh-CN" altLang="en-US" sz="4000" spc="300" dirty="0" smtClean="0">
                <a:solidFill>
                  <a:schemeClr val="bg1"/>
                </a:solidFill>
                <a:latin typeface="楷体" pitchFamily="49" charset="-122"/>
                <a:ea typeface="楷体" pitchFamily="49" charset="-122"/>
                <a:sym typeface="方正兰亭黑_GBK" pitchFamily="2" charset="-122"/>
              </a:rPr>
              <a:t> </a:t>
            </a:r>
            <a:r>
              <a:rPr lang="en-US" altLang="zh-CN" sz="4000" spc="300" dirty="0" smtClean="0">
                <a:solidFill>
                  <a:schemeClr val="bg1"/>
                </a:solidFill>
                <a:latin typeface="楷体" pitchFamily="49" charset="-122"/>
                <a:ea typeface="楷体" pitchFamily="49" charset="-122"/>
                <a:sym typeface="方正兰亭黑_GBK" pitchFamily="2" charset="-122"/>
              </a:rPr>
              <a:t> </a:t>
            </a:r>
            <a:r>
              <a:rPr lang="zh-CN" altLang="en-US" sz="3600" spc="300" dirty="0" smtClean="0">
                <a:solidFill>
                  <a:schemeClr val="bg1"/>
                </a:solidFill>
                <a:latin typeface="微软雅黑" pitchFamily="34" charset="-122"/>
                <a:ea typeface="微软雅黑" pitchFamily="34" charset="-122"/>
                <a:sym typeface="方正兰亭黑_GBK" pitchFamily="2" charset="-122"/>
              </a:rPr>
              <a:t>概要</a:t>
            </a:r>
            <a:r>
              <a:rPr lang="en-US" altLang="zh-CN" sz="4000" b="1" spc="300" dirty="0" smtClean="0">
                <a:solidFill>
                  <a:schemeClr val="bg1"/>
                </a:solidFill>
                <a:latin typeface="微软雅黑" pitchFamily="34" charset="-122"/>
                <a:ea typeface="微软雅黑" pitchFamily="34" charset="-122"/>
                <a:sym typeface="方正兰亭黑_GBK" pitchFamily="2" charset="-122"/>
              </a:rPr>
              <a:t>CONTENTS</a:t>
            </a:r>
            <a:endParaRPr lang="en-US" altLang="zh-CN" sz="4000" b="1" spc="300" dirty="0">
              <a:solidFill>
                <a:schemeClr val="bg1"/>
              </a:solidFill>
              <a:latin typeface="微软雅黑" pitchFamily="34" charset="-122"/>
              <a:ea typeface="微软雅黑" pitchFamily="34" charset="-122"/>
              <a:sym typeface="方正兰亭黑_GBK" pitchFamily="2" charset="-122"/>
            </a:endParaRPr>
          </a:p>
        </p:txBody>
      </p:sp>
      <p:grpSp>
        <p:nvGrpSpPr>
          <p:cNvPr id="143" name="组合 142"/>
          <p:cNvGrpSpPr/>
          <p:nvPr/>
        </p:nvGrpSpPr>
        <p:grpSpPr>
          <a:xfrm>
            <a:off x="1828136" y="3398125"/>
            <a:ext cx="504850" cy="523220"/>
            <a:chOff x="6095206" y="1196752"/>
            <a:chExt cx="504850" cy="523220"/>
          </a:xfrm>
        </p:grpSpPr>
        <p:sp>
          <p:nvSpPr>
            <p:cNvPr id="144" name="矩形 143"/>
            <p:cNvSpPr/>
            <p:nvPr/>
          </p:nvSpPr>
          <p:spPr>
            <a:xfrm>
              <a:off x="6096000" y="1196752"/>
              <a:ext cx="504056" cy="50405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5" name="TextBox 59"/>
            <p:cNvSpPr>
              <a:spLocks noChangeArrowheads="1"/>
            </p:cNvSpPr>
            <p:nvPr/>
          </p:nvSpPr>
          <p:spPr bwMode="auto">
            <a:xfrm flipH="1">
              <a:off x="6095206" y="1196752"/>
              <a:ext cx="504056" cy="52322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en-US" altLang="zh-CN" sz="2800">
                  <a:gradFill>
                    <a:gsLst>
                      <a:gs pos="0">
                        <a:srgbClr val="326698"/>
                      </a:gs>
                      <a:gs pos="100000">
                        <a:srgbClr val="66CDCC"/>
                      </a:gs>
                    </a:gsLst>
                    <a:lin ang="7200000" scaled="0"/>
                  </a:gra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itchFamily="2" charset="-122"/>
                </a:rPr>
                <a:t>1</a:t>
              </a:r>
            </a:p>
          </p:txBody>
        </p:sp>
      </p:grpSp>
      <p:sp>
        <p:nvSpPr>
          <p:cNvPr id="146" name="TextBox 64"/>
          <p:cNvSpPr>
            <a:spLocks noChangeArrowheads="1"/>
          </p:cNvSpPr>
          <p:nvPr/>
        </p:nvSpPr>
        <p:spPr bwMode="auto">
          <a:xfrm>
            <a:off x="1222672" y="4017258"/>
            <a:ext cx="1736052" cy="58477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rPr>
              <a:t>管理性规范</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a:p>
            <a:pPr algn="ctr" eaLnBrk="1" hangingPunct="1"/>
            <a:r>
              <a:rPr lang="en-US" altLang="zh-CN" sz="1200" dirty="0">
                <a:gradFill>
                  <a:gsLst>
                    <a:gs pos="0">
                      <a:srgbClr val="326698"/>
                    </a:gs>
                    <a:gs pos="100000">
                      <a:srgbClr val="66CDCC"/>
                    </a:gs>
                  </a:gsLst>
                  <a:lin ang="7200000" scaled="0"/>
                </a:gradFill>
                <a:latin typeface="微软雅黑" pitchFamily="34" charset="-122"/>
                <a:ea typeface="微软雅黑" pitchFamily="34" charset="-122"/>
                <a:sym typeface="Arial" panose="020B0604020202020204" pitchFamily="34" charset="0"/>
              </a:rPr>
              <a:t>Management System</a:t>
            </a:r>
            <a:endParaRPr lang="zh-CN" altLang="en-US" sz="1200" dirty="0">
              <a:gradFill>
                <a:gsLst>
                  <a:gs pos="0">
                    <a:srgbClr val="326698"/>
                  </a:gs>
                  <a:gs pos="100000">
                    <a:srgbClr val="66CDCC"/>
                  </a:gs>
                </a:gsLst>
                <a:lin ang="7200000" scaled="0"/>
              </a:gradFill>
              <a:latin typeface="微软雅黑" pitchFamily="34" charset="-122"/>
              <a:ea typeface="微软雅黑" pitchFamily="34" charset="-122"/>
              <a:sym typeface="Arial" panose="020B0604020202020204" pitchFamily="34" charset="0"/>
            </a:endParaRPr>
          </a:p>
        </p:txBody>
      </p:sp>
      <p:cxnSp>
        <p:nvCxnSpPr>
          <p:cNvPr id="147" name="直接连接符 146"/>
          <p:cNvCxnSpPr/>
          <p:nvPr/>
        </p:nvCxnSpPr>
        <p:spPr>
          <a:xfrm flipH="1">
            <a:off x="3070870" y="3356992"/>
            <a:ext cx="0" cy="129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8" name="组合 147"/>
          <p:cNvGrpSpPr/>
          <p:nvPr/>
        </p:nvGrpSpPr>
        <p:grpSpPr>
          <a:xfrm>
            <a:off x="3286892" y="3356992"/>
            <a:ext cx="1080121" cy="215444"/>
            <a:chOff x="4369395" y="3284984"/>
            <a:chExt cx="1080121" cy="215444"/>
          </a:xfrm>
        </p:grpSpPr>
        <p:sp>
          <p:nvSpPr>
            <p:cNvPr id="14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机构职责</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50" name="组合 149"/>
            <p:cNvGrpSpPr/>
            <p:nvPr/>
          </p:nvGrpSpPr>
          <p:grpSpPr>
            <a:xfrm>
              <a:off x="4369395" y="3316401"/>
              <a:ext cx="168551" cy="168551"/>
              <a:chOff x="5005199" y="3717032"/>
              <a:chExt cx="168551" cy="168551"/>
            </a:xfrm>
          </p:grpSpPr>
          <p:sp>
            <p:nvSpPr>
              <p:cNvPr id="151" name="椭圆 15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2" name="等腰三角形 1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53" name="组合 152"/>
          <p:cNvGrpSpPr/>
          <p:nvPr/>
        </p:nvGrpSpPr>
        <p:grpSpPr>
          <a:xfrm>
            <a:off x="4367012" y="3356992"/>
            <a:ext cx="1080121" cy="215444"/>
            <a:chOff x="4369395" y="3284984"/>
            <a:chExt cx="1080121" cy="215444"/>
          </a:xfrm>
        </p:grpSpPr>
        <p:sp>
          <p:nvSpPr>
            <p:cNvPr id="15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诚信仲裁</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55" name="组合 154"/>
            <p:cNvGrpSpPr/>
            <p:nvPr/>
          </p:nvGrpSpPr>
          <p:grpSpPr>
            <a:xfrm>
              <a:off x="4369395" y="3316401"/>
              <a:ext cx="168551" cy="168551"/>
              <a:chOff x="5005199" y="3717032"/>
              <a:chExt cx="168551" cy="168551"/>
            </a:xfrm>
          </p:grpSpPr>
          <p:sp>
            <p:nvSpPr>
              <p:cNvPr id="156" name="椭圆 15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7" name="等腰三角形 15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58" name="组合 157"/>
          <p:cNvGrpSpPr/>
          <p:nvPr/>
        </p:nvGrpSpPr>
        <p:grpSpPr>
          <a:xfrm>
            <a:off x="3286892" y="3717612"/>
            <a:ext cx="1080121" cy="215444"/>
            <a:chOff x="4369395" y="3284984"/>
            <a:chExt cx="1080121" cy="215444"/>
          </a:xfrm>
        </p:grpSpPr>
        <p:sp>
          <p:nvSpPr>
            <p:cNvPr id="15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受案范围</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60" name="组合 159"/>
            <p:cNvGrpSpPr/>
            <p:nvPr/>
          </p:nvGrpSpPr>
          <p:grpSpPr>
            <a:xfrm>
              <a:off x="4369395" y="3316401"/>
              <a:ext cx="168551" cy="168551"/>
              <a:chOff x="5005199" y="3717032"/>
              <a:chExt cx="168551" cy="168551"/>
            </a:xfrm>
          </p:grpSpPr>
          <p:sp>
            <p:nvSpPr>
              <p:cNvPr id="161" name="椭圆 16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2" name="等腰三角形 16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63" name="组合 162"/>
          <p:cNvGrpSpPr/>
          <p:nvPr/>
        </p:nvGrpSpPr>
        <p:grpSpPr>
          <a:xfrm>
            <a:off x="4367012" y="3717612"/>
            <a:ext cx="1080121" cy="215444"/>
            <a:chOff x="4369395" y="3284984"/>
            <a:chExt cx="1080121" cy="215444"/>
          </a:xfrm>
        </p:grpSpPr>
        <p:sp>
          <p:nvSpPr>
            <p:cNvPr id="16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管辖异议</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65" name="组合 164"/>
            <p:cNvGrpSpPr/>
            <p:nvPr/>
          </p:nvGrpSpPr>
          <p:grpSpPr>
            <a:xfrm>
              <a:off x="4369395" y="3316401"/>
              <a:ext cx="168551" cy="168551"/>
              <a:chOff x="5005199" y="3717032"/>
              <a:chExt cx="168551" cy="168551"/>
            </a:xfrm>
          </p:grpSpPr>
          <p:sp>
            <p:nvSpPr>
              <p:cNvPr id="166" name="椭圆 16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7" name="等腰三角形 1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68" name="组合 167"/>
          <p:cNvGrpSpPr/>
          <p:nvPr/>
        </p:nvGrpSpPr>
        <p:grpSpPr>
          <a:xfrm>
            <a:off x="3286892" y="4077072"/>
            <a:ext cx="1080121" cy="215444"/>
            <a:chOff x="4369395" y="3284984"/>
            <a:chExt cx="1080121" cy="215444"/>
          </a:xfrm>
        </p:grpSpPr>
        <p:sp>
          <p:nvSpPr>
            <p:cNvPr id="16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适用原则</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70" name="组合 169"/>
            <p:cNvGrpSpPr/>
            <p:nvPr/>
          </p:nvGrpSpPr>
          <p:grpSpPr>
            <a:xfrm>
              <a:off x="4369395" y="3316401"/>
              <a:ext cx="168551" cy="168551"/>
              <a:chOff x="5005199" y="3717032"/>
              <a:chExt cx="168551" cy="168551"/>
            </a:xfrm>
          </p:grpSpPr>
          <p:sp>
            <p:nvSpPr>
              <p:cNvPr id="171" name="椭圆 17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2" name="等腰三角形 17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73" name="组合 172"/>
          <p:cNvGrpSpPr/>
          <p:nvPr/>
        </p:nvGrpSpPr>
        <p:grpSpPr>
          <a:xfrm>
            <a:off x="4367012" y="4077072"/>
            <a:ext cx="1080121" cy="215444"/>
            <a:chOff x="4369395" y="3284984"/>
            <a:chExt cx="1080121" cy="215444"/>
          </a:xfrm>
        </p:grpSpPr>
        <p:sp>
          <p:nvSpPr>
            <p:cNvPr id="17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仲裁协议</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75" name="组合 174"/>
            <p:cNvGrpSpPr/>
            <p:nvPr/>
          </p:nvGrpSpPr>
          <p:grpSpPr>
            <a:xfrm>
              <a:off x="4369395" y="3316401"/>
              <a:ext cx="168551" cy="168551"/>
              <a:chOff x="5005199" y="3717032"/>
              <a:chExt cx="168551" cy="168551"/>
            </a:xfrm>
          </p:grpSpPr>
          <p:sp>
            <p:nvSpPr>
              <p:cNvPr id="176" name="椭圆 17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7" name="等腰三角形 17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78" name="组合 177"/>
          <p:cNvGrpSpPr/>
          <p:nvPr/>
        </p:nvGrpSpPr>
        <p:grpSpPr>
          <a:xfrm>
            <a:off x="3286893" y="4437692"/>
            <a:ext cx="1080121" cy="215444"/>
            <a:chOff x="4369395" y="3284984"/>
            <a:chExt cx="1080121" cy="215444"/>
          </a:xfrm>
        </p:grpSpPr>
        <p:sp>
          <p:nvSpPr>
            <p:cNvPr id="17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仲裁地</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80" name="组合 179"/>
            <p:cNvGrpSpPr/>
            <p:nvPr/>
          </p:nvGrpSpPr>
          <p:grpSpPr>
            <a:xfrm>
              <a:off x="4369395" y="3316401"/>
              <a:ext cx="168551" cy="168551"/>
              <a:chOff x="5005199" y="3717032"/>
              <a:chExt cx="168551" cy="168551"/>
            </a:xfrm>
          </p:grpSpPr>
          <p:sp>
            <p:nvSpPr>
              <p:cNvPr id="181" name="椭圆 18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2" name="等腰三角形 18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83" name="组合 182"/>
          <p:cNvGrpSpPr/>
          <p:nvPr/>
        </p:nvGrpSpPr>
        <p:grpSpPr>
          <a:xfrm>
            <a:off x="4367013" y="4437692"/>
            <a:ext cx="1080121" cy="215444"/>
            <a:chOff x="4369395" y="3284984"/>
            <a:chExt cx="1080121" cy="215444"/>
          </a:xfrm>
        </p:grpSpPr>
        <p:sp>
          <p:nvSpPr>
            <p:cNvPr id="18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法律适用</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85" name="组合 184"/>
            <p:cNvGrpSpPr/>
            <p:nvPr/>
          </p:nvGrpSpPr>
          <p:grpSpPr>
            <a:xfrm>
              <a:off x="4369395" y="3316401"/>
              <a:ext cx="168551" cy="168551"/>
              <a:chOff x="5005199" y="3717032"/>
              <a:chExt cx="168551" cy="168551"/>
            </a:xfrm>
          </p:grpSpPr>
          <p:sp>
            <p:nvSpPr>
              <p:cNvPr id="186" name="椭圆 18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7" name="等腰三角形 18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88" name="组合 187"/>
          <p:cNvGrpSpPr/>
          <p:nvPr/>
        </p:nvGrpSpPr>
        <p:grpSpPr>
          <a:xfrm>
            <a:off x="7094857" y="3409836"/>
            <a:ext cx="504850" cy="523220"/>
            <a:chOff x="6095206" y="1196752"/>
            <a:chExt cx="504850" cy="523220"/>
          </a:xfrm>
        </p:grpSpPr>
        <p:sp>
          <p:nvSpPr>
            <p:cNvPr id="189" name="矩形 188"/>
            <p:cNvSpPr/>
            <p:nvPr/>
          </p:nvSpPr>
          <p:spPr>
            <a:xfrm>
              <a:off x="6096000" y="1196752"/>
              <a:ext cx="504056" cy="50405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0" name="TextBox 59"/>
            <p:cNvSpPr>
              <a:spLocks noChangeArrowheads="1"/>
            </p:cNvSpPr>
            <p:nvPr/>
          </p:nvSpPr>
          <p:spPr bwMode="auto">
            <a:xfrm flipH="1">
              <a:off x="6095206" y="1196752"/>
              <a:ext cx="504056" cy="52322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en-US" altLang="zh-CN" sz="2800">
                  <a:gradFill>
                    <a:gsLst>
                      <a:gs pos="0">
                        <a:srgbClr val="326698"/>
                      </a:gs>
                      <a:gs pos="100000">
                        <a:srgbClr val="66CDCC"/>
                      </a:gs>
                    </a:gsLst>
                    <a:lin ang="7200000" scaled="0"/>
                  </a:gra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itchFamily="2" charset="-122"/>
                </a:rPr>
                <a:t>2</a:t>
              </a:r>
            </a:p>
          </p:txBody>
        </p:sp>
      </p:grpSp>
      <p:sp>
        <p:nvSpPr>
          <p:cNvPr id="191" name="TextBox 64"/>
          <p:cNvSpPr>
            <a:spLocks noChangeArrowheads="1"/>
          </p:cNvSpPr>
          <p:nvPr/>
        </p:nvSpPr>
        <p:spPr bwMode="auto">
          <a:xfrm>
            <a:off x="6479256" y="4017258"/>
            <a:ext cx="1602425" cy="58477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rPr>
              <a:t>程序性规范</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a:p>
            <a:pPr algn="ctr" eaLnBrk="1" hangingPunct="1"/>
            <a:r>
              <a:rPr lang="en-US" altLang="zh-CN" sz="1200" dirty="0" smtClean="0">
                <a:gradFill>
                  <a:gsLst>
                    <a:gs pos="0">
                      <a:srgbClr val="326698"/>
                    </a:gs>
                    <a:gs pos="100000">
                      <a:srgbClr val="66CDCC"/>
                    </a:gs>
                  </a:gsLst>
                  <a:lin ang="7200000" scaled="0"/>
                </a:gradFill>
                <a:latin typeface="微软雅黑" pitchFamily="34" charset="-122"/>
                <a:ea typeface="微软雅黑" pitchFamily="34" charset="-122"/>
                <a:sym typeface="Arial" panose="020B0604020202020204" pitchFamily="34" charset="0"/>
              </a:rPr>
              <a:t>Procedural </a:t>
            </a:r>
            <a:r>
              <a:rPr lang="en-US" altLang="zh-CN" sz="1200" dirty="0">
                <a:gradFill>
                  <a:gsLst>
                    <a:gs pos="0">
                      <a:srgbClr val="326698"/>
                    </a:gs>
                    <a:gs pos="100000">
                      <a:srgbClr val="66CDCC"/>
                    </a:gs>
                  </a:gsLst>
                  <a:lin ang="7200000" scaled="0"/>
                </a:gradFill>
                <a:latin typeface="微软雅黑" pitchFamily="34" charset="-122"/>
                <a:ea typeface="微软雅黑" pitchFamily="34" charset="-122"/>
                <a:sym typeface="Arial" panose="020B0604020202020204" pitchFamily="34" charset="0"/>
              </a:rPr>
              <a:t>System</a:t>
            </a:r>
            <a:endParaRPr lang="zh-CN" altLang="en-US" sz="1200" dirty="0">
              <a:gradFill>
                <a:gsLst>
                  <a:gs pos="0">
                    <a:srgbClr val="326698"/>
                  </a:gs>
                  <a:gs pos="100000">
                    <a:srgbClr val="66CDCC"/>
                  </a:gs>
                </a:gsLst>
                <a:lin ang="7200000" scaled="0"/>
              </a:gradFill>
              <a:latin typeface="微软雅黑" pitchFamily="34" charset="-122"/>
              <a:ea typeface="微软雅黑" pitchFamily="34" charset="-122"/>
              <a:sym typeface="Arial" panose="020B0604020202020204" pitchFamily="34" charset="0"/>
            </a:endParaRPr>
          </a:p>
        </p:txBody>
      </p:sp>
      <p:cxnSp>
        <p:nvCxnSpPr>
          <p:cNvPr id="192" name="直接连接符 191"/>
          <p:cNvCxnSpPr/>
          <p:nvPr/>
        </p:nvCxnSpPr>
        <p:spPr>
          <a:xfrm flipH="1">
            <a:off x="8327454" y="3356992"/>
            <a:ext cx="0" cy="129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3" name="组合 192"/>
          <p:cNvGrpSpPr/>
          <p:nvPr/>
        </p:nvGrpSpPr>
        <p:grpSpPr>
          <a:xfrm>
            <a:off x="8543476" y="3356992"/>
            <a:ext cx="1080121" cy="215444"/>
            <a:chOff x="4369395" y="3284984"/>
            <a:chExt cx="1080121" cy="215444"/>
          </a:xfrm>
        </p:grpSpPr>
        <p:sp>
          <p:nvSpPr>
            <p:cNvPr id="19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审前程序</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195" name="组合 194"/>
            <p:cNvGrpSpPr/>
            <p:nvPr/>
          </p:nvGrpSpPr>
          <p:grpSpPr>
            <a:xfrm>
              <a:off x="4369395" y="3316401"/>
              <a:ext cx="168551" cy="168551"/>
              <a:chOff x="5005199" y="3717032"/>
              <a:chExt cx="168551" cy="168551"/>
            </a:xfrm>
          </p:grpSpPr>
          <p:sp>
            <p:nvSpPr>
              <p:cNvPr id="196" name="椭圆 19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7" name="等腰三角形 19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198" name="组合 197"/>
          <p:cNvGrpSpPr/>
          <p:nvPr/>
        </p:nvGrpSpPr>
        <p:grpSpPr>
          <a:xfrm>
            <a:off x="9623596" y="3356992"/>
            <a:ext cx="1080121" cy="215444"/>
            <a:chOff x="4369395" y="3284984"/>
            <a:chExt cx="1080121" cy="215444"/>
          </a:xfrm>
        </p:grpSpPr>
        <p:sp>
          <p:nvSpPr>
            <p:cNvPr id="19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普通程序</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00" name="组合 199"/>
            <p:cNvGrpSpPr/>
            <p:nvPr/>
          </p:nvGrpSpPr>
          <p:grpSpPr>
            <a:xfrm>
              <a:off x="4369395" y="3316401"/>
              <a:ext cx="168551" cy="168551"/>
              <a:chOff x="5005199" y="3717032"/>
              <a:chExt cx="168551" cy="168551"/>
            </a:xfrm>
          </p:grpSpPr>
          <p:sp>
            <p:nvSpPr>
              <p:cNvPr id="201" name="椭圆 20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2" name="等腰三角形 20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03" name="组合 202"/>
          <p:cNvGrpSpPr/>
          <p:nvPr/>
        </p:nvGrpSpPr>
        <p:grpSpPr>
          <a:xfrm>
            <a:off x="8543476" y="3717612"/>
            <a:ext cx="1080121" cy="215444"/>
            <a:chOff x="4369395" y="3284984"/>
            <a:chExt cx="1080121" cy="215444"/>
          </a:xfrm>
        </p:grpSpPr>
        <p:sp>
          <p:nvSpPr>
            <p:cNvPr id="20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证据规则</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05" name="组合 204"/>
            <p:cNvGrpSpPr/>
            <p:nvPr/>
          </p:nvGrpSpPr>
          <p:grpSpPr>
            <a:xfrm>
              <a:off x="4369395" y="3316401"/>
              <a:ext cx="168551" cy="168551"/>
              <a:chOff x="5005199" y="3717032"/>
              <a:chExt cx="168551" cy="168551"/>
            </a:xfrm>
          </p:grpSpPr>
          <p:sp>
            <p:nvSpPr>
              <p:cNvPr id="206" name="椭圆 20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7" name="等腰三角形 2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08" name="组合 207"/>
          <p:cNvGrpSpPr/>
          <p:nvPr/>
        </p:nvGrpSpPr>
        <p:grpSpPr>
          <a:xfrm>
            <a:off x="9623596" y="3717612"/>
            <a:ext cx="1080121" cy="215444"/>
            <a:chOff x="4369395" y="3284984"/>
            <a:chExt cx="1080121" cy="215444"/>
          </a:xfrm>
        </p:grpSpPr>
        <p:sp>
          <p:nvSpPr>
            <p:cNvPr id="20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简易程序</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10" name="组合 209"/>
            <p:cNvGrpSpPr/>
            <p:nvPr/>
          </p:nvGrpSpPr>
          <p:grpSpPr>
            <a:xfrm>
              <a:off x="4369395" y="3316401"/>
              <a:ext cx="168551" cy="168551"/>
              <a:chOff x="5005199" y="3717032"/>
              <a:chExt cx="168551" cy="168551"/>
            </a:xfrm>
          </p:grpSpPr>
          <p:sp>
            <p:nvSpPr>
              <p:cNvPr id="211" name="椭圆 21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2" name="等腰三角形 2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13" name="组合 212"/>
          <p:cNvGrpSpPr/>
          <p:nvPr/>
        </p:nvGrpSpPr>
        <p:grpSpPr>
          <a:xfrm>
            <a:off x="8543476" y="4077072"/>
            <a:ext cx="1080121" cy="215444"/>
            <a:chOff x="4369395" y="3284984"/>
            <a:chExt cx="1080121" cy="215444"/>
          </a:xfrm>
        </p:grpSpPr>
        <p:sp>
          <p:nvSpPr>
            <p:cNvPr id="21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临时措施</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15" name="组合 214"/>
            <p:cNvGrpSpPr/>
            <p:nvPr/>
          </p:nvGrpSpPr>
          <p:grpSpPr>
            <a:xfrm>
              <a:off x="4369395" y="3316401"/>
              <a:ext cx="168551" cy="168551"/>
              <a:chOff x="5005199" y="3717032"/>
              <a:chExt cx="168551" cy="168551"/>
            </a:xfrm>
          </p:grpSpPr>
          <p:sp>
            <p:nvSpPr>
              <p:cNvPr id="216" name="椭圆 21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7" name="等腰三角形 2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18" name="组合 217"/>
          <p:cNvGrpSpPr/>
          <p:nvPr/>
        </p:nvGrpSpPr>
        <p:grpSpPr>
          <a:xfrm>
            <a:off x="9623596" y="4077072"/>
            <a:ext cx="1080121" cy="215444"/>
            <a:chOff x="4369395" y="3284984"/>
            <a:chExt cx="1080121" cy="215444"/>
          </a:xfrm>
        </p:grpSpPr>
        <p:sp>
          <p:nvSpPr>
            <p:cNvPr id="21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涉外仲裁</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20" name="组合 219"/>
            <p:cNvGrpSpPr/>
            <p:nvPr/>
          </p:nvGrpSpPr>
          <p:grpSpPr>
            <a:xfrm>
              <a:off x="4369395" y="3316401"/>
              <a:ext cx="168551" cy="168551"/>
              <a:chOff x="5005199" y="3717032"/>
              <a:chExt cx="168551" cy="168551"/>
            </a:xfrm>
          </p:grpSpPr>
          <p:sp>
            <p:nvSpPr>
              <p:cNvPr id="221" name="椭圆 22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2" name="等腰三角形 2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23" name="组合 222"/>
          <p:cNvGrpSpPr/>
          <p:nvPr/>
        </p:nvGrpSpPr>
        <p:grpSpPr>
          <a:xfrm>
            <a:off x="8543477" y="4437692"/>
            <a:ext cx="1080121" cy="215444"/>
            <a:chOff x="4369395" y="3284984"/>
            <a:chExt cx="1080121" cy="215444"/>
          </a:xfrm>
        </p:grpSpPr>
        <p:sp>
          <p:nvSpPr>
            <p:cNvPr id="224"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仲裁庭</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25" name="组合 224"/>
            <p:cNvGrpSpPr/>
            <p:nvPr/>
          </p:nvGrpSpPr>
          <p:grpSpPr>
            <a:xfrm>
              <a:off x="4369395" y="3316401"/>
              <a:ext cx="168551" cy="168551"/>
              <a:chOff x="5005199" y="3717032"/>
              <a:chExt cx="168551" cy="168551"/>
            </a:xfrm>
          </p:grpSpPr>
          <p:sp>
            <p:nvSpPr>
              <p:cNvPr id="226" name="椭圆 225"/>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7" name="等腰三角形 2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grpSp>
        <p:nvGrpSpPr>
          <p:cNvPr id="228" name="组合 227"/>
          <p:cNvGrpSpPr/>
          <p:nvPr/>
        </p:nvGrpSpPr>
        <p:grpSpPr>
          <a:xfrm>
            <a:off x="9623597" y="4437692"/>
            <a:ext cx="1080121" cy="215444"/>
            <a:chOff x="4369395" y="3284984"/>
            <a:chExt cx="1080121" cy="215444"/>
          </a:xfrm>
        </p:grpSpPr>
        <p:sp>
          <p:nvSpPr>
            <p:cNvPr id="229" name="文本框 9"/>
            <p:cNvSpPr txBox="1"/>
            <p:nvPr/>
          </p:nvSpPr>
          <p:spPr>
            <a:xfrm>
              <a:off x="4581936" y="3284984"/>
              <a:ext cx="867580" cy="215444"/>
            </a:xfrm>
            <a:prstGeom prst="rect">
              <a:avLst/>
            </a:prstGeom>
            <a:noFill/>
          </p:spPr>
          <p:txBody>
            <a:bodyPr wrap="square" lIns="0" tIns="0" rIns="0" bIns="0" rtlCol="0">
              <a:spAutoFit/>
            </a:bodyPr>
            <a:lstStyle/>
            <a:p>
              <a:pPr marL="0" lvl="1"/>
              <a:r>
                <a:rPr lang="zh-CN" altLang="en-US" sz="1400" dirty="0" smtClean="0">
                  <a:solidFill>
                    <a:schemeClr val="tx1">
                      <a:lumMod val="50000"/>
                      <a:lumOff val="50000"/>
                    </a:schemeClr>
                  </a:solidFill>
                  <a:latin typeface="微软雅黑" pitchFamily="34" charset="-122"/>
                  <a:ea typeface="微软雅黑" pitchFamily="34" charset="-122"/>
                </a:rPr>
                <a:t>送达规则</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30" name="组合 229"/>
            <p:cNvGrpSpPr/>
            <p:nvPr/>
          </p:nvGrpSpPr>
          <p:grpSpPr>
            <a:xfrm>
              <a:off x="4369395" y="3316401"/>
              <a:ext cx="168551" cy="168551"/>
              <a:chOff x="5005199" y="3717032"/>
              <a:chExt cx="168551" cy="168551"/>
            </a:xfrm>
          </p:grpSpPr>
          <p:sp>
            <p:nvSpPr>
              <p:cNvPr id="231" name="椭圆 230"/>
              <p:cNvSpPr/>
              <p:nvPr/>
            </p:nvSpPr>
            <p:spPr>
              <a:xfrm>
                <a:off x="5005199" y="3717032"/>
                <a:ext cx="168551" cy="16855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2" name="等腰三角形 2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grpSp>
      <p:sp>
        <p:nvSpPr>
          <p:cNvPr id="233" name="直角三角形 64"/>
          <p:cNvSpPr>
            <a:spLocks noChangeArrowheads="1"/>
          </p:cNvSpPr>
          <p:nvPr/>
        </p:nvSpPr>
        <p:spPr bwMode="auto">
          <a:xfrm flipH="1">
            <a:off x="0" y="5522913"/>
            <a:ext cx="12192000"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2" name="矩形 1"/>
          <p:cNvSpPr/>
          <p:nvPr/>
        </p:nvSpPr>
        <p:spPr>
          <a:xfrm>
            <a:off x="1810531" y="3386414"/>
            <a:ext cx="540060" cy="546642"/>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TextBox 59"/>
          <p:cNvSpPr>
            <a:spLocks noChangeArrowheads="1"/>
          </p:cNvSpPr>
          <p:nvPr/>
        </p:nvSpPr>
        <p:spPr bwMode="auto">
          <a:xfrm flipH="1">
            <a:off x="1558702" y="3429000"/>
            <a:ext cx="1008112" cy="46166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en-US" altLang="zh-CN" sz="2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itchFamily="2" charset="-122"/>
              </a:rPr>
              <a:t>1</a:t>
            </a:r>
          </a:p>
        </p:txBody>
      </p:sp>
      <p:sp>
        <p:nvSpPr>
          <p:cNvPr id="3" name="等腰三角形 2"/>
          <p:cNvSpPr/>
          <p:nvPr/>
        </p:nvSpPr>
        <p:spPr>
          <a:xfrm>
            <a:off x="1945006" y="4941168"/>
            <a:ext cx="292548" cy="202344"/>
          </a:xfrm>
          <a:prstGeom prst="triangl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a:off x="7238214" y="4929198"/>
            <a:ext cx="292548" cy="202344"/>
          </a:xfrm>
          <a:prstGeom prst="triangl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p15="http://schemas.microsoft.com/office/powerpoint/2012/main" xmlns="" val="2088105268"/>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ppt_x"/>
                                          </p:val>
                                        </p:tav>
                                        <p:tav tm="100000">
                                          <p:val>
                                            <p:strVal val="#ppt_x"/>
                                          </p:val>
                                        </p:tav>
                                      </p:tavLst>
                                    </p:anim>
                                    <p:anim calcmode="lin" valueType="num">
                                      <p:cBhvr additive="base">
                                        <p:cTn id="8" dur="500" fill="hold"/>
                                        <p:tgtEl>
                                          <p:spTgt spid="1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anim calcmode="lin" valueType="num">
                                      <p:cBhvr>
                                        <p:cTn id="13" dur="1000" fill="hold"/>
                                        <p:tgtEl>
                                          <p:spTgt spid="142"/>
                                        </p:tgtEl>
                                        <p:attrNameLst>
                                          <p:attrName>ppt_x</p:attrName>
                                        </p:attrNameLst>
                                      </p:cBhvr>
                                      <p:tavLst>
                                        <p:tav tm="0">
                                          <p:val>
                                            <p:strVal val="#ppt_x"/>
                                          </p:val>
                                        </p:tav>
                                        <p:tav tm="100000">
                                          <p:val>
                                            <p:strVal val="#ppt_x"/>
                                          </p:val>
                                        </p:tav>
                                      </p:tavLst>
                                    </p:anim>
                                    <p:anim calcmode="lin" valueType="num">
                                      <p:cBhvr>
                                        <p:cTn id="14" dur="1000" fill="hold"/>
                                        <p:tgtEl>
                                          <p:spTgt spid="14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1000"/>
                                        <p:tgtEl>
                                          <p:spTgt spid="143"/>
                                        </p:tgtEl>
                                      </p:cBhvr>
                                    </p:animEffect>
                                    <p:anim calcmode="lin" valueType="num">
                                      <p:cBhvr>
                                        <p:cTn id="19" dur="1000" fill="hold"/>
                                        <p:tgtEl>
                                          <p:spTgt spid="143"/>
                                        </p:tgtEl>
                                        <p:attrNameLst>
                                          <p:attrName>ppt_x</p:attrName>
                                        </p:attrNameLst>
                                      </p:cBhvr>
                                      <p:tavLst>
                                        <p:tav tm="0">
                                          <p:val>
                                            <p:strVal val="#ppt_x"/>
                                          </p:val>
                                        </p:tav>
                                        <p:tav tm="100000">
                                          <p:val>
                                            <p:strVal val="#ppt_x"/>
                                          </p:val>
                                        </p:tav>
                                      </p:tavLst>
                                    </p:anim>
                                    <p:anim calcmode="lin" valueType="num">
                                      <p:cBhvr>
                                        <p:cTn id="20" dur="1000" fill="hold"/>
                                        <p:tgtEl>
                                          <p:spTgt spid="14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53" presetClass="entr" presetSubtype="0" fill="hold" grpId="0" nodeType="afterEffect">
                                  <p:stCondLst>
                                    <p:cond delay="0"/>
                                  </p:stCondLst>
                                  <p:childTnLst>
                                    <p:set>
                                      <p:cBhvr>
                                        <p:cTn id="23" dur="1" fill="hold">
                                          <p:stCondLst>
                                            <p:cond delay="0"/>
                                          </p:stCondLst>
                                        </p:cTn>
                                        <p:tgtEl>
                                          <p:spTgt spid="146"/>
                                        </p:tgtEl>
                                        <p:attrNameLst>
                                          <p:attrName>style.visibility</p:attrName>
                                        </p:attrNameLst>
                                      </p:cBhvr>
                                      <p:to>
                                        <p:strVal val="visible"/>
                                      </p:to>
                                    </p:set>
                                    <p:anim calcmode="lin" valueType="num">
                                      <p:cBhvr>
                                        <p:cTn id="24" dur="500" fill="hold"/>
                                        <p:tgtEl>
                                          <p:spTgt spid="146"/>
                                        </p:tgtEl>
                                        <p:attrNameLst>
                                          <p:attrName>ppt_w</p:attrName>
                                        </p:attrNameLst>
                                      </p:cBhvr>
                                      <p:tavLst>
                                        <p:tav tm="0">
                                          <p:val>
                                            <p:fltVal val="0"/>
                                          </p:val>
                                        </p:tav>
                                        <p:tav tm="100000">
                                          <p:val>
                                            <p:strVal val="#ppt_w"/>
                                          </p:val>
                                        </p:tav>
                                      </p:tavLst>
                                    </p:anim>
                                    <p:anim calcmode="lin" valueType="num">
                                      <p:cBhvr>
                                        <p:cTn id="25" dur="500" fill="hold"/>
                                        <p:tgtEl>
                                          <p:spTgt spid="146"/>
                                        </p:tgtEl>
                                        <p:attrNameLst>
                                          <p:attrName>ppt_h</p:attrName>
                                        </p:attrNameLst>
                                      </p:cBhvr>
                                      <p:tavLst>
                                        <p:tav tm="0">
                                          <p:val>
                                            <p:fltVal val="0"/>
                                          </p:val>
                                        </p:tav>
                                        <p:tav tm="100000">
                                          <p:val>
                                            <p:strVal val="#ppt_h"/>
                                          </p:val>
                                        </p:tav>
                                      </p:tavLst>
                                    </p:anim>
                                    <p:animEffect transition="in" filter="fade">
                                      <p:cBhvr>
                                        <p:cTn id="26" dur="500"/>
                                        <p:tgtEl>
                                          <p:spTgt spid="146"/>
                                        </p:tgtEl>
                                      </p:cBhvr>
                                    </p:animEffect>
                                  </p:childTnLst>
                                </p:cTn>
                              </p:par>
                            </p:childTnLst>
                          </p:cTn>
                        </p:par>
                        <p:par>
                          <p:cTn id="27" fill="hold" nodeType="afterGroup">
                            <p:stCondLst>
                              <p:cond delay="3000"/>
                            </p:stCondLst>
                            <p:childTnLst>
                              <p:par>
                                <p:cTn id="28" presetID="16" presetClass="entr" presetSubtype="42" fill="hold" nodeType="afterEffect">
                                  <p:stCondLst>
                                    <p:cond delay="0"/>
                                  </p:stCondLst>
                                  <p:childTnLst>
                                    <p:set>
                                      <p:cBhvr>
                                        <p:cTn id="29" dur="1" fill="hold">
                                          <p:stCondLst>
                                            <p:cond delay="0"/>
                                          </p:stCondLst>
                                        </p:cTn>
                                        <p:tgtEl>
                                          <p:spTgt spid="147"/>
                                        </p:tgtEl>
                                        <p:attrNameLst>
                                          <p:attrName>style.visibility</p:attrName>
                                        </p:attrNameLst>
                                      </p:cBhvr>
                                      <p:to>
                                        <p:strVal val="visible"/>
                                      </p:to>
                                    </p:set>
                                    <p:animEffect transition="in" filter="barn(outHorizontal)">
                                      <p:cBhvr>
                                        <p:cTn id="30" dur="1000"/>
                                        <p:tgtEl>
                                          <p:spTgt spid="147"/>
                                        </p:tgtEl>
                                      </p:cBhvr>
                                    </p:animEffect>
                                  </p:childTnLst>
                                </p:cTn>
                              </p:par>
                              <p:par>
                                <p:cTn id="31" presetID="53" presetClass="entr" presetSubtype="0" fill="hold" nodeType="withEffect">
                                  <p:stCondLst>
                                    <p:cond delay="500"/>
                                  </p:stCondLst>
                                  <p:childTnLst>
                                    <p:set>
                                      <p:cBhvr>
                                        <p:cTn id="32" dur="1" fill="hold">
                                          <p:stCondLst>
                                            <p:cond delay="0"/>
                                          </p:stCondLst>
                                        </p:cTn>
                                        <p:tgtEl>
                                          <p:spTgt spid="148"/>
                                        </p:tgtEl>
                                        <p:attrNameLst>
                                          <p:attrName>style.visibility</p:attrName>
                                        </p:attrNameLst>
                                      </p:cBhvr>
                                      <p:to>
                                        <p:strVal val="visible"/>
                                      </p:to>
                                    </p:set>
                                    <p:anim calcmode="lin" valueType="num">
                                      <p:cBhvr>
                                        <p:cTn id="33" dur="500" fill="hold"/>
                                        <p:tgtEl>
                                          <p:spTgt spid="148"/>
                                        </p:tgtEl>
                                        <p:attrNameLst>
                                          <p:attrName>ppt_w</p:attrName>
                                        </p:attrNameLst>
                                      </p:cBhvr>
                                      <p:tavLst>
                                        <p:tav tm="0">
                                          <p:val>
                                            <p:fltVal val="0"/>
                                          </p:val>
                                        </p:tav>
                                        <p:tav tm="100000">
                                          <p:val>
                                            <p:strVal val="#ppt_w"/>
                                          </p:val>
                                        </p:tav>
                                      </p:tavLst>
                                    </p:anim>
                                    <p:anim calcmode="lin" valueType="num">
                                      <p:cBhvr>
                                        <p:cTn id="34" dur="500" fill="hold"/>
                                        <p:tgtEl>
                                          <p:spTgt spid="148"/>
                                        </p:tgtEl>
                                        <p:attrNameLst>
                                          <p:attrName>ppt_h</p:attrName>
                                        </p:attrNameLst>
                                      </p:cBhvr>
                                      <p:tavLst>
                                        <p:tav tm="0">
                                          <p:val>
                                            <p:fltVal val="0"/>
                                          </p:val>
                                        </p:tav>
                                        <p:tav tm="100000">
                                          <p:val>
                                            <p:strVal val="#ppt_h"/>
                                          </p:val>
                                        </p:tav>
                                      </p:tavLst>
                                    </p:anim>
                                    <p:animEffect transition="in" filter="fade">
                                      <p:cBhvr>
                                        <p:cTn id="35" dur="500"/>
                                        <p:tgtEl>
                                          <p:spTgt spid="148"/>
                                        </p:tgtEl>
                                      </p:cBhvr>
                                    </p:animEffect>
                                  </p:childTnLst>
                                </p:cTn>
                              </p:par>
                              <p:par>
                                <p:cTn id="36" presetID="32" presetClass="emph" presetSubtype="0" fill="hold" nodeType="withEffect">
                                  <p:stCondLst>
                                    <p:cond delay="1000"/>
                                  </p:stCondLst>
                                  <p:childTnLst>
                                    <p:animRot by="120000">
                                      <p:cBhvr>
                                        <p:cTn id="37" dur="100" fill="hold">
                                          <p:stCondLst>
                                            <p:cond delay="0"/>
                                          </p:stCondLst>
                                        </p:cTn>
                                        <p:tgtEl>
                                          <p:spTgt spid="148"/>
                                        </p:tgtEl>
                                        <p:attrNameLst>
                                          <p:attrName>r</p:attrName>
                                        </p:attrNameLst>
                                      </p:cBhvr>
                                    </p:animRot>
                                    <p:animRot by="-240000">
                                      <p:cBhvr>
                                        <p:cTn id="38" dur="200" fill="hold">
                                          <p:stCondLst>
                                            <p:cond delay="200"/>
                                          </p:stCondLst>
                                        </p:cTn>
                                        <p:tgtEl>
                                          <p:spTgt spid="148"/>
                                        </p:tgtEl>
                                        <p:attrNameLst>
                                          <p:attrName>r</p:attrName>
                                        </p:attrNameLst>
                                      </p:cBhvr>
                                    </p:animRot>
                                    <p:animRot by="240000">
                                      <p:cBhvr>
                                        <p:cTn id="39" dur="200" fill="hold">
                                          <p:stCondLst>
                                            <p:cond delay="400"/>
                                          </p:stCondLst>
                                        </p:cTn>
                                        <p:tgtEl>
                                          <p:spTgt spid="148"/>
                                        </p:tgtEl>
                                        <p:attrNameLst>
                                          <p:attrName>r</p:attrName>
                                        </p:attrNameLst>
                                      </p:cBhvr>
                                    </p:animRot>
                                    <p:animRot by="-240000">
                                      <p:cBhvr>
                                        <p:cTn id="40" dur="200" fill="hold">
                                          <p:stCondLst>
                                            <p:cond delay="600"/>
                                          </p:stCondLst>
                                        </p:cTn>
                                        <p:tgtEl>
                                          <p:spTgt spid="148"/>
                                        </p:tgtEl>
                                        <p:attrNameLst>
                                          <p:attrName>r</p:attrName>
                                        </p:attrNameLst>
                                      </p:cBhvr>
                                    </p:animRot>
                                    <p:animRot by="120000">
                                      <p:cBhvr>
                                        <p:cTn id="41" dur="200" fill="hold">
                                          <p:stCondLst>
                                            <p:cond delay="800"/>
                                          </p:stCondLst>
                                        </p:cTn>
                                        <p:tgtEl>
                                          <p:spTgt spid="148"/>
                                        </p:tgtEl>
                                        <p:attrNameLst>
                                          <p:attrName>r</p:attrName>
                                        </p:attrNameLst>
                                      </p:cBhvr>
                                    </p:animRot>
                                  </p:childTnLst>
                                </p:cTn>
                              </p:par>
                              <p:par>
                                <p:cTn id="42" presetID="53" presetClass="entr" presetSubtype="0" fill="hold" nodeType="withEffect">
                                  <p:stCondLst>
                                    <p:cond delay="500"/>
                                  </p:stCondLst>
                                  <p:childTnLst>
                                    <p:set>
                                      <p:cBhvr>
                                        <p:cTn id="43" dur="1" fill="hold">
                                          <p:stCondLst>
                                            <p:cond delay="0"/>
                                          </p:stCondLst>
                                        </p:cTn>
                                        <p:tgtEl>
                                          <p:spTgt spid="153"/>
                                        </p:tgtEl>
                                        <p:attrNameLst>
                                          <p:attrName>style.visibility</p:attrName>
                                        </p:attrNameLst>
                                      </p:cBhvr>
                                      <p:to>
                                        <p:strVal val="visible"/>
                                      </p:to>
                                    </p:set>
                                    <p:anim calcmode="lin" valueType="num">
                                      <p:cBhvr>
                                        <p:cTn id="44" dur="500" fill="hold"/>
                                        <p:tgtEl>
                                          <p:spTgt spid="153"/>
                                        </p:tgtEl>
                                        <p:attrNameLst>
                                          <p:attrName>ppt_w</p:attrName>
                                        </p:attrNameLst>
                                      </p:cBhvr>
                                      <p:tavLst>
                                        <p:tav tm="0">
                                          <p:val>
                                            <p:fltVal val="0"/>
                                          </p:val>
                                        </p:tav>
                                        <p:tav tm="100000">
                                          <p:val>
                                            <p:strVal val="#ppt_w"/>
                                          </p:val>
                                        </p:tav>
                                      </p:tavLst>
                                    </p:anim>
                                    <p:anim calcmode="lin" valueType="num">
                                      <p:cBhvr>
                                        <p:cTn id="45" dur="500" fill="hold"/>
                                        <p:tgtEl>
                                          <p:spTgt spid="153"/>
                                        </p:tgtEl>
                                        <p:attrNameLst>
                                          <p:attrName>ppt_h</p:attrName>
                                        </p:attrNameLst>
                                      </p:cBhvr>
                                      <p:tavLst>
                                        <p:tav tm="0">
                                          <p:val>
                                            <p:fltVal val="0"/>
                                          </p:val>
                                        </p:tav>
                                        <p:tav tm="100000">
                                          <p:val>
                                            <p:strVal val="#ppt_h"/>
                                          </p:val>
                                        </p:tav>
                                      </p:tavLst>
                                    </p:anim>
                                    <p:animEffect transition="in" filter="fade">
                                      <p:cBhvr>
                                        <p:cTn id="46" dur="500"/>
                                        <p:tgtEl>
                                          <p:spTgt spid="153"/>
                                        </p:tgtEl>
                                      </p:cBhvr>
                                    </p:animEffect>
                                  </p:childTnLst>
                                </p:cTn>
                              </p:par>
                              <p:par>
                                <p:cTn id="47" presetID="32" presetClass="emph" presetSubtype="0" fill="hold" nodeType="withEffect">
                                  <p:stCondLst>
                                    <p:cond delay="1000"/>
                                  </p:stCondLst>
                                  <p:childTnLst>
                                    <p:animRot by="120000">
                                      <p:cBhvr>
                                        <p:cTn id="48" dur="100" fill="hold">
                                          <p:stCondLst>
                                            <p:cond delay="0"/>
                                          </p:stCondLst>
                                        </p:cTn>
                                        <p:tgtEl>
                                          <p:spTgt spid="153"/>
                                        </p:tgtEl>
                                        <p:attrNameLst>
                                          <p:attrName>r</p:attrName>
                                        </p:attrNameLst>
                                      </p:cBhvr>
                                    </p:animRot>
                                    <p:animRot by="-240000">
                                      <p:cBhvr>
                                        <p:cTn id="49" dur="200" fill="hold">
                                          <p:stCondLst>
                                            <p:cond delay="200"/>
                                          </p:stCondLst>
                                        </p:cTn>
                                        <p:tgtEl>
                                          <p:spTgt spid="153"/>
                                        </p:tgtEl>
                                        <p:attrNameLst>
                                          <p:attrName>r</p:attrName>
                                        </p:attrNameLst>
                                      </p:cBhvr>
                                    </p:animRot>
                                    <p:animRot by="240000">
                                      <p:cBhvr>
                                        <p:cTn id="50" dur="200" fill="hold">
                                          <p:stCondLst>
                                            <p:cond delay="400"/>
                                          </p:stCondLst>
                                        </p:cTn>
                                        <p:tgtEl>
                                          <p:spTgt spid="153"/>
                                        </p:tgtEl>
                                        <p:attrNameLst>
                                          <p:attrName>r</p:attrName>
                                        </p:attrNameLst>
                                      </p:cBhvr>
                                    </p:animRot>
                                    <p:animRot by="-240000">
                                      <p:cBhvr>
                                        <p:cTn id="51" dur="200" fill="hold">
                                          <p:stCondLst>
                                            <p:cond delay="600"/>
                                          </p:stCondLst>
                                        </p:cTn>
                                        <p:tgtEl>
                                          <p:spTgt spid="153"/>
                                        </p:tgtEl>
                                        <p:attrNameLst>
                                          <p:attrName>r</p:attrName>
                                        </p:attrNameLst>
                                      </p:cBhvr>
                                    </p:animRot>
                                    <p:animRot by="120000">
                                      <p:cBhvr>
                                        <p:cTn id="52" dur="200" fill="hold">
                                          <p:stCondLst>
                                            <p:cond delay="800"/>
                                          </p:stCondLst>
                                        </p:cTn>
                                        <p:tgtEl>
                                          <p:spTgt spid="153"/>
                                        </p:tgtEl>
                                        <p:attrNameLst>
                                          <p:attrName>r</p:attrName>
                                        </p:attrNameLst>
                                      </p:cBhvr>
                                    </p:animRot>
                                  </p:childTnLst>
                                </p:cTn>
                              </p:par>
                              <p:par>
                                <p:cTn id="53" presetID="53" presetClass="entr" presetSubtype="0" fill="hold" nodeType="withEffect">
                                  <p:stCondLst>
                                    <p:cond delay="500"/>
                                  </p:stCondLst>
                                  <p:childTnLst>
                                    <p:set>
                                      <p:cBhvr>
                                        <p:cTn id="54" dur="1" fill="hold">
                                          <p:stCondLst>
                                            <p:cond delay="0"/>
                                          </p:stCondLst>
                                        </p:cTn>
                                        <p:tgtEl>
                                          <p:spTgt spid="158"/>
                                        </p:tgtEl>
                                        <p:attrNameLst>
                                          <p:attrName>style.visibility</p:attrName>
                                        </p:attrNameLst>
                                      </p:cBhvr>
                                      <p:to>
                                        <p:strVal val="visible"/>
                                      </p:to>
                                    </p:set>
                                    <p:anim calcmode="lin" valueType="num">
                                      <p:cBhvr>
                                        <p:cTn id="55" dur="500" fill="hold"/>
                                        <p:tgtEl>
                                          <p:spTgt spid="158"/>
                                        </p:tgtEl>
                                        <p:attrNameLst>
                                          <p:attrName>ppt_w</p:attrName>
                                        </p:attrNameLst>
                                      </p:cBhvr>
                                      <p:tavLst>
                                        <p:tav tm="0">
                                          <p:val>
                                            <p:fltVal val="0"/>
                                          </p:val>
                                        </p:tav>
                                        <p:tav tm="100000">
                                          <p:val>
                                            <p:strVal val="#ppt_w"/>
                                          </p:val>
                                        </p:tav>
                                      </p:tavLst>
                                    </p:anim>
                                    <p:anim calcmode="lin" valueType="num">
                                      <p:cBhvr>
                                        <p:cTn id="56" dur="500" fill="hold"/>
                                        <p:tgtEl>
                                          <p:spTgt spid="158"/>
                                        </p:tgtEl>
                                        <p:attrNameLst>
                                          <p:attrName>ppt_h</p:attrName>
                                        </p:attrNameLst>
                                      </p:cBhvr>
                                      <p:tavLst>
                                        <p:tav tm="0">
                                          <p:val>
                                            <p:fltVal val="0"/>
                                          </p:val>
                                        </p:tav>
                                        <p:tav tm="100000">
                                          <p:val>
                                            <p:strVal val="#ppt_h"/>
                                          </p:val>
                                        </p:tav>
                                      </p:tavLst>
                                    </p:anim>
                                    <p:animEffect transition="in" filter="fade">
                                      <p:cBhvr>
                                        <p:cTn id="57" dur="500"/>
                                        <p:tgtEl>
                                          <p:spTgt spid="158"/>
                                        </p:tgtEl>
                                      </p:cBhvr>
                                    </p:animEffect>
                                  </p:childTnLst>
                                </p:cTn>
                              </p:par>
                              <p:par>
                                <p:cTn id="58" presetID="32" presetClass="emph" presetSubtype="0" fill="hold" nodeType="withEffect">
                                  <p:stCondLst>
                                    <p:cond delay="1000"/>
                                  </p:stCondLst>
                                  <p:childTnLst>
                                    <p:animRot by="120000">
                                      <p:cBhvr>
                                        <p:cTn id="59" dur="100" fill="hold">
                                          <p:stCondLst>
                                            <p:cond delay="0"/>
                                          </p:stCondLst>
                                        </p:cTn>
                                        <p:tgtEl>
                                          <p:spTgt spid="158"/>
                                        </p:tgtEl>
                                        <p:attrNameLst>
                                          <p:attrName>r</p:attrName>
                                        </p:attrNameLst>
                                      </p:cBhvr>
                                    </p:animRot>
                                    <p:animRot by="-240000">
                                      <p:cBhvr>
                                        <p:cTn id="60" dur="200" fill="hold">
                                          <p:stCondLst>
                                            <p:cond delay="200"/>
                                          </p:stCondLst>
                                        </p:cTn>
                                        <p:tgtEl>
                                          <p:spTgt spid="158"/>
                                        </p:tgtEl>
                                        <p:attrNameLst>
                                          <p:attrName>r</p:attrName>
                                        </p:attrNameLst>
                                      </p:cBhvr>
                                    </p:animRot>
                                    <p:animRot by="240000">
                                      <p:cBhvr>
                                        <p:cTn id="61" dur="200" fill="hold">
                                          <p:stCondLst>
                                            <p:cond delay="400"/>
                                          </p:stCondLst>
                                        </p:cTn>
                                        <p:tgtEl>
                                          <p:spTgt spid="158"/>
                                        </p:tgtEl>
                                        <p:attrNameLst>
                                          <p:attrName>r</p:attrName>
                                        </p:attrNameLst>
                                      </p:cBhvr>
                                    </p:animRot>
                                    <p:animRot by="-240000">
                                      <p:cBhvr>
                                        <p:cTn id="62" dur="200" fill="hold">
                                          <p:stCondLst>
                                            <p:cond delay="600"/>
                                          </p:stCondLst>
                                        </p:cTn>
                                        <p:tgtEl>
                                          <p:spTgt spid="158"/>
                                        </p:tgtEl>
                                        <p:attrNameLst>
                                          <p:attrName>r</p:attrName>
                                        </p:attrNameLst>
                                      </p:cBhvr>
                                    </p:animRot>
                                    <p:animRot by="120000">
                                      <p:cBhvr>
                                        <p:cTn id="63" dur="200" fill="hold">
                                          <p:stCondLst>
                                            <p:cond delay="800"/>
                                          </p:stCondLst>
                                        </p:cTn>
                                        <p:tgtEl>
                                          <p:spTgt spid="158"/>
                                        </p:tgtEl>
                                        <p:attrNameLst>
                                          <p:attrName>r</p:attrName>
                                        </p:attrNameLst>
                                      </p:cBhvr>
                                    </p:animRot>
                                  </p:childTnLst>
                                </p:cTn>
                              </p:par>
                              <p:par>
                                <p:cTn id="64" presetID="53" presetClass="entr" presetSubtype="0" fill="hold" nodeType="withEffect">
                                  <p:stCondLst>
                                    <p:cond delay="500"/>
                                  </p:stCondLst>
                                  <p:childTnLst>
                                    <p:set>
                                      <p:cBhvr>
                                        <p:cTn id="65" dur="1" fill="hold">
                                          <p:stCondLst>
                                            <p:cond delay="0"/>
                                          </p:stCondLst>
                                        </p:cTn>
                                        <p:tgtEl>
                                          <p:spTgt spid="163"/>
                                        </p:tgtEl>
                                        <p:attrNameLst>
                                          <p:attrName>style.visibility</p:attrName>
                                        </p:attrNameLst>
                                      </p:cBhvr>
                                      <p:to>
                                        <p:strVal val="visible"/>
                                      </p:to>
                                    </p:set>
                                    <p:anim calcmode="lin" valueType="num">
                                      <p:cBhvr>
                                        <p:cTn id="66" dur="500" fill="hold"/>
                                        <p:tgtEl>
                                          <p:spTgt spid="163"/>
                                        </p:tgtEl>
                                        <p:attrNameLst>
                                          <p:attrName>ppt_w</p:attrName>
                                        </p:attrNameLst>
                                      </p:cBhvr>
                                      <p:tavLst>
                                        <p:tav tm="0">
                                          <p:val>
                                            <p:fltVal val="0"/>
                                          </p:val>
                                        </p:tav>
                                        <p:tav tm="100000">
                                          <p:val>
                                            <p:strVal val="#ppt_w"/>
                                          </p:val>
                                        </p:tav>
                                      </p:tavLst>
                                    </p:anim>
                                    <p:anim calcmode="lin" valueType="num">
                                      <p:cBhvr>
                                        <p:cTn id="67" dur="500" fill="hold"/>
                                        <p:tgtEl>
                                          <p:spTgt spid="163"/>
                                        </p:tgtEl>
                                        <p:attrNameLst>
                                          <p:attrName>ppt_h</p:attrName>
                                        </p:attrNameLst>
                                      </p:cBhvr>
                                      <p:tavLst>
                                        <p:tav tm="0">
                                          <p:val>
                                            <p:fltVal val="0"/>
                                          </p:val>
                                        </p:tav>
                                        <p:tav tm="100000">
                                          <p:val>
                                            <p:strVal val="#ppt_h"/>
                                          </p:val>
                                        </p:tav>
                                      </p:tavLst>
                                    </p:anim>
                                    <p:animEffect transition="in" filter="fade">
                                      <p:cBhvr>
                                        <p:cTn id="68" dur="500"/>
                                        <p:tgtEl>
                                          <p:spTgt spid="163"/>
                                        </p:tgtEl>
                                      </p:cBhvr>
                                    </p:animEffect>
                                  </p:childTnLst>
                                </p:cTn>
                              </p:par>
                              <p:par>
                                <p:cTn id="69" presetID="32" presetClass="emph" presetSubtype="0" fill="hold" nodeType="withEffect">
                                  <p:stCondLst>
                                    <p:cond delay="1000"/>
                                  </p:stCondLst>
                                  <p:childTnLst>
                                    <p:animRot by="120000">
                                      <p:cBhvr>
                                        <p:cTn id="70" dur="100" fill="hold">
                                          <p:stCondLst>
                                            <p:cond delay="0"/>
                                          </p:stCondLst>
                                        </p:cTn>
                                        <p:tgtEl>
                                          <p:spTgt spid="163"/>
                                        </p:tgtEl>
                                        <p:attrNameLst>
                                          <p:attrName>r</p:attrName>
                                        </p:attrNameLst>
                                      </p:cBhvr>
                                    </p:animRot>
                                    <p:animRot by="-240000">
                                      <p:cBhvr>
                                        <p:cTn id="71" dur="200" fill="hold">
                                          <p:stCondLst>
                                            <p:cond delay="200"/>
                                          </p:stCondLst>
                                        </p:cTn>
                                        <p:tgtEl>
                                          <p:spTgt spid="163"/>
                                        </p:tgtEl>
                                        <p:attrNameLst>
                                          <p:attrName>r</p:attrName>
                                        </p:attrNameLst>
                                      </p:cBhvr>
                                    </p:animRot>
                                    <p:animRot by="240000">
                                      <p:cBhvr>
                                        <p:cTn id="72" dur="200" fill="hold">
                                          <p:stCondLst>
                                            <p:cond delay="400"/>
                                          </p:stCondLst>
                                        </p:cTn>
                                        <p:tgtEl>
                                          <p:spTgt spid="163"/>
                                        </p:tgtEl>
                                        <p:attrNameLst>
                                          <p:attrName>r</p:attrName>
                                        </p:attrNameLst>
                                      </p:cBhvr>
                                    </p:animRot>
                                    <p:animRot by="-240000">
                                      <p:cBhvr>
                                        <p:cTn id="73" dur="200" fill="hold">
                                          <p:stCondLst>
                                            <p:cond delay="600"/>
                                          </p:stCondLst>
                                        </p:cTn>
                                        <p:tgtEl>
                                          <p:spTgt spid="163"/>
                                        </p:tgtEl>
                                        <p:attrNameLst>
                                          <p:attrName>r</p:attrName>
                                        </p:attrNameLst>
                                      </p:cBhvr>
                                    </p:animRot>
                                    <p:animRot by="120000">
                                      <p:cBhvr>
                                        <p:cTn id="74" dur="200" fill="hold">
                                          <p:stCondLst>
                                            <p:cond delay="800"/>
                                          </p:stCondLst>
                                        </p:cTn>
                                        <p:tgtEl>
                                          <p:spTgt spid="163"/>
                                        </p:tgtEl>
                                        <p:attrNameLst>
                                          <p:attrName>r</p:attrName>
                                        </p:attrNameLst>
                                      </p:cBhvr>
                                    </p:animRot>
                                  </p:childTnLst>
                                </p:cTn>
                              </p:par>
                              <p:par>
                                <p:cTn id="75" presetID="53" presetClass="entr" presetSubtype="0" fill="hold" nodeType="withEffect">
                                  <p:stCondLst>
                                    <p:cond delay="500"/>
                                  </p:stCondLst>
                                  <p:childTnLst>
                                    <p:set>
                                      <p:cBhvr>
                                        <p:cTn id="76" dur="1" fill="hold">
                                          <p:stCondLst>
                                            <p:cond delay="0"/>
                                          </p:stCondLst>
                                        </p:cTn>
                                        <p:tgtEl>
                                          <p:spTgt spid="168"/>
                                        </p:tgtEl>
                                        <p:attrNameLst>
                                          <p:attrName>style.visibility</p:attrName>
                                        </p:attrNameLst>
                                      </p:cBhvr>
                                      <p:to>
                                        <p:strVal val="visible"/>
                                      </p:to>
                                    </p:set>
                                    <p:anim calcmode="lin" valueType="num">
                                      <p:cBhvr>
                                        <p:cTn id="77" dur="500" fill="hold"/>
                                        <p:tgtEl>
                                          <p:spTgt spid="168"/>
                                        </p:tgtEl>
                                        <p:attrNameLst>
                                          <p:attrName>ppt_w</p:attrName>
                                        </p:attrNameLst>
                                      </p:cBhvr>
                                      <p:tavLst>
                                        <p:tav tm="0">
                                          <p:val>
                                            <p:fltVal val="0"/>
                                          </p:val>
                                        </p:tav>
                                        <p:tav tm="100000">
                                          <p:val>
                                            <p:strVal val="#ppt_w"/>
                                          </p:val>
                                        </p:tav>
                                      </p:tavLst>
                                    </p:anim>
                                    <p:anim calcmode="lin" valueType="num">
                                      <p:cBhvr>
                                        <p:cTn id="78" dur="500" fill="hold"/>
                                        <p:tgtEl>
                                          <p:spTgt spid="168"/>
                                        </p:tgtEl>
                                        <p:attrNameLst>
                                          <p:attrName>ppt_h</p:attrName>
                                        </p:attrNameLst>
                                      </p:cBhvr>
                                      <p:tavLst>
                                        <p:tav tm="0">
                                          <p:val>
                                            <p:fltVal val="0"/>
                                          </p:val>
                                        </p:tav>
                                        <p:tav tm="100000">
                                          <p:val>
                                            <p:strVal val="#ppt_h"/>
                                          </p:val>
                                        </p:tav>
                                      </p:tavLst>
                                    </p:anim>
                                    <p:animEffect transition="in" filter="fade">
                                      <p:cBhvr>
                                        <p:cTn id="79" dur="500"/>
                                        <p:tgtEl>
                                          <p:spTgt spid="168"/>
                                        </p:tgtEl>
                                      </p:cBhvr>
                                    </p:animEffect>
                                  </p:childTnLst>
                                </p:cTn>
                              </p:par>
                              <p:par>
                                <p:cTn id="80" presetID="32" presetClass="emph" presetSubtype="0" fill="hold" nodeType="withEffect">
                                  <p:stCondLst>
                                    <p:cond delay="1000"/>
                                  </p:stCondLst>
                                  <p:childTnLst>
                                    <p:animRot by="120000">
                                      <p:cBhvr>
                                        <p:cTn id="81" dur="100" fill="hold">
                                          <p:stCondLst>
                                            <p:cond delay="0"/>
                                          </p:stCondLst>
                                        </p:cTn>
                                        <p:tgtEl>
                                          <p:spTgt spid="168"/>
                                        </p:tgtEl>
                                        <p:attrNameLst>
                                          <p:attrName>r</p:attrName>
                                        </p:attrNameLst>
                                      </p:cBhvr>
                                    </p:animRot>
                                    <p:animRot by="-240000">
                                      <p:cBhvr>
                                        <p:cTn id="82" dur="200" fill="hold">
                                          <p:stCondLst>
                                            <p:cond delay="200"/>
                                          </p:stCondLst>
                                        </p:cTn>
                                        <p:tgtEl>
                                          <p:spTgt spid="168"/>
                                        </p:tgtEl>
                                        <p:attrNameLst>
                                          <p:attrName>r</p:attrName>
                                        </p:attrNameLst>
                                      </p:cBhvr>
                                    </p:animRot>
                                    <p:animRot by="240000">
                                      <p:cBhvr>
                                        <p:cTn id="83" dur="200" fill="hold">
                                          <p:stCondLst>
                                            <p:cond delay="400"/>
                                          </p:stCondLst>
                                        </p:cTn>
                                        <p:tgtEl>
                                          <p:spTgt spid="168"/>
                                        </p:tgtEl>
                                        <p:attrNameLst>
                                          <p:attrName>r</p:attrName>
                                        </p:attrNameLst>
                                      </p:cBhvr>
                                    </p:animRot>
                                    <p:animRot by="-240000">
                                      <p:cBhvr>
                                        <p:cTn id="84" dur="200" fill="hold">
                                          <p:stCondLst>
                                            <p:cond delay="600"/>
                                          </p:stCondLst>
                                        </p:cTn>
                                        <p:tgtEl>
                                          <p:spTgt spid="168"/>
                                        </p:tgtEl>
                                        <p:attrNameLst>
                                          <p:attrName>r</p:attrName>
                                        </p:attrNameLst>
                                      </p:cBhvr>
                                    </p:animRot>
                                    <p:animRot by="120000">
                                      <p:cBhvr>
                                        <p:cTn id="85" dur="200" fill="hold">
                                          <p:stCondLst>
                                            <p:cond delay="800"/>
                                          </p:stCondLst>
                                        </p:cTn>
                                        <p:tgtEl>
                                          <p:spTgt spid="168"/>
                                        </p:tgtEl>
                                        <p:attrNameLst>
                                          <p:attrName>r</p:attrName>
                                        </p:attrNameLst>
                                      </p:cBhvr>
                                    </p:animRot>
                                  </p:childTnLst>
                                </p:cTn>
                              </p:par>
                              <p:par>
                                <p:cTn id="86" presetID="53" presetClass="entr" presetSubtype="0" fill="hold" nodeType="withEffect">
                                  <p:stCondLst>
                                    <p:cond delay="500"/>
                                  </p:stCondLst>
                                  <p:childTnLst>
                                    <p:set>
                                      <p:cBhvr>
                                        <p:cTn id="87" dur="1" fill="hold">
                                          <p:stCondLst>
                                            <p:cond delay="0"/>
                                          </p:stCondLst>
                                        </p:cTn>
                                        <p:tgtEl>
                                          <p:spTgt spid="173"/>
                                        </p:tgtEl>
                                        <p:attrNameLst>
                                          <p:attrName>style.visibility</p:attrName>
                                        </p:attrNameLst>
                                      </p:cBhvr>
                                      <p:to>
                                        <p:strVal val="visible"/>
                                      </p:to>
                                    </p:set>
                                    <p:anim calcmode="lin" valueType="num">
                                      <p:cBhvr>
                                        <p:cTn id="88" dur="500" fill="hold"/>
                                        <p:tgtEl>
                                          <p:spTgt spid="173"/>
                                        </p:tgtEl>
                                        <p:attrNameLst>
                                          <p:attrName>ppt_w</p:attrName>
                                        </p:attrNameLst>
                                      </p:cBhvr>
                                      <p:tavLst>
                                        <p:tav tm="0">
                                          <p:val>
                                            <p:fltVal val="0"/>
                                          </p:val>
                                        </p:tav>
                                        <p:tav tm="100000">
                                          <p:val>
                                            <p:strVal val="#ppt_w"/>
                                          </p:val>
                                        </p:tav>
                                      </p:tavLst>
                                    </p:anim>
                                    <p:anim calcmode="lin" valueType="num">
                                      <p:cBhvr>
                                        <p:cTn id="89" dur="500" fill="hold"/>
                                        <p:tgtEl>
                                          <p:spTgt spid="173"/>
                                        </p:tgtEl>
                                        <p:attrNameLst>
                                          <p:attrName>ppt_h</p:attrName>
                                        </p:attrNameLst>
                                      </p:cBhvr>
                                      <p:tavLst>
                                        <p:tav tm="0">
                                          <p:val>
                                            <p:fltVal val="0"/>
                                          </p:val>
                                        </p:tav>
                                        <p:tav tm="100000">
                                          <p:val>
                                            <p:strVal val="#ppt_h"/>
                                          </p:val>
                                        </p:tav>
                                      </p:tavLst>
                                    </p:anim>
                                    <p:animEffect transition="in" filter="fade">
                                      <p:cBhvr>
                                        <p:cTn id="90" dur="500"/>
                                        <p:tgtEl>
                                          <p:spTgt spid="173"/>
                                        </p:tgtEl>
                                      </p:cBhvr>
                                    </p:animEffect>
                                  </p:childTnLst>
                                </p:cTn>
                              </p:par>
                              <p:par>
                                <p:cTn id="91" presetID="32" presetClass="emph" presetSubtype="0" fill="hold" nodeType="withEffect">
                                  <p:stCondLst>
                                    <p:cond delay="1000"/>
                                  </p:stCondLst>
                                  <p:childTnLst>
                                    <p:animRot by="120000">
                                      <p:cBhvr>
                                        <p:cTn id="92" dur="100" fill="hold">
                                          <p:stCondLst>
                                            <p:cond delay="0"/>
                                          </p:stCondLst>
                                        </p:cTn>
                                        <p:tgtEl>
                                          <p:spTgt spid="173"/>
                                        </p:tgtEl>
                                        <p:attrNameLst>
                                          <p:attrName>r</p:attrName>
                                        </p:attrNameLst>
                                      </p:cBhvr>
                                    </p:animRot>
                                    <p:animRot by="-240000">
                                      <p:cBhvr>
                                        <p:cTn id="93" dur="200" fill="hold">
                                          <p:stCondLst>
                                            <p:cond delay="200"/>
                                          </p:stCondLst>
                                        </p:cTn>
                                        <p:tgtEl>
                                          <p:spTgt spid="173"/>
                                        </p:tgtEl>
                                        <p:attrNameLst>
                                          <p:attrName>r</p:attrName>
                                        </p:attrNameLst>
                                      </p:cBhvr>
                                    </p:animRot>
                                    <p:animRot by="240000">
                                      <p:cBhvr>
                                        <p:cTn id="94" dur="200" fill="hold">
                                          <p:stCondLst>
                                            <p:cond delay="400"/>
                                          </p:stCondLst>
                                        </p:cTn>
                                        <p:tgtEl>
                                          <p:spTgt spid="173"/>
                                        </p:tgtEl>
                                        <p:attrNameLst>
                                          <p:attrName>r</p:attrName>
                                        </p:attrNameLst>
                                      </p:cBhvr>
                                    </p:animRot>
                                    <p:animRot by="-240000">
                                      <p:cBhvr>
                                        <p:cTn id="95" dur="200" fill="hold">
                                          <p:stCondLst>
                                            <p:cond delay="600"/>
                                          </p:stCondLst>
                                        </p:cTn>
                                        <p:tgtEl>
                                          <p:spTgt spid="173"/>
                                        </p:tgtEl>
                                        <p:attrNameLst>
                                          <p:attrName>r</p:attrName>
                                        </p:attrNameLst>
                                      </p:cBhvr>
                                    </p:animRot>
                                    <p:animRot by="120000">
                                      <p:cBhvr>
                                        <p:cTn id="96" dur="200" fill="hold">
                                          <p:stCondLst>
                                            <p:cond delay="800"/>
                                          </p:stCondLst>
                                        </p:cTn>
                                        <p:tgtEl>
                                          <p:spTgt spid="173"/>
                                        </p:tgtEl>
                                        <p:attrNameLst>
                                          <p:attrName>r</p:attrName>
                                        </p:attrNameLst>
                                      </p:cBhvr>
                                    </p:animRot>
                                  </p:childTnLst>
                                </p:cTn>
                              </p:par>
                              <p:par>
                                <p:cTn id="97" presetID="53" presetClass="entr" presetSubtype="0" fill="hold" nodeType="withEffect">
                                  <p:stCondLst>
                                    <p:cond delay="500"/>
                                  </p:stCondLst>
                                  <p:childTnLst>
                                    <p:set>
                                      <p:cBhvr>
                                        <p:cTn id="98" dur="1" fill="hold">
                                          <p:stCondLst>
                                            <p:cond delay="0"/>
                                          </p:stCondLst>
                                        </p:cTn>
                                        <p:tgtEl>
                                          <p:spTgt spid="178"/>
                                        </p:tgtEl>
                                        <p:attrNameLst>
                                          <p:attrName>style.visibility</p:attrName>
                                        </p:attrNameLst>
                                      </p:cBhvr>
                                      <p:to>
                                        <p:strVal val="visible"/>
                                      </p:to>
                                    </p:set>
                                    <p:anim calcmode="lin" valueType="num">
                                      <p:cBhvr>
                                        <p:cTn id="99" dur="500" fill="hold"/>
                                        <p:tgtEl>
                                          <p:spTgt spid="178"/>
                                        </p:tgtEl>
                                        <p:attrNameLst>
                                          <p:attrName>ppt_w</p:attrName>
                                        </p:attrNameLst>
                                      </p:cBhvr>
                                      <p:tavLst>
                                        <p:tav tm="0">
                                          <p:val>
                                            <p:fltVal val="0"/>
                                          </p:val>
                                        </p:tav>
                                        <p:tav tm="100000">
                                          <p:val>
                                            <p:strVal val="#ppt_w"/>
                                          </p:val>
                                        </p:tav>
                                      </p:tavLst>
                                    </p:anim>
                                    <p:anim calcmode="lin" valueType="num">
                                      <p:cBhvr>
                                        <p:cTn id="100" dur="500" fill="hold"/>
                                        <p:tgtEl>
                                          <p:spTgt spid="178"/>
                                        </p:tgtEl>
                                        <p:attrNameLst>
                                          <p:attrName>ppt_h</p:attrName>
                                        </p:attrNameLst>
                                      </p:cBhvr>
                                      <p:tavLst>
                                        <p:tav tm="0">
                                          <p:val>
                                            <p:fltVal val="0"/>
                                          </p:val>
                                        </p:tav>
                                        <p:tav tm="100000">
                                          <p:val>
                                            <p:strVal val="#ppt_h"/>
                                          </p:val>
                                        </p:tav>
                                      </p:tavLst>
                                    </p:anim>
                                    <p:animEffect transition="in" filter="fade">
                                      <p:cBhvr>
                                        <p:cTn id="101" dur="500"/>
                                        <p:tgtEl>
                                          <p:spTgt spid="178"/>
                                        </p:tgtEl>
                                      </p:cBhvr>
                                    </p:animEffect>
                                  </p:childTnLst>
                                </p:cTn>
                              </p:par>
                              <p:par>
                                <p:cTn id="102" presetID="32" presetClass="emph" presetSubtype="0" fill="hold" nodeType="withEffect">
                                  <p:stCondLst>
                                    <p:cond delay="1000"/>
                                  </p:stCondLst>
                                  <p:childTnLst>
                                    <p:animRot by="120000">
                                      <p:cBhvr>
                                        <p:cTn id="103" dur="100" fill="hold">
                                          <p:stCondLst>
                                            <p:cond delay="0"/>
                                          </p:stCondLst>
                                        </p:cTn>
                                        <p:tgtEl>
                                          <p:spTgt spid="178"/>
                                        </p:tgtEl>
                                        <p:attrNameLst>
                                          <p:attrName>r</p:attrName>
                                        </p:attrNameLst>
                                      </p:cBhvr>
                                    </p:animRot>
                                    <p:animRot by="-240000">
                                      <p:cBhvr>
                                        <p:cTn id="104" dur="200" fill="hold">
                                          <p:stCondLst>
                                            <p:cond delay="200"/>
                                          </p:stCondLst>
                                        </p:cTn>
                                        <p:tgtEl>
                                          <p:spTgt spid="178"/>
                                        </p:tgtEl>
                                        <p:attrNameLst>
                                          <p:attrName>r</p:attrName>
                                        </p:attrNameLst>
                                      </p:cBhvr>
                                    </p:animRot>
                                    <p:animRot by="240000">
                                      <p:cBhvr>
                                        <p:cTn id="105" dur="200" fill="hold">
                                          <p:stCondLst>
                                            <p:cond delay="400"/>
                                          </p:stCondLst>
                                        </p:cTn>
                                        <p:tgtEl>
                                          <p:spTgt spid="178"/>
                                        </p:tgtEl>
                                        <p:attrNameLst>
                                          <p:attrName>r</p:attrName>
                                        </p:attrNameLst>
                                      </p:cBhvr>
                                    </p:animRot>
                                    <p:animRot by="-240000">
                                      <p:cBhvr>
                                        <p:cTn id="106" dur="200" fill="hold">
                                          <p:stCondLst>
                                            <p:cond delay="600"/>
                                          </p:stCondLst>
                                        </p:cTn>
                                        <p:tgtEl>
                                          <p:spTgt spid="178"/>
                                        </p:tgtEl>
                                        <p:attrNameLst>
                                          <p:attrName>r</p:attrName>
                                        </p:attrNameLst>
                                      </p:cBhvr>
                                    </p:animRot>
                                    <p:animRot by="120000">
                                      <p:cBhvr>
                                        <p:cTn id="107" dur="200" fill="hold">
                                          <p:stCondLst>
                                            <p:cond delay="800"/>
                                          </p:stCondLst>
                                        </p:cTn>
                                        <p:tgtEl>
                                          <p:spTgt spid="178"/>
                                        </p:tgtEl>
                                        <p:attrNameLst>
                                          <p:attrName>r</p:attrName>
                                        </p:attrNameLst>
                                      </p:cBhvr>
                                    </p:animRot>
                                  </p:childTnLst>
                                </p:cTn>
                              </p:par>
                              <p:par>
                                <p:cTn id="108" presetID="53" presetClass="entr" presetSubtype="0" fill="hold" nodeType="withEffect">
                                  <p:stCondLst>
                                    <p:cond delay="500"/>
                                  </p:stCondLst>
                                  <p:childTnLst>
                                    <p:set>
                                      <p:cBhvr>
                                        <p:cTn id="109" dur="1" fill="hold">
                                          <p:stCondLst>
                                            <p:cond delay="0"/>
                                          </p:stCondLst>
                                        </p:cTn>
                                        <p:tgtEl>
                                          <p:spTgt spid="183"/>
                                        </p:tgtEl>
                                        <p:attrNameLst>
                                          <p:attrName>style.visibility</p:attrName>
                                        </p:attrNameLst>
                                      </p:cBhvr>
                                      <p:to>
                                        <p:strVal val="visible"/>
                                      </p:to>
                                    </p:set>
                                    <p:anim calcmode="lin" valueType="num">
                                      <p:cBhvr>
                                        <p:cTn id="110" dur="500" fill="hold"/>
                                        <p:tgtEl>
                                          <p:spTgt spid="183"/>
                                        </p:tgtEl>
                                        <p:attrNameLst>
                                          <p:attrName>ppt_w</p:attrName>
                                        </p:attrNameLst>
                                      </p:cBhvr>
                                      <p:tavLst>
                                        <p:tav tm="0">
                                          <p:val>
                                            <p:fltVal val="0"/>
                                          </p:val>
                                        </p:tav>
                                        <p:tav tm="100000">
                                          <p:val>
                                            <p:strVal val="#ppt_w"/>
                                          </p:val>
                                        </p:tav>
                                      </p:tavLst>
                                    </p:anim>
                                    <p:anim calcmode="lin" valueType="num">
                                      <p:cBhvr>
                                        <p:cTn id="111" dur="500" fill="hold"/>
                                        <p:tgtEl>
                                          <p:spTgt spid="183"/>
                                        </p:tgtEl>
                                        <p:attrNameLst>
                                          <p:attrName>ppt_h</p:attrName>
                                        </p:attrNameLst>
                                      </p:cBhvr>
                                      <p:tavLst>
                                        <p:tav tm="0">
                                          <p:val>
                                            <p:fltVal val="0"/>
                                          </p:val>
                                        </p:tav>
                                        <p:tav tm="100000">
                                          <p:val>
                                            <p:strVal val="#ppt_h"/>
                                          </p:val>
                                        </p:tav>
                                      </p:tavLst>
                                    </p:anim>
                                    <p:animEffect transition="in" filter="fade">
                                      <p:cBhvr>
                                        <p:cTn id="112" dur="500"/>
                                        <p:tgtEl>
                                          <p:spTgt spid="183"/>
                                        </p:tgtEl>
                                      </p:cBhvr>
                                    </p:animEffect>
                                  </p:childTnLst>
                                </p:cTn>
                              </p:par>
                              <p:par>
                                <p:cTn id="113" presetID="32" presetClass="emph" presetSubtype="0" fill="hold" nodeType="withEffect">
                                  <p:stCondLst>
                                    <p:cond delay="1000"/>
                                  </p:stCondLst>
                                  <p:childTnLst>
                                    <p:animRot by="120000">
                                      <p:cBhvr>
                                        <p:cTn id="114" dur="100" fill="hold">
                                          <p:stCondLst>
                                            <p:cond delay="0"/>
                                          </p:stCondLst>
                                        </p:cTn>
                                        <p:tgtEl>
                                          <p:spTgt spid="183"/>
                                        </p:tgtEl>
                                        <p:attrNameLst>
                                          <p:attrName>r</p:attrName>
                                        </p:attrNameLst>
                                      </p:cBhvr>
                                    </p:animRot>
                                    <p:animRot by="-240000">
                                      <p:cBhvr>
                                        <p:cTn id="115" dur="200" fill="hold">
                                          <p:stCondLst>
                                            <p:cond delay="200"/>
                                          </p:stCondLst>
                                        </p:cTn>
                                        <p:tgtEl>
                                          <p:spTgt spid="183"/>
                                        </p:tgtEl>
                                        <p:attrNameLst>
                                          <p:attrName>r</p:attrName>
                                        </p:attrNameLst>
                                      </p:cBhvr>
                                    </p:animRot>
                                    <p:animRot by="240000">
                                      <p:cBhvr>
                                        <p:cTn id="116" dur="200" fill="hold">
                                          <p:stCondLst>
                                            <p:cond delay="400"/>
                                          </p:stCondLst>
                                        </p:cTn>
                                        <p:tgtEl>
                                          <p:spTgt spid="183"/>
                                        </p:tgtEl>
                                        <p:attrNameLst>
                                          <p:attrName>r</p:attrName>
                                        </p:attrNameLst>
                                      </p:cBhvr>
                                    </p:animRot>
                                    <p:animRot by="-240000">
                                      <p:cBhvr>
                                        <p:cTn id="117" dur="200" fill="hold">
                                          <p:stCondLst>
                                            <p:cond delay="600"/>
                                          </p:stCondLst>
                                        </p:cTn>
                                        <p:tgtEl>
                                          <p:spTgt spid="183"/>
                                        </p:tgtEl>
                                        <p:attrNameLst>
                                          <p:attrName>r</p:attrName>
                                        </p:attrNameLst>
                                      </p:cBhvr>
                                    </p:animRot>
                                    <p:animRot by="120000">
                                      <p:cBhvr>
                                        <p:cTn id="118" dur="200" fill="hold">
                                          <p:stCondLst>
                                            <p:cond delay="800"/>
                                          </p:stCondLst>
                                        </p:cTn>
                                        <p:tgtEl>
                                          <p:spTgt spid="183"/>
                                        </p:tgtEl>
                                        <p:attrNameLst>
                                          <p:attrName>r</p:attrName>
                                        </p:attrNameLst>
                                      </p:cBhvr>
                                    </p:animRot>
                                  </p:childTnLst>
                                </p:cTn>
                              </p:par>
                            </p:childTnLst>
                          </p:cTn>
                        </p:par>
                        <p:par>
                          <p:cTn id="119" fill="hold" nodeType="afterGroup">
                            <p:stCondLst>
                              <p:cond delay="12000"/>
                            </p:stCondLst>
                            <p:childTnLst>
                              <p:par>
                                <p:cTn id="120" presetID="42" presetClass="entr" presetSubtype="0" fill="hold" nodeType="afterEffect">
                                  <p:stCondLst>
                                    <p:cond delay="0"/>
                                  </p:stCondLst>
                                  <p:childTnLst>
                                    <p:set>
                                      <p:cBhvr>
                                        <p:cTn id="121" dur="1" fill="hold">
                                          <p:stCondLst>
                                            <p:cond delay="0"/>
                                          </p:stCondLst>
                                        </p:cTn>
                                        <p:tgtEl>
                                          <p:spTgt spid="188"/>
                                        </p:tgtEl>
                                        <p:attrNameLst>
                                          <p:attrName>style.visibility</p:attrName>
                                        </p:attrNameLst>
                                      </p:cBhvr>
                                      <p:to>
                                        <p:strVal val="visible"/>
                                      </p:to>
                                    </p:set>
                                    <p:animEffect transition="in" filter="fade">
                                      <p:cBhvr>
                                        <p:cTn id="122" dur="1000"/>
                                        <p:tgtEl>
                                          <p:spTgt spid="188"/>
                                        </p:tgtEl>
                                      </p:cBhvr>
                                    </p:animEffect>
                                    <p:anim calcmode="lin" valueType="num">
                                      <p:cBhvr>
                                        <p:cTn id="123" dur="1000" fill="hold"/>
                                        <p:tgtEl>
                                          <p:spTgt spid="188"/>
                                        </p:tgtEl>
                                        <p:attrNameLst>
                                          <p:attrName>ppt_x</p:attrName>
                                        </p:attrNameLst>
                                      </p:cBhvr>
                                      <p:tavLst>
                                        <p:tav tm="0">
                                          <p:val>
                                            <p:strVal val="#ppt_x"/>
                                          </p:val>
                                        </p:tav>
                                        <p:tav tm="100000">
                                          <p:val>
                                            <p:strVal val="#ppt_x"/>
                                          </p:val>
                                        </p:tav>
                                      </p:tavLst>
                                    </p:anim>
                                    <p:anim calcmode="lin" valueType="num">
                                      <p:cBhvr>
                                        <p:cTn id="124" dur="1000" fill="hold"/>
                                        <p:tgtEl>
                                          <p:spTgt spid="188"/>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13000"/>
                            </p:stCondLst>
                            <p:childTnLst>
                              <p:par>
                                <p:cTn id="126" presetID="53" presetClass="entr" presetSubtype="0" fill="hold" grpId="0" nodeType="afterEffect">
                                  <p:stCondLst>
                                    <p:cond delay="0"/>
                                  </p:stCondLst>
                                  <p:childTnLst>
                                    <p:set>
                                      <p:cBhvr>
                                        <p:cTn id="127" dur="1" fill="hold">
                                          <p:stCondLst>
                                            <p:cond delay="0"/>
                                          </p:stCondLst>
                                        </p:cTn>
                                        <p:tgtEl>
                                          <p:spTgt spid="191"/>
                                        </p:tgtEl>
                                        <p:attrNameLst>
                                          <p:attrName>style.visibility</p:attrName>
                                        </p:attrNameLst>
                                      </p:cBhvr>
                                      <p:to>
                                        <p:strVal val="visible"/>
                                      </p:to>
                                    </p:set>
                                    <p:anim calcmode="lin" valueType="num">
                                      <p:cBhvr>
                                        <p:cTn id="128" dur="500" fill="hold"/>
                                        <p:tgtEl>
                                          <p:spTgt spid="191"/>
                                        </p:tgtEl>
                                        <p:attrNameLst>
                                          <p:attrName>ppt_w</p:attrName>
                                        </p:attrNameLst>
                                      </p:cBhvr>
                                      <p:tavLst>
                                        <p:tav tm="0">
                                          <p:val>
                                            <p:fltVal val="0"/>
                                          </p:val>
                                        </p:tav>
                                        <p:tav tm="100000">
                                          <p:val>
                                            <p:strVal val="#ppt_w"/>
                                          </p:val>
                                        </p:tav>
                                      </p:tavLst>
                                    </p:anim>
                                    <p:anim calcmode="lin" valueType="num">
                                      <p:cBhvr>
                                        <p:cTn id="129" dur="500" fill="hold"/>
                                        <p:tgtEl>
                                          <p:spTgt spid="191"/>
                                        </p:tgtEl>
                                        <p:attrNameLst>
                                          <p:attrName>ppt_h</p:attrName>
                                        </p:attrNameLst>
                                      </p:cBhvr>
                                      <p:tavLst>
                                        <p:tav tm="0">
                                          <p:val>
                                            <p:fltVal val="0"/>
                                          </p:val>
                                        </p:tav>
                                        <p:tav tm="100000">
                                          <p:val>
                                            <p:strVal val="#ppt_h"/>
                                          </p:val>
                                        </p:tav>
                                      </p:tavLst>
                                    </p:anim>
                                    <p:animEffect transition="in" filter="fade">
                                      <p:cBhvr>
                                        <p:cTn id="130" dur="500"/>
                                        <p:tgtEl>
                                          <p:spTgt spid="191"/>
                                        </p:tgtEl>
                                      </p:cBhvr>
                                    </p:animEffect>
                                  </p:childTnLst>
                                </p:cTn>
                              </p:par>
                            </p:childTnLst>
                          </p:cTn>
                        </p:par>
                        <p:par>
                          <p:cTn id="131" fill="hold" nodeType="afterGroup">
                            <p:stCondLst>
                              <p:cond delay="13500"/>
                            </p:stCondLst>
                            <p:childTnLst>
                              <p:par>
                                <p:cTn id="132" presetID="16" presetClass="entr" presetSubtype="42" fill="hold" nodeType="afterEffect">
                                  <p:stCondLst>
                                    <p:cond delay="0"/>
                                  </p:stCondLst>
                                  <p:childTnLst>
                                    <p:set>
                                      <p:cBhvr>
                                        <p:cTn id="133" dur="1" fill="hold">
                                          <p:stCondLst>
                                            <p:cond delay="0"/>
                                          </p:stCondLst>
                                        </p:cTn>
                                        <p:tgtEl>
                                          <p:spTgt spid="192"/>
                                        </p:tgtEl>
                                        <p:attrNameLst>
                                          <p:attrName>style.visibility</p:attrName>
                                        </p:attrNameLst>
                                      </p:cBhvr>
                                      <p:to>
                                        <p:strVal val="visible"/>
                                      </p:to>
                                    </p:set>
                                    <p:animEffect transition="in" filter="barn(outHorizontal)">
                                      <p:cBhvr>
                                        <p:cTn id="134" dur="1000"/>
                                        <p:tgtEl>
                                          <p:spTgt spid="192"/>
                                        </p:tgtEl>
                                      </p:cBhvr>
                                    </p:animEffect>
                                  </p:childTnLst>
                                </p:cTn>
                              </p:par>
                              <p:par>
                                <p:cTn id="135" presetID="53" presetClass="entr" presetSubtype="0" fill="hold" nodeType="withEffect">
                                  <p:stCondLst>
                                    <p:cond delay="500"/>
                                  </p:stCondLst>
                                  <p:childTnLst>
                                    <p:set>
                                      <p:cBhvr>
                                        <p:cTn id="136" dur="1" fill="hold">
                                          <p:stCondLst>
                                            <p:cond delay="0"/>
                                          </p:stCondLst>
                                        </p:cTn>
                                        <p:tgtEl>
                                          <p:spTgt spid="193"/>
                                        </p:tgtEl>
                                        <p:attrNameLst>
                                          <p:attrName>style.visibility</p:attrName>
                                        </p:attrNameLst>
                                      </p:cBhvr>
                                      <p:to>
                                        <p:strVal val="visible"/>
                                      </p:to>
                                    </p:set>
                                    <p:anim calcmode="lin" valueType="num">
                                      <p:cBhvr>
                                        <p:cTn id="137" dur="500" fill="hold"/>
                                        <p:tgtEl>
                                          <p:spTgt spid="193"/>
                                        </p:tgtEl>
                                        <p:attrNameLst>
                                          <p:attrName>ppt_w</p:attrName>
                                        </p:attrNameLst>
                                      </p:cBhvr>
                                      <p:tavLst>
                                        <p:tav tm="0">
                                          <p:val>
                                            <p:fltVal val="0"/>
                                          </p:val>
                                        </p:tav>
                                        <p:tav tm="100000">
                                          <p:val>
                                            <p:strVal val="#ppt_w"/>
                                          </p:val>
                                        </p:tav>
                                      </p:tavLst>
                                    </p:anim>
                                    <p:anim calcmode="lin" valueType="num">
                                      <p:cBhvr>
                                        <p:cTn id="138" dur="500" fill="hold"/>
                                        <p:tgtEl>
                                          <p:spTgt spid="193"/>
                                        </p:tgtEl>
                                        <p:attrNameLst>
                                          <p:attrName>ppt_h</p:attrName>
                                        </p:attrNameLst>
                                      </p:cBhvr>
                                      <p:tavLst>
                                        <p:tav tm="0">
                                          <p:val>
                                            <p:fltVal val="0"/>
                                          </p:val>
                                        </p:tav>
                                        <p:tav tm="100000">
                                          <p:val>
                                            <p:strVal val="#ppt_h"/>
                                          </p:val>
                                        </p:tav>
                                      </p:tavLst>
                                    </p:anim>
                                    <p:animEffect transition="in" filter="fade">
                                      <p:cBhvr>
                                        <p:cTn id="139" dur="500"/>
                                        <p:tgtEl>
                                          <p:spTgt spid="193"/>
                                        </p:tgtEl>
                                      </p:cBhvr>
                                    </p:animEffect>
                                  </p:childTnLst>
                                </p:cTn>
                              </p:par>
                              <p:par>
                                <p:cTn id="140" presetID="32" presetClass="emph" presetSubtype="0" fill="hold" nodeType="withEffect">
                                  <p:stCondLst>
                                    <p:cond delay="1000"/>
                                  </p:stCondLst>
                                  <p:childTnLst>
                                    <p:animRot by="120000">
                                      <p:cBhvr>
                                        <p:cTn id="141" dur="100" fill="hold">
                                          <p:stCondLst>
                                            <p:cond delay="0"/>
                                          </p:stCondLst>
                                        </p:cTn>
                                        <p:tgtEl>
                                          <p:spTgt spid="193"/>
                                        </p:tgtEl>
                                        <p:attrNameLst>
                                          <p:attrName>r</p:attrName>
                                        </p:attrNameLst>
                                      </p:cBhvr>
                                    </p:animRot>
                                    <p:animRot by="-240000">
                                      <p:cBhvr>
                                        <p:cTn id="142" dur="200" fill="hold">
                                          <p:stCondLst>
                                            <p:cond delay="200"/>
                                          </p:stCondLst>
                                        </p:cTn>
                                        <p:tgtEl>
                                          <p:spTgt spid="193"/>
                                        </p:tgtEl>
                                        <p:attrNameLst>
                                          <p:attrName>r</p:attrName>
                                        </p:attrNameLst>
                                      </p:cBhvr>
                                    </p:animRot>
                                    <p:animRot by="240000">
                                      <p:cBhvr>
                                        <p:cTn id="143" dur="200" fill="hold">
                                          <p:stCondLst>
                                            <p:cond delay="400"/>
                                          </p:stCondLst>
                                        </p:cTn>
                                        <p:tgtEl>
                                          <p:spTgt spid="193"/>
                                        </p:tgtEl>
                                        <p:attrNameLst>
                                          <p:attrName>r</p:attrName>
                                        </p:attrNameLst>
                                      </p:cBhvr>
                                    </p:animRot>
                                    <p:animRot by="-240000">
                                      <p:cBhvr>
                                        <p:cTn id="144" dur="200" fill="hold">
                                          <p:stCondLst>
                                            <p:cond delay="600"/>
                                          </p:stCondLst>
                                        </p:cTn>
                                        <p:tgtEl>
                                          <p:spTgt spid="193"/>
                                        </p:tgtEl>
                                        <p:attrNameLst>
                                          <p:attrName>r</p:attrName>
                                        </p:attrNameLst>
                                      </p:cBhvr>
                                    </p:animRot>
                                    <p:animRot by="120000">
                                      <p:cBhvr>
                                        <p:cTn id="145" dur="200" fill="hold">
                                          <p:stCondLst>
                                            <p:cond delay="800"/>
                                          </p:stCondLst>
                                        </p:cTn>
                                        <p:tgtEl>
                                          <p:spTgt spid="193"/>
                                        </p:tgtEl>
                                        <p:attrNameLst>
                                          <p:attrName>r</p:attrName>
                                        </p:attrNameLst>
                                      </p:cBhvr>
                                    </p:animRot>
                                  </p:childTnLst>
                                </p:cTn>
                              </p:par>
                              <p:par>
                                <p:cTn id="146" presetID="53" presetClass="entr" presetSubtype="0" fill="hold" nodeType="withEffect">
                                  <p:stCondLst>
                                    <p:cond delay="500"/>
                                  </p:stCondLst>
                                  <p:childTnLst>
                                    <p:set>
                                      <p:cBhvr>
                                        <p:cTn id="147" dur="1" fill="hold">
                                          <p:stCondLst>
                                            <p:cond delay="0"/>
                                          </p:stCondLst>
                                        </p:cTn>
                                        <p:tgtEl>
                                          <p:spTgt spid="198"/>
                                        </p:tgtEl>
                                        <p:attrNameLst>
                                          <p:attrName>style.visibility</p:attrName>
                                        </p:attrNameLst>
                                      </p:cBhvr>
                                      <p:to>
                                        <p:strVal val="visible"/>
                                      </p:to>
                                    </p:set>
                                    <p:anim calcmode="lin" valueType="num">
                                      <p:cBhvr>
                                        <p:cTn id="148" dur="500" fill="hold"/>
                                        <p:tgtEl>
                                          <p:spTgt spid="198"/>
                                        </p:tgtEl>
                                        <p:attrNameLst>
                                          <p:attrName>ppt_w</p:attrName>
                                        </p:attrNameLst>
                                      </p:cBhvr>
                                      <p:tavLst>
                                        <p:tav tm="0">
                                          <p:val>
                                            <p:fltVal val="0"/>
                                          </p:val>
                                        </p:tav>
                                        <p:tav tm="100000">
                                          <p:val>
                                            <p:strVal val="#ppt_w"/>
                                          </p:val>
                                        </p:tav>
                                      </p:tavLst>
                                    </p:anim>
                                    <p:anim calcmode="lin" valueType="num">
                                      <p:cBhvr>
                                        <p:cTn id="149" dur="500" fill="hold"/>
                                        <p:tgtEl>
                                          <p:spTgt spid="198"/>
                                        </p:tgtEl>
                                        <p:attrNameLst>
                                          <p:attrName>ppt_h</p:attrName>
                                        </p:attrNameLst>
                                      </p:cBhvr>
                                      <p:tavLst>
                                        <p:tav tm="0">
                                          <p:val>
                                            <p:fltVal val="0"/>
                                          </p:val>
                                        </p:tav>
                                        <p:tav tm="100000">
                                          <p:val>
                                            <p:strVal val="#ppt_h"/>
                                          </p:val>
                                        </p:tav>
                                      </p:tavLst>
                                    </p:anim>
                                    <p:animEffect transition="in" filter="fade">
                                      <p:cBhvr>
                                        <p:cTn id="150" dur="500"/>
                                        <p:tgtEl>
                                          <p:spTgt spid="198"/>
                                        </p:tgtEl>
                                      </p:cBhvr>
                                    </p:animEffect>
                                  </p:childTnLst>
                                </p:cTn>
                              </p:par>
                              <p:par>
                                <p:cTn id="151" presetID="32" presetClass="emph" presetSubtype="0" fill="hold" nodeType="withEffect">
                                  <p:stCondLst>
                                    <p:cond delay="1000"/>
                                  </p:stCondLst>
                                  <p:childTnLst>
                                    <p:animRot by="120000">
                                      <p:cBhvr>
                                        <p:cTn id="152" dur="100" fill="hold">
                                          <p:stCondLst>
                                            <p:cond delay="0"/>
                                          </p:stCondLst>
                                        </p:cTn>
                                        <p:tgtEl>
                                          <p:spTgt spid="198"/>
                                        </p:tgtEl>
                                        <p:attrNameLst>
                                          <p:attrName>r</p:attrName>
                                        </p:attrNameLst>
                                      </p:cBhvr>
                                    </p:animRot>
                                    <p:animRot by="-240000">
                                      <p:cBhvr>
                                        <p:cTn id="153" dur="200" fill="hold">
                                          <p:stCondLst>
                                            <p:cond delay="200"/>
                                          </p:stCondLst>
                                        </p:cTn>
                                        <p:tgtEl>
                                          <p:spTgt spid="198"/>
                                        </p:tgtEl>
                                        <p:attrNameLst>
                                          <p:attrName>r</p:attrName>
                                        </p:attrNameLst>
                                      </p:cBhvr>
                                    </p:animRot>
                                    <p:animRot by="240000">
                                      <p:cBhvr>
                                        <p:cTn id="154" dur="200" fill="hold">
                                          <p:stCondLst>
                                            <p:cond delay="400"/>
                                          </p:stCondLst>
                                        </p:cTn>
                                        <p:tgtEl>
                                          <p:spTgt spid="198"/>
                                        </p:tgtEl>
                                        <p:attrNameLst>
                                          <p:attrName>r</p:attrName>
                                        </p:attrNameLst>
                                      </p:cBhvr>
                                    </p:animRot>
                                    <p:animRot by="-240000">
                                      <p:cBhvr>
                                        <p:cTn id="155" dur="200" fill="hold">
                                          <p:stCondLst>
                                            <p:cond delay="600"/>
                                          </p:stCondLst>
                                        </p:cTn>
                                        <p:tgtEl>
                                          <p:spTgt spid="198"/>
                                        </p:tgtEl>
                                        <p:attrNameLst>
                                          <p:attrName>r</p:attrName>
                                        </p:attrNameLst>
                                      </p:cBhvr>
                                    </p:animRot>
                                    <p:animRot by="120000">
                                      <p:cBhvr>
                                        <p:cTn id="156" dur="200" fill="hold">
                                          <p:stCondLst>
                                            <p:cond delay="800"/>
                                          </p:stCondLst>
                                        </p:cTn>
                                        <p:tgtEl>
                                          <p:spTgt spid="198"/>
                                        </p:tgtEl>
                                        <p:attrNameLst>
                                          <p:attrName>r</p:attrName>
                                        </p:attrNameLst>
                                      </p:cBhvr>
                                    </p:animRot>
                                  </p:childTnLst>
                                </p:cTn>
                              </p:par>
                              <p:par>
                                <p:cTn id="157" presetID="53" presetClass="entr" presetSubtype="0" fill="hold" nodeType="withEffect">
                                  <p:stCondLst>
                                    <p:cond delay="500"/>
                                  </p:stCondLst>
                                  <p:childTnLst>
                                    <p:set>
                                      <p:cBhvr>
                                        <p:cTn id="158" dur="1" fill="hold">
                                          <p:stCondLst>
                                            <p:cond delay="0"/>
                                          </p:stCondLst>
                                        </p:cTn>
                                        <p:tgtEl>
                                          <p:spTgt spid="203"/>
                                        </p:tgtEl>
                                        <p:attrNameLst>
                                          <p:attrName>style.visibility</p:attrName>
                                        </p:attrNameLst>
                                      </p:cBhvr>
                                      <p:to>
                                        <p:strVal val="visible"/>
                                      </p:to>
                                    </p:set>
                                    <p:anim calcmode="lin" valueType="num">
                                      <p:cBhvr>
                                        <p:cTn id="159" dur="500" fill="hold"/>
                                        <p:tgtEl>
                                          <p:spTgt spid="203"/>
                                        </p:tgtEl>
                                        <p:attrNameLst>
                                          <p:attrName>ppt_w</p:attrName>
                                        </p:attrNameLst>
                                      </p:cBhvr>
                                      <p:tavLst>
                                        <p:tav tm="0">
                                          <p:val>
                                            <p:fltVal val="0"/>
                                          </p:val>
                                        </p:tav>
                                        <p:tav tm="100000">
                                          <p:val>
                                            <p:strVal val="#ppt_w"/>
                                          </p:val>
                                        </p:tav>
                                      </p:tavLst>
                                    </p:anim>
                                    <p:anim calcmode="lin" valueType="num">
                                      <p:cBhvr>
                                        <p:cTn id="160" dur="500" fill="hold"/>
                                        <p:tgtEl>
                                          <p:spTgt spid="203"/>
                                        </p:tgtEl>
                                        <p:attrNameLst>
                                          <p:attrName>ppt_h</p:attrName>
                                        </p:attrNameLst>
                                      </p:cBhvr>
                                      <p:tavLst>
                                        <p:tav tm="0">
                                          <p:val>
                                            <p:fltVal val="0"/>
                                          </p:val>
                                        </p:tav>
                                        <p:tav tm="100000">
                                          <p:val>
                                            <p:strVal val="#ppt_h"/>
                                          </p:val>
                                        </p:tav>
                                      </p:tavLst>
                                    </p:anim>
                                    <p:animEffect transition="in" filter="fade">
                                      <p:cBhvr>
                                        <p:cTn id="161" dur="500"/>
                                        <p:tgtEl>
                                          <p:spTgt spid="203"/>
                                        </p:tgtEl>
                                      </p:cBhvr>
                                    </p:animEffect>
                                  </p:childTnLst>
                                </p:cTn>
                              </p:par>
                              <p:par>
                                <p:cTn id="162" presetID="32" presetClass="emph" presetSubtype="0" fill="hold" nodeType="withEffect">
                                  <p:stCondLst>
                                    <p:cond delay="1000"/>
                                  </p:stCondLst>
                                  <p:childTnLst>
                                    <p:animRot by="120000">
                                      <p:cBhvr>
                                        <p:cTn id="163" dur="100" fill="hold">
                                          <p:stCondLst>
                                            <p:cond delay="0"/>
                                          </p:stCondLst>
                                        </p:cTn>
                                        <p:tgtEl>
                                          <p:spTgt spid="203"/>
                                        </p:tgtEl>
                                        <p:attrNameLst>
                                          <p:attrName>r</p:attrName>
                                        </p:attrNameLst>
                                      </p:cBhvr>
                                    </p:animRot>
                                    <p:animRot by="-240000">
                                      <p:cBhvr>
                                        <p:cTn id="164" dur="200" fill="hold">
                                          <p:stCondLst>
                                            <p:cond delay="200"/>
                                          </p:stCondLst>
                                        </p:cTn>
                                        <p:tgtEl>
                                          <p:spTgt spid="203"/>
                                        </p:tgtEl>
                                        <p:attrNameLst>
                                          <p:attrName>r</p:attrName>
                                        </p:attrNameLst>
                                      </p:cBhvr>
                                    </p:animRot>
                                    <p:animRot by="240000">
                                      <p:cBhvr>
                                        <p:cTn id="165" dur="200" fill="hold">
                                          <p:stCondLst>
                                            <p:cond delay="400"/>
                                          </p:stCondLst>
                                        </p:cTn>
                                        <p:tgtEl>
                                          <p:spTgt spid="203"/>
                                        </p:tgtEl>
                                        <p:attrNameLst>
                                          <p:attrName>r</p:attrName>
                                        </p:attrNameLst>
                                      </p:cBhvr>
                                    </p:animRot>
                                    <p:animRot by="-240000">
                                      <p:cBhvr>
                                        <p:cTn id="166" dur="200" fill="hold">
                                          <p:stCondLst>
                                            <p:cond delay="600"/>
                                          </p:stCondLst>
                                        </p:cTn>
                                        <p:tgtEl>
                                          <p:spTgt spid="203"/>
                                        </p:tgtEl>
                                        <p:attrNameLst>
                                          <p:attrName>r</p:attrName>
                                        </p:attrNameLst>
                                      </p:cBhvr>
                                    </p:animRot>
                                    <p:animRot by="120000">
                                      <p:cBhvr>
                                        <p:cTn id="167" dur="200" fill="hold">
                                          <p:stCondLst>
                                            <p:cond delay="800"/>
                                          </p:stCondLst>
                                        </p:cTn>
                                        <p:tgtEl>
                                          <p:spTgt spid="203"/>
                                        </p:tgtEl>
                                        <p:attrNameLst>
                                          <p:attrName>r</p:attrName>
                                        </p:attrNameLst>
                                      </p:cBhvr>
                                    </p:animRot>
                                  </p:childTnLst>
                                </p:cTn>
                              </p:par>
                              <p:par>
                                <p:cTn id="168" presetID="53" presetClass="entr" presetSubtype="0" fill="hold" nodeType="withEffect">
                                  <p:stCondLst>
                                    <p:cond delay="500"/>
                                  </p:stCondLst>
                                  <p:childTnLst>
                                    <p:set>
                                      <p:cBhvr>
                                        <p:cTn id="169" dur="1" fill="hold">
                                          <p:stCondLst>
                                            <p:cond delay="0"/>
                                          </p:stCondLst>
                                        </p:cTn>
                                        <p:tgtEl>
                                          <p:spTgt spid="208"/>
                                        </p:tgtEl>
                                        <p:attrNameLst>
                                          <p:attrName>style.visibility</p:attrName>
                                        </p:attrNameLst>
                                      </p:cBhvr>
                                      <p:to>
                                        <p:strVal val="visible"/>
                                      </p:to>
                                    </p:set>
                                    <p:anim calcmode="lin" valueType="num">
                                      <p:cBhvr>
                                        <p:cTn id="170" dur="500" fill="hold"/>
                                        <p:tgtEl>
                                          <p:spTgt spid="208"/>
                                        </p:tgtEl>
                                        <p:attrNameLst>
                                          <p:attrName>ppt_w</p:attrName>
                                        </p:attrNameLst>
                                      </p:cBhvr>
                                      <p:tavLst>
                                        <p:tav tm="0">
                                          <p:val>
                                            <p:fltVal val="0"/>
                                          </p:val>
                                        </p:tav>
                                        <p:tav tm="100000">
                                          <p:val>
                                            <p:strVal val="#ppt_w"/>
                                          </p:val>
                                        </p:tav>
                                      </p:tavLst>
                                    </p:anim>
                                    <p:anim calcmode="lin" valueType="num">
                                      <p:cBhvr>
                                        <p:cTn id="171" dur="500" fill="hold"/>
                                        <p:tgtEl>
                                          <p:spTgt spid="208"/>
                                        </p:tgtEl>
                                        <p:attrNameLst>
                                          <p:attrName>ppt_h</p:attrName>
                                        </p:attrNameLst>
                                      </p:cBhvr>
                                      <p:tavLst>
                                        <p:tav tm="0">
                                          <p:val>
                                            <p:fltVal val="0"/>
                                          </p:val>
                                        </p:tav>
                                        <p:tav tm="100000">
                                          <p:val>
                                            <p:strVal val="#ppt_h"/>
                                          </p:val>
                                        </p:tav>
                                      </p:tavLst>
                                    </p:anim>
                                    <p:animEffect transition="in" filter="fade">
                                      <p:cBhvr>
                                        <p:cTn id="172" dur="500"/>
                                        <p:tgtEl>
                                          <p:spTgt spid="208"/>
                                        </p:tgtEl>
                                      </p:cBhvr>
                                    </p:animEffect>
                                  </p:childTnLst>
                                </p:cTn>
                              </p:par>
                              <p:par>
                                <p:cTn id="173" presetID="32" presetClass="emph" presetSubtype="0" fill="hold" nodeType="withEffect">
                                  <p:stCondLst>
                                    <p:cond delay="1000"/>
                                  </p:stCondLst>
                                  <p:childTnLst>
                                    <p:animRot by="120000">
                                      <p:cBhvr>
                                        <p:cTn id="174" dur="100" fill="hold">
                                          <p:stCondLst>
                                            <p:cond delay="0"/>
                                          </p:stCondLst>
                                        </p:cTn>
                                        <p:tgtEl>
                                          <p:spTgt spid="208"/>
                                        </p:tgtEl>
                                        <p:attrNameLst>
                                          <p:attrName>r</p:attrName>
                                        </p:attrNameLst>
                                      </p:cBhvr>
                                    </p:animRot>
                                    <p:animRot by="-240000">
                                      <p:cBhvr>
                                        <p:cTn id="175" dur="200" fill="hold">
                                          <p:stCondLst>
                                            <p:cond delay="200"/>
                                          </p:stCondLst>
                                        </p:cTn>
                                        <p:tgtEl>
                                          <p:spTgt spid="208"/>
                                        </p:tgtEl>
                                        <p:attrNameLst>
                                          <p:attrName>r</p:attrName>
                                        </p:attrNameLst>
                                      </p:cBhvr>
                                    </p:animRot>
                                    <p:animRot by="240000">
                                      <p:cBhvr>
                                        <p:cTn id="176" dur="200" fill="hold">
                                          <p:stCondLst>
                                            <p:cond delay="400"/>
                                          </p:stCondLst>
                                        </p:cTn>
                                        <p:tgtEl>
                                          <p:spTgt spid="208"/>
                                        </p:tgtEl>
                                        <p:attrNameLst>
                                          <p:attrName>r</p:attrName>
                                        </p:attrNameLst>
                                      </p:cBhvr>
                                    </p:animRot>
                                    <p:animRot by="-240000">
                                      <p:cBhvr>
                                        <p:cTn id="177" dur="200" fill="hold">
                                          <p:stCondLst>
                                            <p:cond delay="600"/>
                                          </p:stCondLst>
                                        </p:cTn>
                                        <p:tgtEl>
                                          <p:spTgt spid="208"/>
                                        </p:tgtEl>
                                        <p:attrNameLst>
                                          <p:attrName>r</p:attrName>
                                        </p:attrNameLst>
                                      </p:cBhvr>
                                    </p:animRot>
                                    <p:animRot by="120000">
                                      <p:cBhvr>
                                        <p:cTn id="178" dur="200" fill="hold">
                                          <p:stCondLst>
                                            <p:cond delay="800"/>
                                          </p:stCondLst>
                                        </p:cTn>
                                        <p:tgtEl>
                                          <p:spTgt spid="208"/>
                                        </p:tgtEl>
                                        <p:attrNameLst>
                                          <p:attrName>r</p:attrName>
                                        </p:attrNameLst>
                                      </p:cBhvr>
                                    </p:animRot>
                                  </p:childTnLst>
                                </p:cTn>
                              </p:par>
                              <p:par>
                                <p:cTn id="179" presetID="53" presetClass="entr" presetSubtype="0" fill="hold" nodeType="withEffect">
                                  <p:stCondLst>
                                    <p:cond delay="500"/>
                                  </p:stCondLst>
                                  <p:childTnLst>
                                    <p:set>
                                      <p:cBhvr>
                                        <p:cTn id="180" dur="1" fill="hold">
                                          <p:stCondLst>
                                            <p:cond delay="0"/>
                                          </p:stCondLst>
                                        </p:cTn>
                                        <p:tgtEl>
                                          <p:spTgt spid="213"/>
                                        </p:tgtEl>
                                        <p:attrNameLst>
                                          <p:attrName>style.visibility</p:attrName>
                                        </p:attrNameLst>
                                      </p:cBhvr>
                                      <p:to>
                                        <p:strVal val="visible"/>
                                      </p:to>
                                    </p:set>
                                    <p:anim calcmode="lin" valueType="num">
                                      <p:cBhvr>
                                        <p:cTn id="181" dur="500" fill="hold"/>
                                        <p:tgtEl>
                                          <p:spTgt spid="213"/>
                                        </p:tgtEl>
                                        <p:attrNameLst>
                                          <p:attrName>ppt_w</p:attrName>
                                        </p:attrNameLst>
                                      </p:cBhvr>
                                      <p:tavLst>
                                        <p:tav tm="0">
                                          <p:val>
                                            <p:fltVal val="0"/>
                                          </p:val>
                                        </p:tav>
                                        <p:tav tm="100000">
                                          <p:val>
                                            <p:strVal val="#ppt_w"/>
                                          </p:val>
                                        </p:tav>
                                      </p:tavLst>
                                    </p:anim>
                                    <p:anim calcmode="lin" valueType="num">
                                      <p:cBhvr>
                                        <p:cTn id="182" dur="500" fill="hold"/>
                                        <p:tgtEl>
                                          <p:spTgt spid="213"/>
                                        </p:tgtEl>
                                        <p:attrNameLst>
                                          <p:attrName>ppt_h</p:attrName>
                                        </p:attrNameLst>
                                      </p:cBhvr>
                                      <p:tavLst>
                                        <p:tav tm="0">
                                          <p:val>
                                            <p:fltVal val="0"/>
                                          </p:val>
                                        </p:tav>
                                        <p:tav tm="100000">
                                          <p:val>
                                            <p:strVal val="#ppt_h"/>
                                          </p:val>
                                        </p:tav>
                                      </p:tavLst>
                                    </p:anim>
                                    <p:animEffect transition="in" filter="fade">
                                      <p:cBhvr>
                                        <p:cTn id="183" dur="500"/>
                                        <p:tgtEl>
                                          <p:spTgt spid="213"/>
                                        </p:tgtEl>
                                      </p:cBhvr>
                                    </p:animEffect>
                                  </p:childTnLst>
                                </p:cTn>
                              </p:par>
                              <p:par>
                                <p:cTn id="184" presetID="32" presetClass="emph" presetSubtype="0" fill="hold" nodeType="withEffect">
                                  <p:stCondLst>
                                    <p:cond delay="1000"/>
                                  </p:stCondLst>
                                  <p:childTnLst>
                                    <p:animRot by="120000">
                                      <p:cBhvr>
                                        <p:cTn id="185" dur="100" fill="hold">
                                          <p:stCondLst>
                                            <p:cond delay="0"/>
                                          </p:stCondLst>
                                        </p:cTn>
                                        <p:tgtEl>
                                          <p:spTgt spid="213"/>
                                        </p:tgtEl>
                                        <p:attrNameLst>
                                          <p:attrName>r</p:attrName>
                                        </p:attrNameLst>
                                      </p:cBhvr>
                                    </p:animRot>
                                    <p:animRot by="-240000">
                                      <p:cBhvr>
                                        <p:cTn id="186" dur="200" fill="hold">
                                          <p:stCondLst>
                                            <p:cond delay="200"/>
                                          </p:stCondLst>
                                        </p:cTn>
                                        <p:tgtEl>
                                          <p:spTgt spid="213"/>
                                        </p:tgtEl>
                                        <p:attrNameLst>
                                          <p:attrName>r</p:attrName>
                                        </p:attrNameLst>
                                      </p:cBhvr>
                                    </p:animRot>
                                    <p:animRot by="240000">
                                      <p:cBhvr>
                                        <p:cTn id="187" dur="200" fill="hold">
                                          <p:stCondLst>
                                            <p:cond delay="400"/>
                                          </p:stCondLst>
                                        </p:cTn>
                                        <p:tgtEl>
                                          <p:spTgt spid="213"/>
                                        </p:tgtEl>
                                        <p:attrNameLst>
                                          <p:attrName>r</p:attrName>
                                        </p:attrNameLst>
                                      </p:cBhvr>
                                    </p:animRot>
                                    <p:animRot by="-240000">
                                      <p:cBhvr>
                                        <p:cTn id="188" dur="200" fill="hold">
                                          <p:stCondLst>
                                            <p:cond delay="600"/>
                                          </p:stCondLst>
                                        </p:cTn>
                                        <p:tgtEl>
                                          <p:spTgt spid="213"/>
                                        </p:tgtEl>
                                        <p:attrNameLst>
                                          <p:attrName>r</p:attrName>
                                        </p:attrNameLst>
                                      </p:cBhvr>
                                    </p:animRot>
                                    <p:animRot by="120000">
                                      <p:cBhvr>
                                        <p:cTn id="189" dur="200" fill="hold">
                                          <p:stCondLst>
                                            <p:cond delay="800"/>
                                          </p:stCondLst>
                                        </p:cTn>
                                        <p:tgtEl>
                                          <p:spTgt spid="213"/>
                                        </p:tgtEl>
                                        <p:attrNameLst>
                                          <p:attrName>r</p:attrName>
                                        </p:attrNameLst>
                                      </p:cBhvr>
                                    </p:animRot>
                                  </p:childTnLst>
                                </p:cTn>
                              </p:par>
                              <p:par>
                                <p:cTn id="190" presetID="53" presetClass="entr" presetSubtype="0" fill="hold" nodeType="withEffect">
                                  <p:stCondLst>
                                    <p:cond delay="500"/>
                                  </p:stCondLst>
                                  <p:childTnLst>
                                    <p:set>
                                      <p:cBhvr>
                                        <p:cTn id="191" dur="1" fill="hold">
                                          <p:stCondLst>
                                            <p:cond delay="0"/>
                                          </p:stCondLst>
                                        </p:cTn>
                                        <p:tgtEl>
                                          <p:spTgt spid="218"/>
                                        </p:tgtEl>
                                        <p:attrNameLst>
                                          <p:attrName>style.visibility</p:attrName>
                                        </p:attrNameLst>
                                      </p:cBhvr>
                                      <p:to>
                                        <p:strVal val="visible"/>
                                      </p:to>
                                    </p:set>
                                    <p:anim calcmode="lin" valueType="num">
                                      <p:cBhvr>
                                        <p:cTn id="192" dur="500" fill="hold"/>
                                        <p:tgtEl>
                                          <p:spTgt spid="218"/>
                                        </p:tgtEl>
                                        <p:attrNameLst>
                                          <p:attrName>ppt_w</p:attrName>
                                        </p:attrNameLst>
                                      </p:cBhvr>
                                      <p:tavLst>
                                        <p:tav tm="0">
                                          <p:val>
                                            <p:fltVal val="0"/>
                                          </p:val>
                                        </p:tav>
                                        <p:tav tm="100000">
                                          <p:val>
                                            <p:strVal val="#ppt_w"/>
                                          </p:val>
                                        </p:tav>
                                      </p:tavLst>
                                    </p:anim>
                                    <p:anim calcmode="lin" valueType="num">
                                      <p:cBhvr>
                                        <p:cTn id="193" dur="500" fill="hold"/>
                                        <p:tgtEl>
                                          <p:spTgt spid="218"/>
                                        </p:tgtEl>
                                        <p:attrNameLst>
                                          <p:attrName>ppt_h</p:attrName>
                                        </p:attrNameLst>
                                      </p:cBhvr>
                                      <p:tavLst>
                                        <p:tav tm="0">
                                          <p:val>
                                            <p:fltVal val="0"/>
                                          </p:val>
                                        </p:tav>
                                        <p:tav tm="100000">
                                          <p:val>
                                            <p:strVal val="#ppt_h"/>
                                          </p:val>
                                        </p:tav>
                                      </p:tavLst>
                                    </p:anim>
                                    <p:animEffect transition="in" filter="fade">
                                      <p:cBhvr>
                                        <p:cTn id="194" dur="500"/>
                                        <p:tgtEl>
                                          <p:spTgt spid="218"/>
                                        </p:tgtEl>
                                      </p:cBhvr>
                                    </p:animEffect>
                                  </p:childTnLst>
                                </p:cTn>
                              </p:par>
                              <p:par>
                                <p:cTn id="195" presetID="32" presetClass="emph" presetSubtype="0" fill="hold" nodeType="withEffect">
                                  <p:stCondLst>
                                    <p:cond delay="1000"/>
                                  </p:stCondLst>
                                  <p:childTnLst>
                                    <p:animRot by="120000">
                                      <p:cBhvr>
                                        <p:cTn id="196" dur="100" fill="hold">
                                          <p:stCondLst>
                                            <p:cond delay="0"/>
                                          </p:stCondLst>
                                        </p:cTn>
                                        <p:tgtEl>
                                          <p:spTgt spid="218"/>
                                        </p:tgtEl>
                                        <p:attrNameLst>
                                          <p:attrName>r</p:attrName>
                                        </p:attrNameLst>
                                      </p:cBhvr>
                                    </p:animRot>
                                    <p:animRot by="-240000">
                                      <p:cBhvr>
                                        <p:cTn id="197" dur="200" fill="hold">
                                          <p:stCondLst>
                                            <p:cond delay="200"/>
                                          </p:stCondLst>
                                        </p:cTn>
                                        <p:tgtEl>
                                          <p:spTgt spid="218"/>
                                        </p:tgtEl>
                                        <p:attrNameLst>
                                          <p:attrName>r</p:attrName>
                                        </p:attrNameLst>
                                      </p:cBhvr>
                                    </p:animRot>
                                    <p:animRot by="240000">
                                      <p:cBhvr>
                                        <p:cTn id="198" dur="200" fill="hold">
                                          <p:stCondLst>
                                            <p:cond delay="400"/>
                                          </p:stCondLst>
                                        </p:cTn>
                                        <p:tgtEl>
                                          <p:spTgt spid="218"/>
                                        </p:tgtEl>
                                        <p:attrNameLst>
                                          <p:attrName>r</p:attrName>
                                        </p:attrNameLst>
                                      </p:cBhvr>
                                    </p:animRot>
                                    <p:animRot by="-240000">
                                      <p:cBhvr>
                                        <p:cTn id="199" dur="200" fill="hold">
                                          <p:stCondLst>
                                            <p:cond delay="600"/>
                                          </p:stCondLst>
                                        </p:cTn>
                                        <p:tgtEl>
                                          <p:spTgt spid="218"/>
                                        </p:tgtEl>
                                        <p:attrNameLst>
                                          <p:attrName>r</p:attrName>
                                        </p:attrNameLst>
                                      </p:cBhvr>
                                    </p:animRot>
                                    <p:animRot by="120000">
                                      <p:cBhvr>
                                        <p:cTn id="200" dur="200" fill="hold">
                                          <p:stCondLst>
                                            <p:cond delay="800"/>
                                          </p:stCondLst>
                                        </p:cTn>
                                        <p:tgtEl>
                                          <p:spTgt spid="218"/>
                                        </p:tgtEl>
                                        <p:attrNameLst>
                                          <p:attrName>r</p:attrName>
                                        </p:attrNameLst>
                                      </p:cBhvr>
                                    </p:animRot>
                                  </p:childTnLst>
                                </p:cTn>
                              </p:par>
                              <p:par>
                                <p:cTn id="201" presetID="53" presetClass="entr" presetSubtype="0" fill="hold" nodeType="withEffect">
                                  <p:stCondLst>
                                    <p:cond delay="500"/>
                                  </p:stCondLst>
                                  <p:childTnLst>
                                    <p:set>
                                      <p:cBhvr>
                                        <p:cTn id="202" dur="1" fill="hold">
                                          <p:stCondLst>
                                            <p:cond delay="0"/>
                                          </p:stCondLst>
                                        </p:cTn>
                                        <p:tgtEl>
                                          <p:spTgt spid="223"/>
                                        </p:tgtEl>
                                        <p:attrNameLst>
                                          <p:attrName>style.visibility</p:attrName>
                                        </p:attrNameLst>
                                      </p:cBhvr>
                                      <p:to>
                                        <p:strVal val="visible"/>
                                      </p:to>
                                    </p:set>
                                    <p:anim calcmode="lin" valueType="num">
                                      <p:cBhvr>
                                        <p:cTn id="203" dur="500" fill="hold"/>
                                        <p:tgtEl>
                                          <p:spTgt spid="223"/>
                                        </p:tgtEl>
                                        <p:attrNameLst>
                                          <p:attrName>ppt_w</p:attrName>
                                        </p:attrNameLst>
                                      </p:cBhvr>
                                      <p:tavLst>
                                        <p:tav tm="0">
                                          <p:val>
                                            <p:fltVal val="0"/>
                                          </p:val>
                                        </p:tav>
                                        <p:tav tm="100000">
                                          <p:val>
                                            <p:strVal val="#ppt_w"/>
                                          </p:val>
                                        </p:tav>
                                      </p:tavLst>
                                    </p:anim>
                                    <p:anim calcmode="lin" valueType="num">
                                      <p:cBhvr>
                                        <p:cTn id="204" dur="500" fill="hold"/>
                                        <p:tgtEl>
                                          <p:spTgt spid="223"/>
                                        </p:tgtEl>
                                        <p:attrNameLst>
                                          <p:attrName>ppt_h</p:attrName>
                                        </p:attrNameLst>
                                      </p:cBhvr>
                                      <p:tavLst>
                                        <p:tav tm="0">
                                          <p:val>
                                            <p:fltVal val="0"/>
                                          </p:val>
                                        </p:tav>
                                        <p:tav tm="100000">
                                          <p:val>
                                            <p:strVal val="#ppt_h"/>
                                          </p:val>
                                        </p:tav>
                                      </p:tavLst>
                                    </p:anim>
                                    <p:animEffect transition="in" filter="fade">
                                      <p:cBhvr>
                                        <p:cTn id="205" dur="500"/>
                                        <p:tgtEl>
                                          <p:spTgt spid="223"/>
                                        </p:tgtEl>
                                      </p:cBhvr>
                                    </p:animEffect>
                                  </p:childTnLst>
                                </p:cTn>
                              </p:par>
                              <p:par>
                                <p:cTn id="206" presetID="32" presetClass="emph" presetSubtype="0" fill="hold" nodeType="withEffect">
                                  <p:stCondLst>
                                    <p:cond delay="1000"/>
                                  </p:stCondLst>
                                  <p:childTnLst>
                                    <p:animRot by="120000">
                                      <p:cBhvr>
                                        <p:cTn id="207" dur="100" fill="hold">
                                          <p:stCondLst>
                                            <p:cond delay="0"/>
                                          </p:stCondLst>
                                        </p:cTn>
                                        <p:tgtEl>
                                          <p:spTgt spid="223"/>
                                        </p:tgtEl>
                                        <p:attrNameLst>
                                          <p:attrName>r</p:attrName>
                                        </p:attrNameLst>
                                      </p:cBhvr>
                                    </p:animRot>
                                    <p:animRot by="-240000">
                                      <p:cBhvr>
                                        <p:cTn id="208" dur="200" fill="hold">
                                          <p:stCondLst>
                                            <p:cond delay="200"/>
                                          </p:stCondLst>
                                        </p:cTn>
                                        <p:tgtEl>
                                          <p:spTgt spid="223"/>
                                        </p:tgtEl>
                                        <p:attrNameLst>
                                          <p:attrName>r</p:attrName>
                                        </p:attrNameLst>
                                      </p:cBhvr>
                                    </p:animRot>
                                    <p:animRot by="240000">
                                      <p:cBhvr>
                                        <p:cTn id="209" dur="200" fill="hold">
                                          <p:stCondLst>
                                            <p:cond delay="400"/>
                                          </p:stCondLst>
                                        </p:cTn>
                                        <p:tgtEl>
                                          <p:spTgt spid="223"/>
                                        </p:tgtEl>
                                        <p:attrNameLst>
                                          <p:attrName>r</p:attrName>
                                        </p:attrNameLst>
                                      </p:cBhvr>
                                    </p:animRot>
                                    <p:animRot by="-240000">
                                      <p:cBhvr>
                                        <p:cTn id="210" dur="200" fill="hold">
                                          <p:stCondLst>
                                            <p:cond delay="600"/>
                                          </p:stCondLst>
                                        </p:cTn>
                                        <p:tgtEl>
                                          <p:spTgt spid="223"/>
                                        </p:tgtEl>
                                        <p:attrNameLst>
                                          <p:attrName>r</p:attrName>
                                        </p:attrNameLst>
                                      </p:cBhvr>
                                    </p:animRot>
                                    <p:animRot by="120000">
                                      <p:cBhvr>
                                        <p:cTn id="211" dur="200" fill="hold">
                                          <p:stCondLst>
                                            <p:cond delay="800"/>
                                          </p:stCondLst>
                                        </p:cTn>
                                        <p:tgtEl>
                                          <p:spTgt spid="223"/>
                                        </p:tgtEl>
                                        <p:attrNameLst>
                                          <p:attrName>r</p:attrName>
                                        </p:attrNameLst>
                                      </p:cBhvr>
                                    </p:animRot>
                                  </p:childTnLst>
                                </p:cTn>
                              </p:par>
                              <p:par>
                                <p:cTn id="212" presetID="53" presetClass="entr" presetSubtype="0" fill="hold" nodeType="withEffect">
                                  <p:stCondLst>
                                    <p:cond delay="500"/>
                                  </p:stCondLst>
                                  <p:childTnLst>
                                    <p:set>
                                      <p:cBhvr>
                                        <p:cTn id="213" dur="1" fill="hold">
                                          <p:stCondLst>
                                            <p:cond delay="0"/>
                                          </p:stCondLst>
                                        </p:cTn>
                                        <p:tgtEl>
                                          <p:spTgt spid="228"/>
                                        </p:tgtEl>
                                        <p:attrNameLst>
                                          <p:attrName>style.visibility</p:attrName>
                                        </p:attrNameLst>
                                      </p:cBhvr>
                                      <p:to>
                                        <p:strVal val="visible"/>
                                      </p:to>
                                    </p:set>
                                    <p:anim calcmode="lin" valueType="num">
                                      <p:cBhvr>
                                        <p:cTn id="214" dur="500" fill="hold"/>
                                        <p:tgtEl>
                                          <p:spTgt spid="228"/>
                                        </p:tgtEl>
                                        <p:attrNameLst>
                                          <p:attrName>ppt_w</p:attrName>
                                        </p:attrNameLst>
                                      </p:cBhvr>
                                      <p:tavLst>
                                        <p:tav tm="0">
                                          <p:val>
                                            <p:fltVal val="0"/>
                                          </p:val>
                                        </p:tav>
                                        <p:tav tm="100000">
                                          <p:val>
                                            <p:strVal val="#ppt_w"/>
                                          </p:val>
                                        </p:tav>
                                      </p:tavLst>
                                    </p:anim>
                                    <p:anim calcmode="lin" valueType="num">
                                      <p:cBhvr>
                                        <p:cTn id="215" dur="500" fill="hold"/>
                                        <p:tgtEl>
                                          <p:spTgt spid="228"/>
                                        </p:tgtEl>
                                        <p:attrNameLst>
                                          <p:attrName>ppt_h</p:attrName>
                                        </p:attrNameLst>
                                      </p:cBhvr>
                                      <p:tavLst>
                                        <p:tav tm="0">
                                          <p:val>
                                            <p:fltVal val="0"/>
                                          </p:val>
                                        </p:tav>
                                        <p:tav tm="100000">
                                          <p:val>
                                            <p:strVal val="#ppt_h"/>
                                          </p:val>
                                        </p:tav>
                                      </p:tavLst>
                                    </p:anim>
                                    <p:animEffect transition="in" filter="fade">
                                      <p:cBhvr>
                                        <p:cTn id="216" dur="500"/>
                                        <p:tgtEl>
                                          <p:spTgt spid="228"/>
                                        </p:tgtEl>
                                      </p:cBhvr>
                                    </p:animEffect>
                                  </p:childTnLst>
                                </p:cTn>
                              </p:par>
                              <p:par>
                                <p:cTn id="217" presetID="32" presetClass="emph" presetSubtype="0" fill="hold" nodeType="withEffect">
                                  <p:stCondLst>
                                    <p:cond delay="1000"/>
                                  </p:stCondLst>
                                  <p:childTnLst>
                                    <p:animRot by="120000">
                                      <p:cBhvr>
                                        <p:cTn id="218" dur="100" fill="hold">
                                          <p:stCondLst>
                                            <p:cond delay="0"/>
                                          </p:stCondLst>
                                        </p:cTn>
                                        <p:tgtEl>
                                          <p:spTgt spid="228"/>
                                        </p:tgtEl>
                                        <p:attrNameLst>
                                          <p:attrName>r</p:attrName>
                                        </p:attrNameLst>
                                      </p:cBhvr>
                                    </p:animRot>
                                    <p:animRot by="-240000">
                                      <p:cBhvr>
                                        <p:cTn id="219" dur="200" fill="hold">
                                          <p:stCondLst>
                                            <p:cond delay="200"/>
                                          </p:stCondLst>
                                        </p:cTn>
                                        <p:tgtEl>
                                          <p:spTgt spid="228"/>
                                        </p:tgtEl>
                                        <p:attrNameLst>
                                          <p:attrName>r</p:attrName>
                                        </p:attrNameLst>
                                      </p:cBhvr>
                                    </p:animRot>
                                    <p:animRot by="240000">
                                      <p:cBhvr>
                                        <p:cTn id="220" dur="200" fill="hold">
                                          <p:stCondLst>
                                            <p:cond delay="400"/>
                                          </p:stCondLst>
                                        </p:cTn>
                                        <p:tgtEl>
                                          <p:spTgt spid="228"/>
                                        </p:tgtEl>
                                        <p:attrNameLst>
                                          <p:attrName>r</p:attrName>
                                        </p:attrNameLst>
                                      </p:cBhvr>
                                    </p:animRot>
                                    <p:animRot by="-240000">
                                      <p:cBhvr>
                                        <p:cTn id="221" dur="200" fill="hold">
                                          <p:stCondLst>
                                            <p:cond delay="600"/>
                                          </p:stCondLst>
                                        </p:cTn>
                                        <p:tgtEl>
                                          <p:spTgt spid="228"/>
                                        </p:tgtEl>
                                        <p:attrNameLst>
                                          <p:attrName>r</p:attrName>
                                        </p:attrNameLst>
                                      </p:cBhvr>
                                    </p:animRot>
                                    <p:animRot by="120000">
                                      <p:cBhvr>
                                        <p:cTn id="222" dur="200" fill="hold">
                                          <p:stCondLst>
                                            <p:cond delay="800"/>
                                          </p:stCondLst>
                                        </p:cTn>
                                        <p:tgtEl>
                                          <p:spTgt spid="228"/>
                                        </p:tgtEl>
                                        <p:attrNameLst>
                                          <p:attrName>r</p:attrName>
                                        </p:attrNameLst>
                                      </p:cBhvr>
                                    </p:animRot>
                                  </p:childTnLst>
                                </p:cTn>
                              </p:par>
                            </p:childTnLst>
                          </p:cTn>
                        </p:par>
                        <p:par>
                          <p:cTn id="223" fill="hold" nodeType="afterGroup">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233"/>
                                        </p:tgtEl>
                                        <p:attrNameLst>
                                          <p:attrName>style.visibility</p:attrName>
                                        </p:attrNameLst>
                                      </p:cBhvr>
                                      <p:to>
                                        <p:strVal val="visible"/>
                                      </p:to>
                                    </p:set>
                                    <p:animEffect transition="in" filter="fade">
                                      <p:cBhvr>
                                        <p:cTn id="226" dur="1000"/>
                                        <p:tgtEl>
                                          <p:spTgt spid="233"/>
                                        </p:tgtEl>
                                      </p:cBhvr>
                                    </p:animEffect>
                                    <p:anim calcmode="lin" valueType="num">
                                      <p:cBhvr>
                                        <p:cTn id="227" dur="1000" fill="hold"/>
                                        <p:tgtEl>
                                          <p:spTgt spid="233"/>
                                        </p:tgtEl>
                                        <p:attrNameLst>
                                          <p:attrName>ppt_x</p:attrName>
                                        </p:attrNameLst>
                                      </p:cBhvr>
                                      <p:tavLst>
                                        <p:tav tm="0">
                                          <p:val>
                                            <p:strVal val="#ppt_x"/>
                                          </p:val>
                                        </p:tav>
                                        <p:tav tm="100000">
                                          <p:val>
                                            <p:strVal val="#ppt_x"/>
                                          </p:val>
                                        </p:tav>
                                      </p:tavLst>
                                    </p:anim>
                                    <p:anim calcmode="lin" valueType="num">
                                      <p:cBhvr>
                                        <p:cTn id="228" dur="1000" fill="hold"/>
                                        <p:tgtEl>
                                          <p:spTgt spid="233"/>
                                        </p:tgtEl>
                                        <p:attrNameLst>
                                          <p:attrName>ppt_y</p:attrName>
                                        </p:attrNameLst>
                                      </p:cBhvr>
                                      <p:tavLst>
                                        <p:tav tm="0">
                                          <p:val>
                                            <p:strVal val="#ppt_y+.1"/>
                                          </p:val>
                                        </p:tav>
                                        <p:tav tm="100000">
                                          <p:val>
                                            <p:strVal val="#ppt_y"/>
                                          </p:val>
                                        </p:tav>
                                      </p:tavLst>
                                    </p:anim>
                                  </p:childTnLst>
                                </p:cTn>
                              </p:par>
                            </p:childTnLst>
                          </p:cTn>
                        </p:par>
                        <p:par>
                          <p:cTn id="229" fill="hold" nodeType="afterGroup">
                            <p:stCondLst>
                              <p:cond delay="23500"/>
                            </p:stCondLst>
                            <p:childTnLst>
                              <p:par>
                                <p:cTn id="230" presetID="53" presetClass="entr" presetSubtype="0" fill="hold" grpId="0" nodeType="afterEffect">
                                  <p:stCondLst>
                                    <p:cond delay="500"/>
                                  </p:stCondLst>
                                  <p:childTnLst>
                                    <p:set>
                                      <p:cBhvr>
                                        <p:cTn id="231" dur="1" fill="hold">
                                          <p:stCondLst>
                                            <p:cond delay="0"/>
                                          </p:stCondLst>
                                        </p:cTn>
                                        <p:tgtEl>
                                          <p:spTgt spid="2"/>
                                        </p:tgtEl>
                                        <p:attrNameLst>
                                          <p:attrName>style.visibility</p:attrName>
                                        </p:attrNameLst>
                                      </p:cBhvr>
                                      <p:to>
                                        <p:strVal val="visible"/>
                                      </p:to>
                                    </p:set>
                                    <p:anim calcmode="lin" valueType="num">
                                      <p:cBhvr>
                                        <p:cTn id="232" dur="500" fill="hold"/>
                                        <p:tgtEl>
                                          <p:spTgt spid="2"/>
                                        </p:tgtEl>
                                        <p:attrNameLst>
                                          <p:attrName>ppt_w</p:attrName>
                                        </p:attrNameLst>
                                      </p:cBhvr>
                                      <p:tavLst>
                                        <p:tav tm="0">
                                          <p:val>
                                            <p:fltVal val="0"/>
                                          </p:val>
                                        </p:tav>
                                        <p:tav tm="100000">
                                          <p:val>
                                            <p:strVal val="#ppt_w"/>
                                          </p:val>
                                        </p:tav>
                                      </p:tavLst>
                                    </p:anim>
                                    <p:anim calcmode="lin" valueType="num">
                                      <p:cBhvr>
                                        <p:cTn id="233" dur="500" fill="hold"/>
                                        <p:tgtEl>
                                          <p:spTgt spid="2"/>
                                        </p:tgtEl>
                                        <p:attrNameLst>
                                          <p:attrName>ppt_h</p:attrName>
                                        </p:attrNameLst>
                                      </p:cBhvr>
                                      <p:tavLst>
                                        <p:tav tm="0">
                                          <p:val>
                                            <p:fltVal val="0"/>
                                          </p:val>
                                        </p:tav>
                                        <p:tav tm="100000">
                                          <p:val>
                                            <p:strVal val="#ppt_h"/>
                                          </p:val>
                                        </p:tav>
                                      </p:tavLst>
                                    </p:anim>
                                    <p:animEffect transition="in" filter="fade">
                                      <p:cBhvr>
                                        <p:cTn id="234" dur="500"/>
                                        <p:tgtEl>
                                          <p:spTgt spid="2"/>
                                        </p:tgtEl>
                                      </p:cBhvr>
                                    </p:animEffect>
                                  </p:childTnLst>
                                </p:cTn>
                              </p:par>
                              <p:par>
                                <p:cTn id="235" presetID="12" presetClass="entr" presetSubtype="4" fill="hold" grpId="0" nodeType="withEffect">
                                  <p:stCondLst>
                                    <p:cond delay="1000"/>
                                  </p:stCondLst>
                                  <p:childTnLst>
                                    <p:set>
                                      <p:cBhvr>
                                        <p:cTn id="236" dur="1" fill="hold">
                                          <p:stCondLst>
                                            <p:cond delay="0"/>
                                          </p:stCondLst>
                                        </p:cTn>
                                        <p:tgtEl>
                                          <p:spTgt spid="234"/>
                                        </p:tgtEl>
                                        <p:attrNameLst>
                                          <p:attrName>style.visibility</p:attrName>
                                        </p:attrNameLst>
                                      </p:cBhvr>
                                      <p:to>
                                        <p:strVal val="visible"/>
                                      </p:to>
                                    </p:set>
                                    <p:anim calcmode="lin" valueType="num">
                                      <p:cBhvr additive="base">
                                        <p:cTn id="237" dur="500"/>
                                        <p:tgtEl>
                                          <p:spTgt spid="234"/>
                                        </p:tgtEl>
                                        <p:attrNameLst>
                                          <p:attrName>ppt_y</p:attrName>
                                        </p:attrNameLst>
                                      </p:cBhvr>
                                      <p:tavLst>
                                        <p:tav tm="0">
                                          <p:val>
                                            <p:strVal val="#ppt_y+#ppt_h*1.125000"/>
                                          </p:val>
                                        </p:tav>
                                        <p:tav tm="100000">
                                          <p:val>
                                            <p:strVal val="#ppt_y"/>
                                          </p:val>
                                        </p:tav>
                                      </p:tavLst>
                                    </p:anim>
                                    <p:animEffect transition="in" filter="wipe(up)">
                                      <p:cBhvr>
                                        <p:cTn id="238" dur="500"/>
                                        <p:tgtEl>
                                          <p:spTgt spid="234"/>
                                        </p:tgtEl>
                                      </p:cBhvr>
                                    </p:animEffect>
                                  </p:childTnLst>
                                </p:cTn>
                              </p:par>
                            </p:childTnLst>
                          </p:cTn>
                        </p:par>
                        <p:par>
                          <p:cTn id="239" fill="hold" nodeType="afterGroup">
                            <p:stCondLst>
                              <p:cond delay="25000"/>
                            </p:stCondLst>
                            <p:childTnLst>
                              <p:par>
                                <p:cTn id="240" presetID="42" presetClass="entr" presetSubtype="0" fill="hold" grpId="0" nodeType="afterEffect">
                                  <p:stCondLst>
                                    <p:cond delay="0"/>
                                  </p:stCondLst>
                                  <p:childTnLst>
                                    <p:set>
                                      <p:cBhvr>
                                        <p:cTn id="241" dur="1" fill="hold">
                                          <p:stCondLst>
                                            <p:cond delay="0"/>
                                          </p:stCondLst>
                                        </p:cTn>
                                        <p:tgtEl>
                                          <p:spTgt spid="3"/>
                                        </p:tgtEl>
                                        <p:attrNameLst>
                                          <p:attrName>style.visibility</p:attrName>
                                        </p:attrNameLst>
                                      </p:cBhvr>
                                      <p:to>
                                        <p:strVal val="visible"/>
                                      </p:to>
                                    </p:set>
                                    <p:animEffect transition="in" filter="fade">
                                      <p:cBhvr>
                                        <p:cTn id="242" dur="1000"/>
                                        <p:tgtEl>
                                          <p:spTgt spid="3"/>
                                        </p:tgtEl>
                                      </p:cBhvr>
                                    </p:animEffect>
                                    <p:anim calcmode="lin" valueType="num">
                                      <p:cBhvr>
                                        <p:cTn id="243" dur="1000" fill="hold"/>
                                        <p:tgtEl>
                                          <p:spTgt spid="3"/>
                                        </p:tgtEl>
                                        <p:attrNameLst>
                                          <p:attrName>ppt_x</p:attrName>
                                        </p:attrNameLst>
                                      </p:cBhvr>
                                      <p:tavLst>
                                        <p:tav tm="0">
                                          <p:val>
                                            <p:strVal val="#ppt_x"/>
                                          </p:val>
                                        </p:tav>
                                        <p:tav tm="100000">
                                          <p:val>
                                            <p:strVal val="#ppt_x"/>
                                          </p:val>
                                        </p:tav>
                                      </p:tavLst>
                                    </p:anim>
                                    <p:anim calcmode="lin" valueType="num">
                                      <p:cBhvr>
                                        <p:cTn id="244" dur="1000" fill="hold"/>
                                        <p:tgtEl>
                                          <p:spTgt spid="3"/>
                                        </p:tgtEl>
                                        <p:attrNameLst>
                                          <p:attrName>ppt_y</p:attrName>
                                        </p:attrNameLst>
                                      </p:cBhvr>
                                      <p:tavLst>
                                        <p:tav tm="0">
                                          <p:val>
                                            <p:strVal val="#ppt_y+.1"/>
                                          </p:val>
                                        </p:tav>
                                        <p:tav tm="100000">
                                          <p:val>
                                            <p:strVal val="#ppt_y"/>
                                          </p:val>
                                        </p:tav>
                                      </p:tavLst>
                                    </p:anim>
                                  </p:childTnLst>
                                </p:cTn>
                              </p:par>
                            </p:childTnLst>
                          </p:cTn>
                        </p:par>
                        <p:par>
                          <p:cTn id="245" fill="hold">
                            <p:stCondLst>
                              <p:cond delay="26000"/>
                            </p:stCondLst>
                            <p:childTnLst>
                              <p:par>
                                <p:cTn id="246" presetID="42" presetClass="entr" presetSubtype="0" fill="hold" grpId="0" nodeType="afterEffect">
                                  <p:stCondLst>
                                    <p:cond delay="0"/>
                                  </p:stCondLst>
                                  <p:childTnLst>
                                    <p:set>
                                      <p:cBhvr>
                                        <p:cTn id="247" dur="1" fill="hold">
                                          <p:stCondLst>
                                            <p:cond delay="0"/>
                                          </p:stCondLst>
                                        </p:cTn>
                                        <p:tgtEl>
                                          <p:spTgt spid="99"/>
                                        </p:tgtEl>
                                        <p:attrNameLst>
                                          <p:attrName>style.visibility</p:attrName>
                                        </p:attrNameLst>
                                      </p:cBhvr>
                                      <p:to>
                                        <p:strVal val="visible"/>
                                      </p:to>
                                    </p:set>
                                    <p:animEffect transition="in" filter="fade">
                                      <p:cBhvr>
                                        <p:cTn id="248" dur="1000"/>
                                        <p:tgtEl>
                                          <p:spTgt spid="99"/>
                                        </p:tgtEl>
                                      </p:cBhvr>
                                    </p:animEffect>
                                    <p:anim calcmode="lin" valueType="num">
                                      <p:cBhvr>
                                        <p:cTn id="249" dur="1000" fill="hold"/>
                                        <p:tgtEl>
                                          <p:spTgt spid="99"/>
                                        </p:tgtEl>
                                        <p:attrNameLst>
                                          <p:attrName>ppt_x</p:attrName>
                                        </p:attrNameLst>
                                      </p:cBhvr>
                                      <p:tavLst>
                                        <p:tav tm="0">
                                          <p:val>
                                            <p:strVal val="#ppt_x"/>
                                          </p:val>
                                        </p:tav>
                                        <p:tav tm="100000">
                                          <p:val>
                                            <p:strVal val="#ppt_x"/>
                                          </p:val>
                                        </p:tav>
                                      </p:tavLst>
                                    </p:anim>
                                    <p:anim calcmode="lin" valueType="num">
                                      <p:cBhvr>
                                        <p:cTn id="250"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p:bldP spid="146" grpId="0"/>
      <p:bldP spid="191" grpId="0"/>
      <p:bldP spid="233" grpId="0" animBg="1"/>
      <p:bldP spid="2" grpId="0" animBg="1"/>
      <p:bldP spid="234" grpId="0"/>
      <p:bldP spid="3" grpId="0" animBg="1"/>
      <p:bldP spid="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68424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仲裁裁决作出程序</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37"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143" name="Group 7"/>
          <p:cNvGrpSpPr/>
          <p:nvPr/>
        </p:nvGrpSpPr>
        <p:grpSpPr>
          <a:xfrm>
            <a:off x="2000129" y="4160628"/>
            <a:ext cx="79244" cy="79008"/>
            <a:chOff x="3649517" y="2421483"/>
            <a:chExt cx="172215" cy="171701"/>
          </a:xfrm>
          <a:solidFill>
            <a:schemeClr val="bg1">
              <a:lumMod val="75000"/>
            </a:schemeClr>
          </a:solidFill>
        </p:grpSpPr>
        <p:sp>
          <p:nvSpPr>
            <p:cNvPr id="144" name="Oval 54"/>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60" name="Freeform 55"/>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61" name="Straight Connector 48"/>
          <p:cNvCxnSpPr>
            <a:endCxn id="189" idx="0"/>
          </p:cNvCxnSpPr>
          <p:nvPr/>
        </p:nvCxnSpPr>
        <p:spPr>
          <a:xfrm flipH="1">
            <a:off x="2039750" y="4235892"/>
            <a:ext cx="0" cy="6225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2" name="Group 65"/>
          <p:cNvGrpSpPr/>
          <p:nvPr/>
        </p:nvGrpSpPr>
        <p:grpSpPr>
          <a:xfrm>
            <a:off x="3622630" y="3366363"/>
            <a:ext cx="79244" cy="79008"/>
            <a:chOff x="3649517" y="2421483"/>
            <a:chExt cx="172215" cy="171701"/>
          </a:xfrm>
          <a:solidFill>
            <a:schemeClr val="bg1">
              <a:lumMod val="75000"/>
            </a:schemeClr>
          </a:solidFill>
        </p:grpSpPr>
        <p:sp>
          <p:nvSpPr>
            <p:cNvPr id="163" name="Oval 66"/>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64" name="Freeform 67"/>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65" name="Straight Connector 68"/>
          <p:cNvCxnSpPr>
            <a:endCxn id="192" idx="0"/>
          </p:cNvCxnSpPr>
          <p:nvPr/>
        </p:nvCxnSpPr>
        <p:spPr>
          <a:xfrm flipH="1">
            <a:off x="3662252" y="3462056"/>
            <a:ext cx="0" cy="139633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6" name="Group 96"/>
          <p:cNvGrpSpPr/>
          <p:nvPr/>
        </p:nvGrpSpPr>
        <p:grpSpPr>
          <a:xfrm>
            <a:off x="5245131" y="4160628"/>
            <a:ext cx="79244" cy="79008"/>
            <a:chOff x="3649517" y="2421483"/>
            <a:chExt cx="172215" cy="171701"/>
          </a:xfrm>
          <a:solidFill>
            <a:schemeClr val="bg1">
              <a:lumMod val="75000"/>
            </a:schemeClr>
          </a:solidFill>
        </p:grpSpPr>
        <p:sp>
          <p:nvSpPr>
            <p:cNvPr id="167" name="Oval 97"/>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68" name="Freeform 98"/>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69" name="Straight Connector 99"/>
          <p:cNvCxnSpPr>
            <a:endCxn id="195" idx="0"/>
          </p:cNvCxnSpPr>
          <p:nvPr/>
        </p:nvCxnSpPr>
        <p:spPr>
          <a:xfrm flipH="1">
            <a:off x="5284752" y="4235892"/>
            <a:ext cx="0" cy="6225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0" name="Group 120"/>
          <p:cNvGrpSpPr/>
          <p:nvPr/>
        </p:nvGrpSpPr>
        <p:grpSpPr>
          <a:xfrm>
            <a:off x="6867630" y="3366363"/>
            <a:ext cx="79244" cy="79008"/>
            <a:chOff x="3649517" y="2421483"/>
            <a:chExt cx="172215" cy="171701"/>
          </a:xfrm>
          <a:solidFill>
            <a:schemeClr val="bg1">
              <a:lumMod val="75000"/>
            </a:schemeClr>
          </a:solidFill>
        </p:grpSpPr>
        <p:sp>
          <p:nvSpPr>
            <p:cNvPr id="171" name="Oval 121"/>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72" name="Freeform 122"/>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73" name="Straight Connector 123"/>
          <p:cNvCxnSpPr>
            <a:endCxn id="198" idx="0"/>
          </p:cNvCxnSpPr>
          <p:nvPr/>
        </p:nvCxnSpPr>
        <p:spPr>
          <a:xfrm flipH="1">
            <a:off x="6907252" y="3462056"/>
            <a:ext cx="0" cy="139633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4" name="Group 132"/>
          <p:cNvGrpSpPr/>
          <p:nvPr/>
        </p:nvGrpSpPr>
        <p:grpSpPr>
          <a:xfrm>
            <a:off x="8491951" y="4160628"/>
            <a:ext cx="79244" cy="79008"/>
            <a:chOff x="3649517" y="2421483"/>
            <a:chExt cx="172215" cy="171701"/>
          </a:xfrm>
          <a:solidFill>
            <a:schemeClr val="bg1">
              <a:lumMod val="75000"/>
            </a:schemeClr>
          </a:solidFill>
        </p:grpSpPr>
        <p:sp>
          <p:nvSpPr>
            <p:cNvPr id="175" name="Oval 133"/>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76" name="Freeform 134"/>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77" name="Straight Connector 135"/>
          <p:cNvCxnSpPr>
            <a:endCxn id="201" idx="0"/>
          </p:cNvCxnSpPr>
          <p:nvPr/>
        </p:nvCxnSpPr>
        <p:spPr>
          <a:xfrm flipH="1">
            <a:off x="8531572" y="4235892"/>
            <a:ext cx="0" cy="6225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8" name="Freeform 7"/>
          <p:cNvSpPr/>
          <p:nvPr/>
        </p:nvSpPr>
        <p:spPr bwMode="auto">
          <a:xfrm>
            <a:off x="1419166" y="2135033"/>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79" name="Freeform 7"/>
          <p:cNvSpPr/>
          <p:nvPr/>
        </p:nvSpPr>
        <p:spPr bwMode="auto">
          <a:xfrm>
            <a:off x="3041667" y="1340768"/>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7"/>
          <p:cNvSpPr/>
          <p:nvPr/>
        </p:nvSpPr>
        <p:spPr bwMode="auto">
          <a:xfrm>
            <a:off x="4664168" y="2135033"/>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81" name="Freeform 7"/>
          <p:cNvSpPr/>
          <p:nvPr/>
        </p:nvSpPr>
        <p:spPr bwMode="auto">
          <a:xfrm>
            <a:off x="6286667" y="1340768"/>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7"/>
          <p:cNvSpPr/>
          <p:nvPr/>
        </p:nvSpPr>
        <p:spPr bwMode="auto">
          <a:xfrm>
            <a:off x="7910988" y="2135033"/>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83" name="Freeform 7"/>
          <p:cNvSpPr/>
          <p:nvPr/>
        </p:nvSpPr>
        <p:spPr bwMode="auto">
          <a:xfrm>
            <a:off x="9531666" y="1340768"/>
            <a:ext cx="1241169" cy="1959794"/>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184" name="Group 162"/>
          <p:cNvGrpSpPr/>
          <p:nvPr/>
        </p:nvGrpSpPr>
        <p:grpSpPr>
          <a:xfrm>
            <a:off x="10112629" y="3366363"/>
            <a:ext cx="79244" cy="79008"/>
            <a:chOff x="3649517" y="2421483"/>
            <a:chExt cx="172215" cy="171701"/>
          </a:xfrm>
          <a:solidFill>
            <a:schemeClr val="bg1">
              <a:lumMod val="75000"/>
            </a:schemeClr>
          </a:solidFill>
        </p:grpSpPr>
        <p:sp>
          <p:nvSpPr>
            <p:cNvPr id="185" name="Oval 163"/>
            <p:cNvSpPr>
              <a:spLocks noChangeArrowheads="1"/>
            </p:cNvSpPr>
            <p:nvPr/>
          </p:nvSpPr>
          <p:spPr bwMode="auto">
            <a:xfrm>
              <a:off x="3693941" y="2465564"/>
              <a:ext cx="83369" cy="83539"/>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186" name="Freeform 164"/>
            <p:cNvSpPr>
              <a:spLocks noEditPoints="1"/>
            </p:cNvSpPr>
            <p:nvPr/>
          </p:nvSpPr>
          <p:spPr bwMode="auto">
            <a:xfrm>
              <a:off x="3649517" y="2421483"/>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cxnSp>
        <p:nvCxnSpPr>
          <p:cNvPr id="187" name="Straight Connector 165"/>
          <p:cNvCxnSpPr>
            <a:endCxn id="204" idx="0"/>
          </p:cNvCxnSpPr>
          <p:nvPr/>
        </p:nvCxnSpPr>
        <p:spPr>
          <a:xfrm flipH="1">
            <a:off x="10152251" y="3462056"/>
            <a:ext cx="0" cy="139633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8" name="Group 61"/>
          <p:cNvGrpSpPr/>
          <p:nvPr/>
        </p:nvGrpSpPr>
        <p:grpSpPr>
          <a:xfrm>
            <a:off x="1802253" y="4858392"/>
            <a:ext cx="474994" cy="474994"/>
            <a:chOff x="1802253" y="5505131"/>
            <a:chExt cx="474994" cy="474994"/>
          </a:xfrm>
        </p:grpSpPr>
        <p:sp>
          <p:nvSpPr>
            <p:cNvPr id="189" name="Oval 93"/>
            <p:cNvSpPr/>
            <p:nvPr/>
          </p:nvSpPr>
          <p:spPr>
            <a:xfrm>
              <a:off x="1802253"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p:cNvSpPr txBox="1"/>
            <p:nvPr/>
          </p:nvSpPr>
          <p:spPr>
            <a:xfrm>
              <a:off x="1843222" y="5577312"/>
              <a:ext cx="393057" cy="338554"/>
            </a:xfrm>
            <a:prstGeom prst="rect">
              <a:avLst/>
            </a:prstGeom>
            <a:noFill/>
          </p:spPr>
          <p:txBody>
            <a:bodyPr wrap="none" rtlCol="0">
              <a:spAutoFit/>
            </a:bodyPr>
            <a:lstStyle/>
            <a:p>
              <a:pPr algn="ctr"/>
              <a:r>
                <a:rPr lang="id-ID" sz="1600" b="1">
                  <a:solidFill>
                    <a:schemeClr val="bg1"/>
                  </a:solidFill>
                </a:rPr>
                <a:t>01</a:t>
              </a:r>
            </a:p>
          </p:txBody>
        </p:sp>
      </p:grpSp>
      <p:grpSp>
        <p:nvGrpSpPr>
          <p:cNvPr id="191" name="Group 511"/>
          <p:cNvGrpSpPr/>
          <p:nvPr/>
        </p:nvGrpSpPr>
        <p:grpSpPr>
          <a:xfrm>
            <a:off x="3424754" y="4858392"/>
            <a:ext cx="474994" cy="474994"/>
            <a:chOff x="3424754" y="5505131"/>
            <a:chExt cx="474994" cy="474994"/>
          </a:xfrm>
        </p:grpSpPr>
        <p:sp>
          <p:nvSpPr>
            <p:cNvPr id="192" name="Oval 53"/>
            <p:cNvSpPr/>
            <p:nvPr/>
          </p:nvSpPr>
          <p:spPr>
            <a:xfrm>
              <a:off x="3424754"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TextBox 192"/>
            <p:cNvSpPr txBox="1"/>
            <p:nvPr/>
          </p:nvSpPr>
          <p:spPr>
            <a:xfrm>
              <a:off x="3465723" y="5577312"/>
              <a:ext cx="393057" cy="338554"/>
            </a:xfrm>
            <a:prstGeom prst="rect">
              <a:avLst/>
            </a:prstGeom>
            <a:noFill/>
          </p:spPr>
          <p:txBody>
            <a:bodyPr wrap="none" rtlCol="0">
              <a:spAutoFit/>
            </a:bodyPr>
            <a:lstStyle/>
            <a:p>
              <a:pPr algn="ctr"/>
              <a:r>
                <a:rPr lang="id-ID" sz="1600" b="1">
                  <a:solidFill>
                    <a:schemeClr val="bg1"/>
                  </a:solidFill>
                </a:rPr>
                <a:t>02</a:t>
              </a:r>
            </a:p>
          </p:txBody>
        </p:sp>
      </p:grpSp>
      <p:grpSp>
        <p:nvGrpSpPr>
          <p:cNvPr id="194" name="Group 512"/>
          <p:cNvGrpSpPr/>
          <p:nvPr/>
        </p:nvGrpSpPr>
        <p:grpSpPr>
          <a:xfrm>
            <a:off x="5047255" y="4858392"/>
            <a:ext cx="474994" cy="474994"/>
            <a:chOff x="5047255" y="5505131"/>
            <a:chExt cx="474994" cy="474994"/>
          </a:xfrm>
        </p:grpSpPr>
        <p:sp>
          <p:nvSpPr>
            <p:cNvPr id="195" name="Oval 106"/>
            <p:cNvSpPr/>
            <p:nvPr/>
          </p:nvSpPr>
          <p:spPr>
            <a:xfrm>
              <a:off x="5047255"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6" name="TextBox 195"/>
            <p:cNvSpPr txBox="1"/>
            <p:nvPr/>
          </p:nvSpPr>
          <p:spPr>
            <a:xfrm>
              <a:off x="5088224" y="5577312"/>
              <a:ext cx="393057" cy="338554"/>
            </a:xfrm>
            <a:prstGeom prst="rect">
              <a:avLst/>
            </a:prstGeom>
            <a:noFill/>
          </p:spPr>
          <p:txBody>
            <a:bodyPr wrap="none" rtlCol="0">
              <a:spAutoFit/>
            </a:bodyPr>
            <a:lstStyle/>
            <a:p>
              <a:pPr algn="ctr"/>
              <a:r>
                <a:rPr lang="id-ID" sz="1600" b="1">
                  <a:solidFill>
                    <a:schemeClr val="bg1"/>
                  </a:solidFill>
                </a:rPr>
                <a:t>03</a:t>
              </a:r>
            </a:p>
          </p:txBody>
        </p:sp>
      </p:grpSp>
      <p:grpSp>
        <p:nvGrpSpPr>
          <p:cNvPr id="197" name="Group 513"/>
          <p:cNvGrpSpPr/>
          <p:nvPr/>
        </p:nvGrpSpPr>
        <p:grpSpPr>
          <a:xfrm>
            <a:off x="6669754" y="4858392"/>
            <a:ext cx="474994" cy="474994"/>
            <a:chOff x="6669754" y="5505131"/>
            <a:chExt cx="474994" cy="474994"/>
          </a:xfrm>
        </p:grpSpPr>
        <p:sp>
          <p:nvSpPr>
            <p:cNvPr id="198" name="Oval 124"/>
            <p:cNvSpPr/>
            <p:nvPr/>
          </p:nvSpPr>
          <p:spPr>
            <a:xfrm>
              <a:off x="6669754"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9" name="TextBox 198"/>
            <p:cNvSpPr txBox="1"/>
            <p:nvPr/>
          </p:nvSpPr>
          <p:spPr>
            <a:xfrm>
              <a:off x="6710723" y="5577312"/>
              <a:ext cx="393057" cy="338554"/>
            </a:xfrm>
            <a:prstGeom prst="rect">
              <a:avLst/>
            </a:prstGeom>
            <a:noFill/>
          </p:spPr>
          <p:txBody>
            <a:bodyPr wrap="none" rtlCol="0">
              <a:spAutoFit/>
            </a:bodyPr>
            <a:lstStyle/>
            <a:p>
              <a:pPr algn="ctr"/>
              <a:r>
                <a:rPr lang="id-ID" sz="1600" b="1">
                  <a:solidFill>
                    <a:schemeClr val="bg1"/>
                  </a:solidFill>
                </a:rPr>
                <a:t>04</a:t>
              </a:r>
            </a:p>
          </p:txBody>
        </p:sp>
      </p:grpSp>
      <p:grpSp>
        <p:nvGrpSpPr>
          <p:cNvPr id="200" name="Group 514"/>
          <p:cNvGrpSpPr/>
          <p:nvPr/>
        </p:nvGrpSpPr>
        <p:grpSpPr>
          <a:xfrm>
            <a:off x="8294075" y="4858392"/>
            <a:ext cx="474994" cy="474994"/>
            <a:chOff x="8294075" y="5505131"/>
            <a:chExt cx="474994" cy="474994"/>
          </a:xfrm>
        </p:grpSpPr>
        <p:sp>
          <p:nvSpPr>
            <p:cNvPr id="201" name="Oval 136"/>
            <p:cNvSpPr/>
            <p:nvPr/>
          </p:nvSpPr>
          <p:spPr>
            <a:xfrm>
              <a:off x="8294075"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2" name="TextBox 201"/>
            <p:cNvSpPr txBox="1"/>
            <p:nvPr/>
          </p:nvSpPr>
          <p:spPr>
            <a:xfrm>
              <a:off x="8335044" y="5577312"/>
              <a:ext cx="393057" cy="338554"/>
            </a:xfrm>
            <a:prstGeom prst="rect">
              <a:avLst/>
            </a:prstGeom>
            <a:noFill/>
          </p:spPr>
          <p:txBody>
            <a:bodyPr wrap="none" rtlCol="0">
              <a:spAutoFit/>
            </a:bodyPr>
            <a:lstStyle/>
            <a:p>
              <a:pPr algn="ctr"/>
              <a:r>
                <a:rPr lang="id-ID" sz="1600" b="1">
                  <a:solidFill>
                    <a:schemeClr val="bg1"/>
                  </a:solidFill>
                </a:rPr>
                <a:t>05</a:t>
              </a:r>
            </a:p>
          </p:txBody>
        </p:sp>
      </p:grpSp>
      <p:grpSp>
        <p:nvGrpSpPr>
          <p:cNvPr id="203" name="Group 515"/>
          <p:cNvGrpSpPr/>
          <p:nvPr/>
        </p:nvGrpSpPr>
        <p:grpSpPr>
          <a:xfrm>
            <a:off x="9914753" y="4858392"/>
            <a:ext cx="474994" cy="474994"/>
            <a:chOff x="9914753" y="5505131"/>
            <a:chExt cx="474994" cy="474994"/>
          </a:xfrm>
        </p:grpSpPr>
        <p:sp>
          <p:nvSpPr>
            <p:cNvPr id="204" name="Oval 166"/>
            <p:cNvSpPr/>
            <p:nvPr/>
          </p:nvSpPr>
          <p:spPr>
            <a:xfrm>
              <a:off x="9914753" y="5505131"/>
              <a:ext cx="474994" cy="474994"/>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5" name="TextBox 204"/>
            <p:cNvSpPr txBox="1"/>
            <p:nvPr/>
          </p:nvSpPr>
          <p:spPr>
            <a:xfrm>
              <a:off x="9955722" y="5577312"/>
              <a:ext cx="393057" cy="338554"/>
            </a:xfrm>
            <a:prstGeom prst="rect">
              <a:avLst/>
            </a:prstGeom>
            <a:noFill/>
          </p:spPr>
          <p:txBody>
            <a:bodyPr wrap="none" rtlCol="0">
              <a:spAutoFit/>
            </a:bodyPr>
            <a:lstStyle/>
            <a:p>
              <a:pPr algn="ctr"/>
              <a:r>
                <a:rPr lang="id-ID" sz="1600" b="1">
                  <a:solidFill>
                    <a:schemeClr val="bg1"/>
                  </a:solidFill>
                </a:rPr>
                <a:t>06</a:t>
              </a:r>
            </a:p>
          </p:txBody>
        </p:sp>
      </p:grpSp>
      <p:sp>
        <p:nvSpPr>
          <p:cNvPr id="206" name="Rectangle 176"/>
          <p:cNvSpPr/>
          <p:nvPr/>
        </p:nvSpPr>
        <p:spPr>
          <a:xfrm>
            <a:off x="1275027" y="5446644"/>
            <a:ext cx="1766640" cy="400110"/>
          </a:xfrm>
          <a:prstGeom prst="rect">
            <a:avLst/>
          </a:prstGeom>
        </p:spPr>
        <p:txBody>
          <a:bodyPr wrap="square">
            <a:spAutoFit/>
          </a:bodyPr>
          <a:lstStyle/>
          <a:p>
            <a:pPr algn="ct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组庭至裁决文书签发之日，延审一般不超过</a:t>
            </a:r>
            <a:r>
              <a:rPr lang="en-US" altLang="zh-CN" sz="1000" dirty="0" smtClean="0">
                <a:solidFill>
                  <a:schemeClr val="tx1">
                    <a:lumMod val="50000"/>
                    <a:lumOff val="50000"/>
                  </a:schemeClr>
                </a:solidFill>
                <a:latin typeface="微软雅黑" pitchFamily="34" charset="-122"/>
                <a:ea typeface="微软雅黑" pitchFamily="34" charset="-122"/>
                <a:sym typeface="微软雅黑" pitchFamily="34" charset="-122"/>
              </a:rPr>
              <a:t>3</a:t>
            </a: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次。</a:t>
            </a:r>
            <a:endParaRPr lang="en-US" altLang="zh-CN" sz="1000" dirty="0">
              <a:solidFill>
                <a:prstClr val="black"/>
              </a:solidFill>
              <a:latin typeface="Agency FB" panose="020B0503020202020204" pitchFamily="34" charset="0"/>
            </a:endParaRPr>
          </a:p>
        </p:txBody>
      </p:sp>
      <p:sp>
        <p:nvSpPr>
          <p:cNvPr id="207" name="TextBox 206"/>
          <p:cNvSpPr txBox="1"/>
          <p:nvPr/>
        </p:nvSpPr>
        <p:spPr>
          <a:xfrm>
            <a:off x="1680064" y="2919471"/>
            <a:ext cx="902811" cy="307777"/>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期限</a:t>
            </a:r>
            <a:endParaRPr lang="id-ID" altLang="zh-CN" sz="1400" b="1" dirty="0">
              <a:solidFill>
                <a:schemeClr val="bg1"/>
              </a:solidFill>
              <a:latin typeface="微软雅黑" pitchFamily="34" charset="-122"/>
              <a:ea typeface="微软雅黑" pitchFamily="34" charset="-122"/>
            </a:endParaRPr>
          </a:p>
        </p:txBody>
      </p:sp>
      <p:sp>
        <p:nvSpPr>
          <p:cNvPr id="208" name="Rectangle 180"/>
          <p:cNvSpPr/>
          <p:nvPr/>
        </p:nvSpPr>
        <p:spPr>
          <a:xfrm>
            <a:off x="2897527" y="5446644"/>
            <a:ext cx="1622501" cy="553998"/>
          </a:xfrm>
          <a:prstGeom prst="rect">
            <a:avLst/>
          </a:prstGeom>
        </p:spPr>
        <p:txBody>
          <a:bodyPr wrap="square">
            <a:spAutoFit/>
          </a:bodyPr>
          <a:lstStyle/>
          <a:p>
            <a:pPr algn="ct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实行多数决，不能形成多数意见的，裁决依首席意见作出。</a:t>
            </a:r>
            <a:endParaRPr lang="en-US" altLang="zh-CN" sz="1000" dirty="0">
              <a:solidFill>
                <a:prstClr val="black"/>
              </a:solidFill>
              <a:latin typeface="Agency FB" panose="020B0503020202020204" pitchFamily="34" charset="0"/>
            </a:endParaRPr>
          </a:p>
        </p:txBody>
      </p:sp>
      <p:sp>
        <p:nvSpPr>
          <p:cNvPr id="209" name="Rectangle 181"/>
          <p:cNvSpPr/>
          <p:nvPr/>
        </p:nvSpPr>
        <p:spPr>
          <a:xfrm>
            <a:off x="4520029" y="5446644"/>
            <a:ext cx="1529446" cy="400110"/>
          </a:xfrm>
          <a:prstGeom prst="rect">
            <a:avLst/>
          </a:prstGeom>
        </p:spPr>
        <p:txBody>
          <a:bodyPr wrap="square">
            <a:spAutoFit/>
          </a:bodyPr>
          <a:lstStyle/>
          <a:p>
            <a:pPr algn="ct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首部、案情、仲裁庭意见、裁决正文、尾部。</a:t>
            </a:r>
            <a:endParaRPr lang="id-ID" sz="1000" dirty="0">
              <a:solidFill>
                <a:schemeClr val="bg1">
                  <a:lumMod val="65000"/>
                </a:schemeClr>
              </a:solidFill>
            </a:endParaRPr>
          </a:p>
        </p:txBody>
      </p:sp>
      <p:sp>
        <p:nvSpPr>
          <p:cNvPr id="210" name="Rectangle 182"/>
          <p:cNvSpPr/>
          <p:nvPr/>
        </p:nvSpPr>
        <p:spPr>
          <a:xfrm>
            <a:off x="6142530" y="5446644"/>
            <a:ext cx="1529446" cy="707886"/>
          </a:xfrm>
          <a:prstGeom prst="rect">
            <a:avLst/>
          </a:prstGeom>
        </p:spPr>
        <p:txBody>
          <a:bodyPr wrap="square">
            <a:spAutoFit/>
          </a:bodyPr>
          <a:lstStyle/>
          <a:p>
            <a:pPr algn="ct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裁决文字表述规范；裁项核阅，确保裁决与请求对应，没有漏裁超裁；事实认定与法律适用。</a:t>
            </a:r>
            <a:endParaRPr lang="id-ID" sz="1000" dirty="0">
              <a:solidFill>
                <a:schemeClr val="bg1">
                  <a:lumMod val="65000"/>
                </a:schemeClr>
              </a:solidFill>
            </a:endParaRPr>
          </a:p>
        </p:txBody>
      </p:sp>
      <p:sp>
        <p:nvSpPr>
          <p:cNvPr id="211" name="Rectangle 183"/>
          <p:cNvSpPr/>
          <p:nvPr/>
        </p:nvSpPr>
        <p:spPr>
          <a:xfrm>
            <a:off x="7765031" y="5446644"/>
            <a:ext cx="1529446" cy="553998"/>
          </a:xfrm>
          <a:prstGeom prst="rect">
            <a:avLst/>
          </a:prstGeom>
        </p:spPr>
        <p:txBody>
          <a:bodyPr wrap="square">
            <a:spAutoFit/>
          </a:bodyPr>
          <a:lstStyle/>
          <a:p>
            <a:pPr algn="ct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 仲裁法第</a:t>
            </a:r>
            <a:r>
              <a:rPr lang="en-US" altLang="zh-CN" sz="1000" dirty="0" smtClean="0">
                <a:solidFill>
                  <a:schemeClr val="tx1">
                    <a:lumMod val="50000"/>
                    <a:lumOff val="50000"/>
                  </a:schemeClr>
                </a:solidFill>
                <a:latin typeface="微软雅黑" pitchFamily="34" charset="-122"/>
                <a:ea typeface="微软雅黑" pitchFamily="34" charset="-122"/>
                <a:sym typeface="微软雅黑" pitchFamily="34" charset="-122"/>
              </a:rPr>
              <a:t>54</a:t>
            </a:r>
            <a:r>
              <a:rPr lang="zh-CN" altLang="en-US" sz="1000" dirty="0" smtClean="0">
                <a:solidFill>
                  <a:schemeClr val="tx1">
                    <a:lumMod val="50000"/>
                    <a:lumOff val="50000"/>
                  </a:schemeClr>
                </a:solidFill>
                <a:latin typeface="微软雅黑" pitchFamily="34" charset="-122"/>
                <a:ea typeface="微软雅黑" pitchFamily="34" charset="-122"/>
                <a:sym typeface="微软雅黑" pitchFamily="34" charset="-122"/>
              </a:rPr>
              <a:t>条规定签名、盖章。持不同意见者可以签名也可以不签名。</a:t>
            </a:r>
            <a:endParaRPr lang="id-ID" sz="1000" dirty="0">
              <a:solidFill>
                <a:schemeClr val="bg1">
                  <a:lumMod val="65000"/>
                </a:schemeClr>
              </a:solidFill>
            </a:endParaRPr>
          </a:p>
        </p:txBody>
      </p:sp>
      <p:sp>
        <p:nvSpPr>
          <p:cNvPr id="212" name="Rectangle 184"/>
          <p:cNvSpPr/>
          <p:nvPr/>
        </p:nvSpPr>
        <p:spPr>
          <a:xfrm>
            <a:off x="9387527" y="5446644"/>
            <a:ext cx="1529446" cy="553998"/>
          </a:xfrm>
          <a:prstGeom prst="rect">
            <a:avLst/>
          </a:prstGeom>
        </p:spPr>
        <p:txBody>
          <a:bodyPr wrap="square">
            <a:spAutoFit/>
          </a:bodyPr>
          <a:lstStyle/>
          <a:p>
            <a:pPr algn="ctr"/>
            <a:r>
              <a:rPr lang="zh-CN" altLang="en-US" sz="1000" dirty="0" smtClean="0">
                <a:solidFill>
                  <a:schemeClr val="bg1">
                    <a:lumMod val="50000"/>
                  </a:schemeClr>
                </a:solidFill>
                <a:latin typeface="微软雅黑" pitchFamily="34" charset="-122"/>
                <a:ea typeface="微软雅黑" pitchFamily="34" charset="-122"/>
              </a:rPr>
              <a:t> 裁决书作出之日起生效，是否送达不影响裁决书生效。</a:t>
            </a:r>
            <a:endParaRPr lang="id-ID" sz="1000" dirty="0">
              <a:solidFill>
                <a:schemeClr val="bg1">
                  <a:lumMod val="50000"/>
                </a:schemeClr>
              </a:solidFill>
              <a:latin typeface="微软雅黑" pitchFamily="34" charset="-122"/>
              <a:ea typeface="微软雅黑" pitchFamily="34" charset="-122"/>
            </a:endParaRPr>
          </a:p>
        </p:txBody>
      </p:sp>
      <p:sp>
        <p:nvSpPr>
          <p:cNvPr id="213" name="TextBox 212"/>
          <p:cNvSpPr txBox="1"/>
          <p:nvPr/>
        </p:nvSpPr>
        <p:spPr>
          <a:xfrm>
            <a:off x="4942298" y="2919470"/>
            <a:ext cx="543739" cy="307777"/>
          </a:xfrm>
          <a:prstGeom prst="rect">
            <a:avLst/>
          </a:prstGeom>
          <a:noFill/>
        </p:spPr>
        <p:txBody>
          <a:bodyPr wrap="none" rtlCol="0">
            <a:spAutoFit/>
          </a:bodyPr>
          <a:lstStyle/>
          <a:p>
            <a:pPr algn="ctr"/>
            <a:r>
              <a:rPr lang="zh-CN" altLang="en-US" sz="1400" b="1" dirty="0" smtClean="0">
                <a:solidFill>
                  <a:schemeClr val="bg1"/>
                </a:solidFill>
                <a:latin typeface="微软雅黑" pitchFamily="34" charset="-122"/>
                <a:ea typeface="微软雅黑" pitchFamily="34" charset="-122"/>
              </a:rPr>
              <a:t>要素</a:t>
            </a:r>
            <a:endParaRPr lang="id-ID" altLang="zh-CN" sz="1400" b="1" dirty="0">
              <a:solidFill>
                <a:schemeClr val="bg1"/>
              </a:solidFill>
              <a:latin typeface="微软雅黑" pitchFamily="34" charset="-122"/>
              <a:ea typeface="微软雅黑" pitchFamily="34" charset="-122"/>
            </a:endParaRPr>
          </a:p>
        </p:txBody>
      </p:sp>
      <p:sp>
        <p:nvSpPr>
          <p:cNvPr id="214" name="TextBox 213"/>
          <p:cNvSpPr txBox="1"/>
          <p:nvPr/>
        </p:nvSpPr>
        <p:spPr>
          <a:xfrm>
            <a:off x="3302284" y="2172870"/>
            <a:ext cx="543740" cy="307777"/>
          </a:xfrm>
          <a:prstGeom prst="rect">
            <a:avLst/>
          </a:prstGeom>
          <a:noFill/>
        </p:spPr>
        <p:txBody>
          <a:bodyPr wrap="none" rtlCol="0">
            <a:spAutoFit/>
          </a:bodyPr>
          <a:lstStyle/>
          <a:p>
            <a:pPr algn="ctr"/>
            <a:r>
              <a:rPr lang="zh-CN" altLang="en-US" sz="1400" b="1" dirty="0" smtClean="0">
                <a:solidFill>
                  <a:schemeClr val="bg1"/>
                </a:solidFill>
                <a:latin typeface="微软雅黑" pitchFamily="34" charset="-122"/>
                <a:ea typeface="微软雅黑" pitchFamily="34" charset="-122"/>
              </a:rPr>
              <a:t>评议</a:t>
            </a:r>
            <a:endParaRPr lang="id-ID" altLang="zh-CN" sz="1400" b="1" dirty="0">
              <a:solidFill>
                <a:schemeClr val="bg1"/>
              </a:solidFill>
              <a:latin typeface="微软雅黑" pitchFamily="34" charset="-122"/>
              <a:ea typeface="微软雅黑" pitchFamily="34" charset="-122"/>
            </a:endParaRPr>
          </a:p>
        </p:txBody>
      </p:sp>
      <p:sp>
        <p:nvSpPr>
          <p:cNvPr id="215" name="TextBox 214"/>
          <p:cNvSpPr txBox="1"/>
          <p:nvPr/>
        </p:nvSpPr>
        <p:spPr>
          <a:xfrm>
            <a:off x="8168116" y="2919470"/>
            <a:ext cx="543740" cy="307777"/>
          </a:xfrm>
          <a:prstGeom prst="rect">
            <a:avLst/>
          </a:prstGeom>
          <a:noFill/>
        </p:spPr>
        <p:txBody>
          <a:bodyPr wrap="none" rtlCol="0">
            <a:spAutoFit/>
          </a:bodyPr>
          <a:lstStyle/>
          <a:p>
            <a:pPr algn="ctr"/>
            <a:r>
              <a:rPr lang="zh-CN" altLang="en-US" sz="1400" b="1" dirty="0" smtClean="0">
                <a:solidFill>
                  <a:schemeClr val="bg1"/>
                </a:solidFill>
                <a:latin typeface="微软雅黑" pitchFamily="34" charset="-122"/>
                <a:ea typeface="微软雅黑" pitchFamily="34" charset="-122"/>
              </a:rPr>
              <a:t>签章</a:t>
            </a:r>
            <a:endParaRPr lang="id-ID" altLang="zh-CN" sz="1400" b="1" dirty="0">
              <a:solidFill>
                <a:schemeClr val="bg1"/>
              </a:solidFill>
              <a:latin typeface="微软雅黑" pitchFamily="34" charset="-122"/>
              <a:ea typeface="微软雅黑" pitchFamily="34" charset="-122"/>
            </a:endParaRPr>
          </a:p>
        </p:txBody>
      </p:sp>
      <p:sp>
        <p:nvSpPr>
          <p:cNvPr id="216" name="TextBox 215"/>
          <p:cNvSpPr txBox="1"/>
          <p:nvPr/>
        </p:nvSpPr>
        <p:spPr>
          <a:xfrm>
            <a:off x="6545615" y="2172870"/>
            <a:ext cx="543740" cy="307777"/>
          </a:xfrm>
          <a:prstGeom prst="rect">
            <a:avLst/>
          </a:prstGeom>
          <a:noFill/>
        </p:spPr>
        <p:txBody>
          <a:bodyPr wrap="none" rtlCol="0">
            <a:spAutoFit/>
          </a:bodyPr>
          <a:lstStyle/>
          <a:p>
            <a:pPr algn="ctr"/>
            <a:r>
              <a:rPr lang="zh-CN" altLang="en-US" sz="1400" b="1" dirty="0" smtClean="0">
                <a:solidFill>
                  <a:schemeClr val="bg1"/>
                </a:solidFill>
                <a:latin typeface="微软雅黑" pitchFamily="34" charset="-122"/>
                <a:ea typeface="微软雅黑" pitchFamily="34" charset="-122"/>
              </a:rPr>
              <a:t>核阅</a:t>
            </a:r>
            <a:endParaRPr lang="id-ID" altLang="zh-CN" sz="1400" b="1" dirty="0">
              <a:solidFill>
                <a:schemeClr val="bg1"/>
              </a:solidFill>
              <a:latin typeface="微软雅黑" pitchFamily="34" charset="-122"/>
              <a:ea typeface="微软雅黑" pitchFamily="34" charset="-122"/>
            </a:endParaRPr>
          </a:p>
        </p:txBody>
      </p:sp>
      <p:sp>
        <p:nvSpPr>
          <p:cNvPr id="217" name="TextBox 216"/>
          <p:cNvSpPr txBox="1"/>
          <p:nvPr/>
        </p:nvSpPr>
        <p:spPr>
          <a:xfrm>
            <a:off x="9790612" y="2172870"/>
            <a:ext cx="543739" cy="307777"/>
          </a:xfrm>
          <a:prstGeom prst="rect">
            <a:avLst/>
          </a:prstGeom>
          <a:noFill/>
        </p:spPr>
        <p:txBody>
          <a:bodyPr wrap="none" rtlCol="0">
            <a:spAutoFit/>
          </a:bodyPr>
          <a:lstStyle/>
          <a:p>
            <a:pPr algn="ctr"/>
            <a:r>
              <a:rPr lang="zh-CN" altLang="en-US" sz="1400" b="1" dirty="0" smtClean="0">
                <a:solidFill>
                  <a:schemeClr val="bg1"/>
                </a:solidFill>
                <a:latin typeface="微软雅黑" pitchFamily="34" charset="-122"/>
                <a:ea typeface="微软雅黑" pitchFamily="34" charset="-122"/>
              </a:rPr>
              <a:t>生效</a:t>
            </a:r>
            <a:endParaRPr lang="id-ID" sz="1400" b="1" dirty="0">
              <a:solidFill>
                <a:schemeClr val="bg1"/>
              </a:solidFill>
              <a:latin typeface="微软雅黑" pitchFamily="34" charset="-122"/>
              <a:ea typeface="微软雅黑" pitchFamily="34" charset="-122"/>
            </a:endParaRPr>
          </a:p>
        </p:txBody>
      </p:sp>
      <p:grpSp>
        <p:nvGrpSpPr>
          <p:cNvPr id="218" name="Group 192"/>
          <p:cNvGrpSpPr/>
          <p:nvPr/>
        </p:nvGrpSpPr>
        <p:grpSpPr>
          <a:xfrm>
            <a:off x="1859454" y="2447437"/>
            <a:ext cx="358775" cy="358775"/>
            <a:chOff x="1839913" y="1474788"/>
            <a:chExt cx="358775" cy="358775"/>
          </a:xfrm>
          <a:solidFill>
            <a:schemeClr val="bg1"/>
          </a:solidFill>
        </p:grpSpPr>
        <p:sp>
          <p:nvSpPr>
            <p:cNvPr id="219"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220"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grpSp>
        <p:nvGrpSpPr>
          <p:cNvPr id="221" name="Group 198"/>
          <p:cNvGrpSpPr/>
          <p:nvPr/>
        </p:nvGrpSpPr>
        <p:grpSpPr>
          <a:xfrm>
            <a:off x="3413785" y="1614875"/>
            <a:ext cx="496931" cy="496931"/>
            <a:chOff x="3275013" y="2108200"/>
            <a:chExt cx="376238" cy="376238"/>
          </a:xfrm>
          <a:solidFill>
            <a:schemeClr val="bg1"/>
          </a:solidFill>
        </p:grpSpPr>
        <p:sp>
          <p:nvSpPr>
            <p:cNvPr id="222" name="Freeform 58"/>
            <p:cNvSpPr/>
            <p:nvPr/>
          </p:nvSpPr>
          <p:spPr bwMode="auto">
            <a:xfrm>
              <a:off x="3333750" y="2149475"/>
              <a:ext cx="41275" cy="4127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59"/>
            <p:cNvSpPr/>
            <p:nvPr/>
          </p:nvSpPr>
          <p:spPr bwMode="auto">
            <a:xfrm>
              <a:off x="3275013" y="2273300"/>
              <a:ext cx="47625" cy="2222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60"/>
            <p:cNvSpPr/>
            <p:nvPr/>
          </p:nvSpPr>
          <p:spPr bwMode="auto">
            <a:xfrm>
              <a:off x="3605213" y="2295525"/>
              <a:ext cx="46038" cy="23813"/>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Freeform 61"/>
            <p:cNvSpPr/>
            <p:nvPr/>
          </p:nvSpPr>
          <p:spPr bwMode="auto">
            <a:xfrm>
              <a:off x="3568700" y="2166938"/>
              <a:ext cx="41275" cy="4127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62"/>
            <p:cNvSpPr/>
            <p:nvPr/>
          </p:nvSpPr>
          <p:spPr bwMode="auto">
            <a:xfrm>
              <a:off x="3463925" y="2108200"/>
              <a:ext cx="23813" cy="4762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63"/>
            <p:cNvSpPr>
              <a:spLocks noEditPoints="1"/>
            </p:cNvSpPr>
            <p:nvPr/>
          </p:nvSpPr>
          <p:spPr bwMode="auto">
            <a:xfrm>
              <a:off x="3368675" y="2201863"/>
              <a:ext cx="188913" cy="211138"/>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Freeform 64"/>
            <p:cNvSpPr/>
            <p:nvPr/>
          </p:nvSpPr>
          <p:spPr bwMode="auto">
            <a:xfrm>
              <a:off x="3416300" y="2436813"/>
              <a:ext cx="93663" cy="47625"/>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9" name="Group 206"/>
          <p:cNvGrpSpPr/>
          <p:nvPr/>
        </p:nvGrpSpPr>
        <p:grpSpPr>
          <a:xfrm>
            <a:off x="5105043" y="2462373"/>
            <a:ext cx="376238" cy="376238"/>
            <a:chOff x="2522538" y="2108200"/>
            <a:chExt cx="376238" cy="376238"/>
          </a:xfrm>
          <a:solidFill>
            <a:schemeClr val="bg1"/>
          </a:solidFill>
        </p:grpSpPr>
        <p:sp>
          <p:nvSpPr>
            <p:cNvPr id="230"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231"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232"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sp>
          <p:nvSpPr>
            <p:cNvPr id="233"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sp>
        <p:nvSpPr>
          <p:cNvPr id="234" name="Freeform 22"/>
          <p:cNvSpPr>
            <a:spLocks noEditPoints="1"/>
          </p:cNvSpPr>
          <p:nvPr/>
        </p:nvSpPr>
        <p:spPr bwMode="auto">
          <a:xfrm>
            <a:off x="6733443" y="1688484"/>
            <a:ext cx="347616" cy="347616"/>
          </a:xfrm>
          <a:custGeom>
            <a:avLst/>
            <a:gdLst>
              <a:gd name="T0" fmla="*/ 42 w 44"/>
              <a:gd name="T1" fmla="*/ 18 h 44"/>
              <a:gd name="T2" fmla="*/ 35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2 w 44"/>
              <a:gd name="T43" fmla="*/ 19 h 44"/>
              <a:gd name="T44" fmla="*/ 0 w 44"/>
              <a:gd name="T45" fmla="*/ 21 h 44"/>
              <a:gd name="T46" fmla="*/ 0 w 44"/>
              <a:gd name="T47" fmla="*/ 24 h 44"/>
              <a:gd name="T48" fmla="*/ 2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35" name="Freeform 102"/>
          <p:cNvSpPr>
            <a:spLocks noEditPoints="1"/>
          </p:cNvSpPr>
          <p:nvPr/>
        </p:nvSpPr>
        <p:spPr bwMode="auto">
          <a:xfrm>
            <a:off x="8341635" y="2447437"/>
            <a:ext cx="376238" cy="37623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latin typeface="微软雅黑" pitchFamily="34" charset="-122"/>
              <a:ea typeface="微软雅黑" pitchFamily="34" charset="-122"/>
            </a:endParaRPr>
          </a:p>
        </p:txBody>
      </p:sp>
      <p:grpSp>
        <p:nvGrpSpPr>
          <p:cNvPr id="236" name="Group 213"/>
          <p:cNvGrpSpPr/>
          <p:nvPr/>
        </p:nvGrpSpPr>
        <p:grpSpPr>
          <a:xfrm>
            <a:off x="9987943" y="1659495"/>
            <a:ext cx="328613" cy="376238"/>
            <a:chOff x="9953626" y="3624263"/>
            <a:chExt cx="328613" cy="376238"/>
          </a:xfrm>
          <a:solidFill>
            <a:schemeClr val="bg1"/>
          </a:solidFill>
        </p:grpSpPr>
        <p:sp>
          <p:nvSpPr>
            <p:cNvPr id="237" name="Freeform 98"/>
            <p:cNvSpPr>
              <a:spLocks noEditPoints="1"/>
            </p:cNvSpPr>
            <p:nvPr/>
          </p:nvSpPr>
          <p:spPr bwMode="auto">
            <a:xfrm>
              <a:off x="10023476" y="3624263"/>
              <a:ext cx="188913" cy="9366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8" name="Freeform 99"/>
            <p:cNvSpPr>
              <a:spLocks noEditPoints="1"/>
            </p:cNvSpPr>
            <p:nvPr/>
          </p:nvSpPr>
          <p:spPr bwMode="auto">
            <a:xfrm>
              <a:off x="9953626" y="3671888"/>
              <a:ext cx="328613" cy="328613"/>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06">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xmlns:p15="http://schemas.microsoft.com/office/powerpoint/2012/main" xmlns="" val="1116987168"/>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53" presetClass="entr" presetSubtype="0" fill="hold" nodeType="afterEffect">
                                  <p:stCondLst>
                                    <p:cond delay="0"/>
                                  </p:stCondLst>
                                  <p:childTnLst>
                                    <p:set>
                                      <p:cBhvr>
                                        <p:cTn id="26" dur="1" fill="hold">
                                          <p:stCondLst>
                                            <p:cond delay="0"/>
                                          </p:stCondLst>
                                        </p:cTn>
                                        <p:tgtEl>
                                          <p:spTgt spid="188"/>
                                        </p:tgtEl>
                                        <p:attrNameLst>
                                          <p:attrName>style.visibility</p:attrName>
                                        </p:attrNameLst>
                                      </p:cBhvr>
                                      <p:to>
                                        <p:strVal val="visible"/>
                                      </p:to>
                                    </p:set>
                                    <p:anim calcmode="lin" valueType="num">
                                      <p:cBhvr>
                                        <p:cTn id="27" dur="500" fill="hold"/>
                                        <p:tgtEl>
                                          <p:spTgt spid="188"/>
                                        </p:tgtEl>
                                        <p:attrNameLst>
                                          <p:attrName>ppt_w</p:attrName>
                                        </p:attrNameLst>
                                      </p:cBhvr>
                                      <p:tavLst>
                                        <p:tav tm="0">
                                          <p:val>
                                            <p:fltVal val="0"/>
                                          </p:val>
                                        </p:tav>
                                        <p:tav tm="100000">
                                          <p:val>
                                            <p:strVal val="#ppt_w"/>
                                          </p:val>
                                        </p:tav>
                                      </p:tavLst>
                                    </p:anim>
                                    <p:anim calcmode="lin" valueType="num">
                                      <p:cBhvr>
                                        <p:cTn id="28" dur="500" fill="hold"/>
                                        <p:tgtEl>
                                          <p:spTgt spid="188"/>
                                        </p:tgtEl>
                                        <p:attrNameLst>
                                          <p:attrName>ppt_h</p:attrName>
                                        </p:attrNameLst>
                                      </p:cBhvr>
                                      <p:tavLst>
                                        <p:tav tm="0">
                                          <p:val>
                                            <p:fltVal val="0"/>
                                          </p:val>
                                        </p:tav>
                                        <p:tav tm="100000">
                                          <p:val>
                                            <p:strVal val="#ppt_h"/>
                                          </p:val>
                                        </p:tav>
                                      </p:tavLst>
                                    </p:anim>
                                    <p:animEffect transition="in" filter="fade">
                                      <p:cBhvr>
                                        <p:cTn id="29" dur="500"/>
                                        <p:tgtEl>
                                          <p:spTgt spid="18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childTnLst>
                          </p:cTn>
                        </p:par>
                        <p:par>
                          <p:cTn id="33" fill="hold" nodeType="afterGroup">
                            <p:stCondLst>
                              <p:cond delay="3250"/>
                            </p:stCondLst>
                            <p:childTnLst>
                              <p:par>
                                <p:cTn id="34" presetID="10" presetClass="entr" presetSubtype="0"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Effect transition="in" filter="fade">
                                      <p:cBhvr>
                                        <p:cTn id="36" dur="500"/>
                                        <p:tgtEl>
                                          <p:spTgt spid="161"/>
                                        </p:tgtEl>
                                      </p:cBhvr>
                                    </p:animEffect>
                                  </p:childTnLst>
                                </p:cTn>
                              </p:par>
                            </p:childTnLst>
                          </p:cTn>
                        </p:par>
                        <p:par>
                          <p:cTn id="37" fill="hold" nodeType="afterGroup">
                            <p:stCondLst>
                              <p:cond delay="3750"/>
                            </p:stCondLst>
                            <p:childTnLst>
                              <p:par>
                                <p:cTn id="38" presetID="53" presetClass="entr" presetSubtype="0"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nodeType="afterGroup">
                            <p:stCondLst>
                              <p:cond delay="4250"/>
                            </p:stCondLst>
                            <p:childTnLst>
                              <p:par>
                                <p:cTn id="44" presetID="42" presetClass="entr" presetSubtype="0" fill="hold" grpId="0" nodeType="afterEffect">
                                  <p:stCondLst>
                                    <p:cond delay="0"/>
                                  </p:stCondLst>
                                  <p:childTnLst>
                                    <p:set>
                                      <p:cBhvr>
                                        <p:cTn id="45" dur="1" fill="hold">
                                          <p:stCondLst>
                                            <p:cond delay="0"/>
                                          </p:stCondLst>
                                        </p:cTn>
                                        <p:tgtEl>
                                          <p:spTgt spid="178"/>
                                        </p:tgtEl>
                                        <p:attrNameLst>
                                          <p:attrName>style.visibility</p:attrName>
                                        </p:attrNameLst>
                                      </p:cBhvr>
                                      <p:to>
                                        <p:strVal val="visible"/>
                                      </p:to>
                                    </p:set>
                                    <p:animEffect transition="in" filter="fade">
                                      <p:cBhvr>
                                        <p:cTn id="46" dur="1000"/>
                                        <p:tgtEl>
                                          <p:spTgt spid="178"/>
                                        </p:tgtEl>
                                      </p:cBhvr>
                                    </p:animEffect>
                                    <p:anim calcmode="lin" valueType="num">
                                      <p:cBhvr>
                                        <p:cTn id="47" dur="1000" fill="hold"/>
                                        <p:tgtEl>
                                          <p:spTgt spid="178"/>
                                        </p:tgtEl>
                                        <p:attrNameLst>
                                          <p:attrName>ppt_x</p:attrName>
                                        </p:attrNameLst>
                                      </p:cBhvr>
                                      <p:tavLst>
                                        <p:tav tm="0">
                                          <p:val>
                                            <p:strVal val="#ppt_x"/>
                                          </p:val>
                                        </p:tav>
                                        <p:tav tm="100000">
                                          <p:val>
                                            <p:strVal val="#ppt_x"/>
                                          </p:val>
                                        </p:tav>
                                      </p:tavLst>
                                    </p:anim>
                                    <p:anim calcmode="lin" valueType="num">
                                      <p:cBhvr>
                                        <p:cTn id="48" dur="1000" fill="hold"/>
                                        <p:tgtEl>
                                          <p:spTgt spid="178"/>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5250"/>
                            </p:stCondLst>
                            <p:childTnLst>
                              <p:par>
                                <p:cTn id="50" presetID="53" presetClass="entr" presetSubtype="0"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 calcmode="lin" valueType="num">
                                      <p:cBhvr>
                                        <p:cTn id="52" dur="500" fill="hold"/>
                                        <p:tgtEl>
                                          <p:spTgt spid="218"/>
                                        </p:tgtEl>
                                        <p:attrNameLst>
                                          <p:attrName>ppt_w</p:attrName>
                                        </p:attrNameLst>
                                      </p:cBhvr>
                                      <p:tavLst>
                                        <p:tav tm="0">
                                          <p:val>
                                            <p:fltVal val="0"/>
                                          </p:val>
                                        </p:tav>
                                        <p:tav tm="100000">
                                          <p:val>
                                            <p:strVal val="#ppt_w"/>
                                          </p:val>
                                        </p:tav>
                                      </p:tavLst>
                                    </p:anim>
                                    <p:anim calcmode="lin" valueType="num">
                                      <p:cBhvr>
                                        <p:cTn id="53" dur="500" fill="hold"/>
                                        <p:tgtEl>
                                          <p:spTgt spid="218"/>
                                        </p:tgtEl>
                                        <p:attrNameLst>
                                          <p:attrName>ppt_h</p:attrName>
                                        </p:attrNameLst>
                                      </p:cBhvr>
                                      <p:tavLst>
                                        <p:tav tm="0">
                                          <p:val>
                                            <p:fltVal val="0"/>
                                          </p:val>
                                        </p:tav>
                                        <p:tav tm="100000">
                                          <p:val>
                                            <p:strVal val="#ppt_h"/>
                                          </p:val>
                                        </p:tav>
                                      </p:tavLst>
                                    </p:anim>
                                    <p:animEffect transition="in" filter="fade">
                                      <p:cBhvr>
                                        <p:cTn id="54" dur="500"/>
                                        <p:tgtEl>
                                          <p:spTgt spid="218"/>
                                        </p:tgtEl>
                                      </p:cBhvr>
                                    </p:animEffect>
                                  </p:childTnLst>
                                </p:cTn>
                              </p:par>
                            </p:childTnLst>
                          </p:cTn>
                        </p:par>
                        <p:par>
                          <p:cTn id="55" fill="hold" nodeType="afterGroup">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207"/>
                                        </p:tgtEl>
                                        <p:attrNameLst>
                                          <p:attrName>style.visibility</p:attrName>
                                        </p:attrNameLst>
                                      </p:cBhvr>
                                      <p:to>
                                        <p:strVal val="visible"/>
                                      </p:to>
                                    </p:set>
                                    <p:animEffect transition="in" filter="fade">
                                      <p:cBhvr>
                                        <p:cTn id="58" dur="500"/>
                                        <p:tgtEl>
                                          <p:spTgt spid="207"/>
                                        </p:tgtEl>
                                      </p:cBhvr>
                                    </p:animEffect>
                                  </p:childTnLst>
                                </p:cTn>
                              </p:par>
                            </p:childTnLst>
                          </p:cTn>
                        </p:par>
                        <p:par>
                          <p:cTn id="59" fill="hold" nodeType="afterGroup">
                            <p:stCondLst>
                              <p:cond delay="6250"/>
                            </p:stCondLst>
                            <p:childTnLst>
                              <p:par>
                                <p:cTn id="60" presetID="53" presetClass="entr" presetSubtype="0" fill="hold" nodeType="afterEffect">
                                  <p:stCondLst>
                                    <p:cond delay="0"/>
                                  </p:stCondLst>
                                  <p:childTnLst>
                                    <p:set>
                                      <p:cBhvr>
                                        <p:cTn id="61" dur="1" fill="hold">
                                          <p:stCondLst>
                                            <p:cond delay="0"/>
                                          </p:stCondLst>
                                        </p:cTn>
                                        <p:tgtEl>
                                          <p:spTgt spid="191"/>
                                        </p:tgtEl>
                                        <p:attrNameLst>
                                          <p:attrName>style.visibility</p:attrName>
                                        </p:attrNameLst>
                                      </p:cBhvr>
                                      <p:to>
                                        <p:strVal val="visible"/>
                                      </p:to>
                                    </p:set>
                                    <p:anim calcmode="lin" valueType="num">
                                      <p:cBhvr>
                                        <p:cTn id="62" dur="500" fill="hold"/>
                                        <p:tgtEl>
                                          <p:spTgt spid="191"/>
                                        </p:tgtEl>
                                        <p:attrNameLst>
                                          <p:attrName>ppt_w</p:attrName>
                                        </p:attrNameLst>
                                      </p:cBhvr>
                                      <p:tavLst>
                                        <p:tav tm="0">
                                          <p:val>
                                            <p:fltVal val="0"/>
                                          </p:val>
                                        </p:tav>
                                        <p:tav tm="100000">
                                          <p:val>
                                            <p:strVal val="#ppt_w"/>
                                          </p:val>
                                        </p:tav>
                                      </p:tavLst>
                                    </p:anim>
                                    <p:anim calcmode="lin" valueType="num">
                                      <p:cBhvr>
                                        <p:cTn id="63" dur="500" fill="hold"/>
                                        <p:tgtEl>
                                          <p:spTgt spid="191"/>
                                        </p:tgtEl>
                                        <p:attrNameLst>
                                          <p:attrName>ppt_h</p:attrName>
                                        </p:attrNameLst>
                                      </p:cBhvr>
                                      <p:tavLst>
                                        <p:tav tm="0">
                                          <p:val>
                                            <p:fltVal val="0"/>
                                          </p:val>
                                        </p:tav>
                                        <p:tav tm="100000">
                                          <p:val>
                                            <p:strVal val="#ppt_h"/>
                                          </p:val>
                                        </p:tav>
                                      </p:tavLst>
                                    </p:anim>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8"/>
                                        </p:tgtEl>
                                        <p:attrNameLst>
                                          <p:attrName>style.visibility</p:attrName>
                                        </p:attrNameLst>
                                      </p:cBhvr>
                                      <p:to>
                                        <p:strVal val="visible"/>
                                      </p:to>
                                    </p:set>
                                    <p:animEffect transition="in" filter="fade">
                                      <p:cBhvr>
                                        <p:cTn id="67" dur="500"/>
                                        <p:tgtEl>
                                          <p:spTgt spid="208"/>
                                        </p:tgtEl>
                                      </p:cBhvr>
                                    </p:animEffect>
                                  </p:childTnLst>
                                </p:cTn>
                              </p:par>
                            </p:childTnLst>
                          </p:cTn>
                        </p:par>
                        <p:par>
                          <p:cTn id="68" fill="hold" nodeType="afterGroup">
                            <p:stCondLst>
                              <p:cond delay="6750"/>
                            </p:stCondLst>
                            <p:childTnLst>
                              <p:par>
                                <p:cTn id="69" presetID="10" presetClass="entr" presetSubtype="0" fill="hold"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fade">
                                      <p:cBhvr>
                                        <p:cTn id="71" dur="500"/>
                                        <p:tgtEl>
                                          <p:spTgt spid="165"/>
                                        </p:tgtEl>
                                      </p:cBhvr>
                                    </p:animEffect>
                                  </p:childTnLst>
                                </p:cTn>
                              </p:par>
                            </p:childTnLst>
                          </p:cTn>
                        </p:par>
                        <p:par>
                          <p:cTn id="72" fill="hold" nodeType="afterGroup">
                            <p:stCondLst>
                              <p:cond delay="7250"/>
                            </p:stCondLst>
                            <p:childTnLst>
                              <p:par>
                                <p:cTn id="73" presetID="53" presetClass="entr" presetSubtype="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 calcmode="lin" valueType="num">
                                      <p:cBhvr>
                                        <p:cTn id="75" dur="500" fill="hold"/>
                                        <p:tgtEl>
                                          <p:spTgt spid="162"/>
                                        </p:tgtEl>
                                        <p:attrNameLst>
                                          <p:attrName>ppt_w</p:attrName>
                                        </p:attrNameLst>
                                      </p:cBhvr>
                                      <p:tavLst>
                                        <p:tav tm="0">
                                          <p:val>
                                            <p:fltVal val="0"/>
                                          </p:val>
                                        </p:tav>
                                        <p:tav tm="100000">
                                          <p:val>
                                            <p:strVal val="#ppt_w"/>
                                          </p:val>
                                        </p:tav>
                                      </p:tavLst>
                                    </p:anim>
                                    <p:anim calcmode="lin" valueType="num">
                                      <p:cBhvr>
                                        <p:cTn id="76" dur="500" fill="hold"/>
                                        <p:tgtEl>
                                          <p:spTgt spid="162"/>
                                        </p:tgtEl>
                                        <p:attrNameLst>
                                          <p:attrName>ppt_h</p:attrName>
                                        </p:attrNameLst>
                                      </p:cBhvr>
                                      <p:tavLst>
                                        <p:tav tm="0">
                                          <p:val>
                                            <p:fltVal val="0"/>
                                          </p:val>
                                        </p:tav>
                                        <p:tav tm="100000">
                                          <p:val>
                                            <p:strVal val="#ppt_h"/>
                                          </p:val>
                                        </p:tav>
                                      </p:tavLst>
                                    </p:anim>
                                    <p:animEffect transition="in" filter="fade">
                                      <p:cBhvr>
                                        <p:cTn id="77" dur="500"/>
                                        <p:tgtEl>
                                          <p:spTgt spid="162"/>
                                        </p:tgtEl>
                                      </p:cBhvr>
                                    </p:animEffect>
                                  </p:childTnLst>
                                </p:cTn>
                              </p:par>
                            </p:childTnLst>
                          </p:cTn>
                        </p:par>
                        <p:par>
                          <p:cTn id="78" fill="hold" nodeType="afterGroup">
                            <p:stCondLst>
                              <p:cond delay="7750"/>
                            </p:stCondLst>
                            <p:childTnLst>
                              <p:par>
                                <p:cTn id="79" presetID="42" presetClass="entr" presetSubtype="0" fill="hold" grpId="0" nodeType="afterEffect">
                                  <p:stCondLst>
                                    <p:cond delay="0"/>
                                  </p:stCondLst>
                                  <p:childTnLst>
                                    <p:set>
                                      <p:cBhvr>
                                        <p:cTn id="80" dur="1" fill="hold">
                                          <p:stCondLst>
                                            <p:cond delay="0"/>
                                          </p:stCondLst>
                                        </p:cTn>
                                        <p:tgtEl>
                                          <p:spTgt spid="179"/>
                                        </p:tgtEl>
                                        <p:attrNameLst>
                                          <p:attrName>style.visibility</p:attrName>
                                        </p:attrNameLst>
                                      </p:cBhvr>
                                      <p:to>
                                        <p:strVal val="visible"/>
                                      </p:to>
                                    </p:set>
                                    <p:animEffect transition="in" filter="fade">
                                      <p:cBhvr>
                                        <p:cTn id="81" dur="1000"/>
                                        <p:tgtEl>
                                          <p:spTgt spid="179"/>
                                        </p:tgtEl>
                                      </p:cBhvr>
                                    </p:animEffect>
                                    <p:anim calcmode="lin" valueType="num">
                                      <p:cBhvr>
                                        <p:cTn id="82" dur="1000" fill="hold"/>
                                        <p:tgtEl>
                                          <p:spTgt spid="179"/>
                                        </p:tgtEl>
                                        <p:attrNameLst>
                                          <p:attrName>ppt_x</p:attrName>
                                        </p:attrNameLst>
                                      </p:cBhvr>
                                      <p:tavLst>
                                        <p:tav tm="0">
                                          <p:val>
                                            <p:strVal val="#ppt_x"/>
                                          </p:val>
                                        </p:tav>
                                        <p:tav tm="100000">
                                          <p:val>
                                            <p:strVal val="#ppt_x"/>
                                          </p:val>
                                        </p:tav>
                                      </p:tavLst>
                                    </p:anim>
                                    <p:anim calcmode="lin" valueType="num">
                                      <p:cBhvr>
                                        <p:cTn id="83" dur="1000" fill="hold"/>
                                        <p:tgtEl>
                                          <p:spTgt spid="179"/>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8750"/>
                            </p:stCondLst>
                            <p:childTnLst>
                              <p:par>
                                <p:cTn id="85" presetID="53" presetClass="entr" presetSubtype="0" fill="hold" nodeType="afterEffect">
                                  <p:stCondLst>
                                    <p:cond delay="0"/>
                                  </p:stCondLst>
                                  <p:childTnLst>
                                    <p:set>
                                      <p:cBhvr>
                                        <p:cTn id="86" dur="1" fill="hold">
                                          <p:stCondLst>
                                            <p:cond delay="0"/>
                                          </p:stCondLst>
                                        </p:cTn>
                                        <p:tgtEl>
                                          <p:spTgt spid="221"/>
                                        </p:tgtEl>
                                        <p:attrNameLst>
                                          <p:attrName>style.visibility</p:attrName>
                                        </p:attrNameLst>
                                      </p:cBhvr>
                                      <p:to>
                                        <p:strVal val="visible"/>
                                      </p:to>
                                    </p:set>
                                    <p:anim calcmode="lin" valueType="num">
                                      <p:cBhvr>
                                        <p:cTn id="87" dur="500" fill="hold"/>
                                        <p:tgtEl>
                                          <p:spTgt spid="221"/>
                                        </p:tgtEl>
                                        <p:attrNameLst>
                                          <p:attrName>ppt_w</p:attrName>
                                        </p:attrNameLst>
                                      </p:cBhvr>
                                      <p:tavLst>
                                        <p:tav tm="0">
                                          <p:val>
                                            <p:fltVal val="0"/>
                                          </p:val>
                                        </p:tav>
                                        <p:tav tm="100000">
                                          <p:val>
                                            <p:strVal val="#ppt_w"/>
                                          </p:val>
                                        </p:tav>
                                      </p:tavLst>
                                    </p:anim>
                                    <p:anim calcmode="lin" valueType="num">
                                      <p:cBhvr>
                                        <p:cTn id="88" dur="500" fill="hold"/>
                                        <p:tgtEl>
                                          <p:spTgt spid="221"/>
                                        </p:tgtEl>
                                        <p:attrNameLst>
                                          <p:attrName>ppt_h</p:attrName>
                                        </p:attrNameLst>
                                      </p:cBhvr>
                                      <p:tavLst>
                                        <p:tav tm="0">
                                          <p:val>
                                            <p:fltVal val="0"/>
                                          </p:val>
                                        </p:tav>
                                        <p:tav tm="100000">
                                          <p:val>
                                            <p:strVal val="#ppt_h"/>
                                          </p:val>
                                        </p:tav>
                                      </p:tavLst>
                                    </p:anim>
                                    <p:animEffect transition="in" filter="fade">
                                      <p:cBhvr>
                                        <p:cTn id="89" dur="500"/>
                                        <p:tgtEl>
                                          <p:spTgt spid="221"/>
                                        </p:tgtEl>
                                      </p:cBhvr>
                                    </p:animEffect>
                                  </p:childTnLst>
                                </p:cTn>
                              </p:par>
                            </p:childTnLst>
                          </p:cTn>
                        </p:par>
                        <p:par>
                          <p:cTn id="90" fill="hold" nodeType="afterGroup">
                            <p:stCondLst>
                              <p:cond delay="9250"/>
                            </p:stCondLst>
                            <p:childTnLst>
                              <p:par>
                                <p:cTn id="91" presetID="10" presetClass="entr" presetSubtype="0" fill="hold" grpId="0" nodeType="afterEffect">
                                  <p:stCondLst>
                                    <p:cond delay="0"/>
                                  </p:stCondLst>
                                  <p:childTnLst>
                                    <p:set>
                                      <p:cBhvr>
                                        <p:cTn id="92" dur="1" fill="hold">
                                          <p:stCondLst>
                                            <p:cond delay="0"/>
                                          </p:stCondLst>
                                        </p:cTn>
                                        <p:tgtEl>
                                          <p:spTgt spid="214"/>
                                        </p:tgtEl>
                                        <p:attrNameLst>
                                          <p:attrName>style.visibility</p:attrName>
                                        </p:attrNameLst>
                                      </p:cBhvr>
                                      <p:to>
                                        <p:strVal val="visible"/>
                                      </p:to>
                                    </p:set>
                                    <p:animEffect transition="in" filter="fade">
                                      <p:cBhvr>
                                        <p:cTn id="93" dur="500"/>
                                        <p:tgtEl>
                                          <p:spTgt spid="214"/>
                                        </p:tgtEl>
                                      </p:cBhvr>
                                    </p:animEffect>
                                  </p:childTnLst>
                                </p:cTn>
                              </p:par>
                            </p:childTnLst>
                          </p:cTn>
                        </p:par>
                        <p:par>
                          <p:cTn id="94" fill="hold" nodeType="afterGroup">
                            <p:stCondLst>
                              <p:cond delay="9750"/>
                            </p:stCondLst>
                            <p:childTnLst>
                              <p:par>
                                <p:cTn id="95" presetID="53" presetClass="entr" presetSubtype="0" fill="hold" nodeType="afterEffect">
                                  <p:stCondLst>
                                    <p:cond delay="0"/>
                                  </p:stCondLst>
                                  <p:childTnLst>
                                    <p:set>
                                      <p:cBhvr>
                                        <p:cTn id="96" dur="1" fill="hold">
                                          <p:stCondLst>
                                            <p:cond delay="0"/>
                                          </p:stCondLst>
                                        </p:cTn>
                                        <p:tgtEl>
                                          <p:spTgt spid="194"/>
                                        </p:tgtEl>
                                        <p:attrNameLst>
                                          <p:attrName>style.visibility</p:attrName>
                                        </p:attrNameLst>
                                      </p:cBhvr>
                                      <p:to>
                                        <p:strVal val="visible"/>
                                      </p:to>
                                    </p:set>
                                    <p:anim calcmode="lin" valueType="num">
                                      <p:cBhvr>
                                        <p:cTn id="97" dur="500" fill="hold"/>
                                        <p:tgtEl>
                                          <p:spTgt spid="194"/>
                                        </p:tgtEl>
                                        <p:attrNameLst>
                                          <p:attrName>ppt_w</p:attrName>
                                        </p:attrNameLst>
                                      </p:cBhvr>
                                      <p:tavLst>
                                        <p:tav tm="0">
                                          <p:val>
                                            <p:fltVal val="0"/>
                                          </p:val>
                                        </p:tav>
                                        <p:tav tm="100000">
                                          <p:val>
                                            <p:strVal val="#ppt_w"/>
                                          </p:val>
                                        </p:tav>
                                      </p:tavLst>
                                    </p:anim>
                                    <p:anim calcmode="lin" valueType="num">
                                      <p:cBhvr>
                                        <p:cTn id="98" dur="500" fill="hold"/>
                                        <p:tgtEl>
                                          <p:spTgt spid="194"/>
                                        </p:tgtEl>
                                        <p:attrNameLst>
                                          <p:attrName>ppt_h</p:attrName>
                                        </p:attrNameLst>
                                      </p:cBhvr>
                                      <p:tavLst>
                                        <p:tav tm="0">
                                          <p:val>
                                            <p:fltVal val="0"/>
                                          </p:val>
                                        </p:tav>
                                        <p:tav tm="100000">
                                          <p:val>
                                            <p:strVal val="#ppt_h"/>
                                          </p:val>
                                        </p:tav>
                                      </p:tavLst>
                                    </p:anim>
                                    <p:animEffect transition="in" filter="fade">
                                      <p:cBhvr>
                                        <p:cTn id="99" dur="500"/>
                                        <p:tgtEl>
                                          <p:spTgt spid="19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09"/>
                                        </p:tgtEl>
                                        <p:attrNameLst>
                                          <p:attrName>style.visibility</p:attrName>
                                        </p:attrNameLst>
                                      </p:cBhvr>
                                      <p:to>
                                        <p:strVal val="visible"/>
                                      </p:to>
                                    </p:set>
                                    <p:animEffect transition="in" filter="fade">
                                      <p:cBhvr>
                                        <p:cTn id="102" dur="500"/>
                                        <p:tgtEl>
                                          <p:spTgt spid="209"/>
                                        </p:tgtEl>
                                      </p:cBhvr>
                                    </p:animEffect>
                                  </p:childTnLst>
                                </p:cTn>
                              </p:par>
                            </p:childTnLst>
                          </p:cTn>
                        </p:par>
                        <p:par>
                          <p:cTn id="103" fill="hold" nodeType="afterGroup">
                            <p:stCondLst>
                              <p:cond delay="10250"/>
                            </p:stCondLst>
                            <p:childTnLst>
                              <p:par>
                                <p:cTn id="104" presetID="10" presetClass="entr" presetSubtype="0" fill="hold"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fade">
                                      <p:cBhvr>
                                        <p:cTn id="106" dur="500"/>
                                        <p:tgtEl>
                                          <p:spTgt spid="169"/>
                                        </p:tgtEl>
                                      </p:cBhvr>
                                    </p:animEffect>
                                  </p:childTnLst>
                                </p:cTn>
                              </p:par>
                            </p:childTnLst>
                          </p:cTn>
                        </p:par>
                        <p:par>
                          <p:cTn id="107" fill="hold" nodeType="afterGroup">
                            <p:stCondLst>
                              <p:cond delay="10750"/>
                            </p:stCondLst>
                            <p:childTnLst>
                              <p:par>
                                <p:cTn id="108" presetID="53" presetClass="entr" presetSubtype="0" fill="hold" nodeType="afterEffect">
                                  <p:stCondLst>
                                    <p:cond delay="0"/>
                                  </p:stCondLst>
                                  <p:childTnLst>
                                    <p:set>
                                      <p:cBhvr>
                                        <p:cTn id="109" dur="1" fill="hold">
                                          <p:stCondLst>
                                            <p:cond delay="0"/>
                                          </p:stCondLst>
                                        </p:cTn>
                                        <p:tgtEl>
                                          <p:spTgt spid="166"/>
                                        </p:tgtEl>
                                        <p:attrNameLst>
                                          <p:attrName>style.visibility</p:attrName>
                                        </p:attrNameLst>
                                      </p:cBhvr>
                                      <p:to>
                                        <p:strVal val="visible"/>
                                      </p:to>
                                    </p:set>
                                    <p:anim calcmode="lin" valueType="num">
                                      <p:cBhvr>
                                        <p:cTn id="110" dur="500" fill="hold"/>
                                        <p:tgtEl>
                                          <p:spTgt spid="166"/>
                                        </p:tgtEl>
                                        <p:attrNameLst>
                                          <p:attrName>ppt_w</p:attrName>
                                        </p:attrNameLst>
                                      </p:cBhvr>
                                      <p:tavLst>
                                        <p:tav tm="0">
                                          <p:val>
                                            <p:fltVal val="0"/>
                                          </p:val>
                                        </p:tav>
                                        <p:tav tm="100000">
                                          <p:val>
                                            <p:strVal val="#ppt_w"/>
                                          </p:val>
                                        </p:tav>
                                      </p:tavLst>
                                    </p:anim>
                                    <p:anim calcmode="lin" valueType="num">
                                      <p:cBhvr>
                                        <p:cTn id="111" dur="500" fill="hold"/>
                                        <p:tgtEl>
                                          <p:spTgt spid="166"/>
                                        </p:tgtEl>
                                        <p:attrNameLst>
                                          <p:attrName>ppt_h</p:attrName>
                                        </p:attrNameLst>
                                      </p:cBhvr>
                                      <p:tavLst>
                                        <p:tav tm="0">
                                          <p:val>
                                            <p:fltVal val="0"/>
                                          </p:val>
                                        </p:tav>
                                        <p:tav tm="100000">
                                          <p:val>
                                            <p:strVal val="#ppt_h"/>
                                          </p:val>
                                        </p:tav>
                                      </p:tavLst>
                                    </p:anim>
                                    <p:animEffect transition="in" filter="fade">
                                      <p:cBhvr>
                                        <p:cTn id="112" dur="500"/>
                                        <p:tgtEl>
                                          <p:spTgt spid="166"/>
                                        </p:tgtEl>
                                      </p:cBhvr>
                                    </p:animEffect>
                                  </p:childTnLst>
                                </p:cTn>
                              </p:par>
                            </p:childTnLst>
                          </p:cTn>
                        </p:par>
                        <p:par>
                          <p:cTn id="113" fill="hold" nodeType="afterGroup">
                            <p:stCondLst>
                              <p:cond delay="11250"/>
                            </p:stCondLst>
                            <p:childTnLst>
                              <p:par>
                                <p:cTn id="114" presetID="42" presetClass="entr" presetSubtype="0" fill="hold" grpId="0" nodeType="afterEffect">
                                  <p:stCondLst>
                                    <p:cond delay="0"/>
                                  </p:stCondLst>
                                  <p:childTnLst>
                                    <p:set>
                                      <p:cBhvr>
                                        <p:cTn id="115" dur="1" fill="hold">
                                          <p:stCondLst>
                                            <p:cond delay="0"/>
                                          </p:stCondLst>
                                        </p:cTn>
                                        <p:tgtEl>
                                          <p:spTgt spid="180"/>
                                        </p:tgtEl>
                                        <p:attrNameLst>
                                          <p:attrName>style.visibility</p:attrName>
                                        </p:attrNameLst>
                                      </p:cBhvr>
                                      <p:to>
                                        <p:strVal val="visible"/>
                                      </p:to>
                                    </p:set>
                                    <p:animEffect transition="in" filter="fade">
                                      <p:cBhvr>
                                        <p:cTn id="116" dur="1000"/>
                                        <p:tgtEl>
                                          <p:spTgt spid="180"/>
                                        </p:tgtEl>
                                      </p:cBhvr>
                                    </p:animEffect>
                                    <p:anim calcmode="lin" valueType="num">
                                      <p:cBhvr>
                                        <p:cTn id="117" dur="1000" fill="hold"/>
                                        <p:tgtEl>
                                          <p:spTgt spid="180"/>
                                        </p:tgtEl>
                                        <p:attrNameLst>
                                          <p:attrName>ppt_x</p:attrName>
                                        </p:attrNameLst>
                                      </p:cBhvr>
                                      <p:tavLst>
                                        <p:tav tm="0">
                                          <p:val>
                                            <p:strVal val="#ppt_x"/>
                                          </p:val>
                                        </p:tav>
                                        <p:tav tm="100000">
                                          <p:val>
                                            <p:strVal val="#ppt_x"/>
                                          </p:val>
                                        </p:tav>
                                      </p:tavLst>
                                    </p:anim>
                                    <p:anim calcmode="lin" valueType="num">
                                      <p:cBhvr>
                                        <p:cTn id="118" dur="1000" fill="hold"/>
                                        <p:tgtEl>
                                          <p:spTgt spid="180"/>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2250"/>
                            </p:stCondLst>
                            <p:childTnLst>
                              <p:par>
                                <p:cTn id="120" presetID="53" presetClass="entr" presetSubtype="0" fill="hold" nodeType="afterEffect">
                                  <p:stCondLst>
                                    <p:cond delay="0"/>
                                  </p:stCondLst>
                                  <p:childTnLst>
                                    <p:set>
                                      <p:cBhvr>
                                        <p:cTn id="121" dur="1" fill="hold">
                                          <p:stCondLst>
                                            <p:cond delay="0"/>
                                          </p:stCondLst>
                                        </p:cTn>
                                        <p:tgtEl>
                                          <p:spTgt spid="229"/>
                                        </p:tgtEl>
                                        <p:attrNameLst>
                                          <p:attrName>style.visibility</p:attrName>
                                        </p:attrNameLst>
                                      </p:cBhvr>
                                      <p:to>
                                        <p:strVal val="visible"/>
                                      </p:to>
                                    </p:set>
                                    <p:anim calcmode="lin" valueType="num">
                                      <p:cBhvr>
                                        <p:cTn id="122" dur="500" fill="hold"/>
                                        <p:tgtEl>
                                          <p:spTgt spid="229"/>
                                        </p:tgtEl>
                                        <p:attrNameLst>
                                          <p:attrName>ppt_w</p:attrName>
                                        </p:attrNameLst>
                                      </p:cBhvr>
                                      <p:tavLst>
                                        <p:tav tm="0">
                                          <p:val>
                                            <p:fltVal val="0"/>
                                          </p:val>
                                        </p:tav>
                                        <p:tav tm="100000">
                                          <p:val>
                                            <p:strVal val="#ppt_w"/>
                                          </p:val>
                                        </p:tav>
                                      </p:tavLst>
                                    </p:anim>
                                    <p:anim calcmode="lin" valueType="num">
                                      <p:cBhvr>
                                        <p:cTn id="123" dur="500" fill="hold"/>
                                        <p:tgtEl>
                                          <p:spTgt spid="229"/>
                                        </p:tgtEl>
                                        <p:attrNameLst>
                                          <p:attrName>ppt_h</p:attrName>
                                        </p:attrNameLst>
                                      </p:cBhvr>
                                      <p:tavLst>
                                        <p:tav tm="0">
                                          <p:val>
                                            <p:fltVal val="0"/>
                                          </p:val>
                                        </p:tav>
                                        <p:tav tm="100000">
                                          <p:val>
                                            <p:strVal val="#ppt_h"/>
                                          </p:val>
                                        </p:tav>
                                      </p:tavLst>
                                    </p:anim>
                                    <p:animEffect transition="in" filter="fade">
                                      <p:cBhvr>
                                        <p:cTn id="124" dur="500"/>
                                        <p:tgtEl>
                                          <p:spTgt spid="229"/>
                                        </p:tgtEl>
                                      </p:cBhvr>
                                    </p:animEffect>
                                  </p:childTnLst>
                                </p:cTn>
                              </p:par>
                            </p:childTnLst>
                          </p:cTn>
                        </p:par>
                        <p:par>
                          <p:cTn id="125" fill="hold" nodeType="afterGroup">
                            <p:stCondLst>
                              <p:cond delay="12750"/>
                            </p:stCondLst>
                            <p:childTnLst>
                              <p:par>
                                <p:cTn id="126" presetID="10" presetClass="entr" presetSubtype="0" fill="hold" grpId="0" nodeType="afterEffect">
                                  <p:stCondLst>
                                    <p:cond delay="0"/>
                                  </p:stCondLst>
                                  <p:childTnLst>
                                    <p:set>
                                      <p:cBhvr>
                                        <p:cTn id="127" dur="1" fill="hold">
                                          <p:stCondLst>
                                            <p:cond delay="0"/>
                                          </p:stCondLst>
                                        </p:cTn>
                                        <p:tgtEl>
                                          <p:spTgt spid="213"/>
                                        </p:tgtEl>
                                        <p:attrNameLst>
                                          <p:attrName>style.visibility</p:attrName>
                                        </p:attrNameLst>
                                      </p:cBhvr>
                                      <p:to>
                                        <p:strVal val="visible"/>
                                      </p:to>
                                    </p:set>
                                    <p:animEffect transition="in" filter="fade">
                                      <p:cBhvr>
                                        <p:cTn id="128" dur="500"/>
                                        <p:tgtEl>
                                          <p:spTgt spid="213"/>
                                        </p:tgtEl>
                                      </p:cBhvr>
                                    </p:animEffect>
                                  </p:childTnLst>
                                </p:cTn>
                              </p:par>
                            </p:childTnLst>
                          </p:cTn>
                        </p:par>
                        <p:par>
                          <p:cTn id="129" fill="hold" nodeType="afterGroup">
                            <p:stCondLst>
                              <p:cond delay="13250"/>
                            </p:stCondLst>
                            <p:childTnLst>
                              <p:par>
                                <p:cTn id="130" presetID="53" presetClass="entr" presetSubtype="0" fill="hold" nodeType="afterEffect">
                                  <p:stCondLst>
                                    <p:cond delay="0"/>
                                  </p:stCondLst>
                                  <p:childTnLst>
                                    <p:set>
                                      <p:cBhvr>
                                        <p:cTn id="131" dur="1" fill="hold">
                                          <p:stCondLst>
                                            <p:cond delay="0"/>
                                          </p:stCondLst>
                                        </p:cTn>
                                        <p:tgtEl>
                                          <p:spTgt spid="197"/>
                                        </p:tgtEl>
                                        <p:attrNameLst>
                                          <p:attrName>style.visibility</p:attrName>
                                        </p:attrNameLst>
                                      </p:cBhvr>
                                      <p:to>
                                        <p:strVal val="visible"/>
                                      </p:to>
                                    </p:set>
                                    <p:anim calcmode="lin" valueType="num">
                                      <p:cBhvr>
                                        <p:cTn id="132" dur="500" fill="hold"/>
                                        <p:tgtEl>
                                          <p:spTgt spid="197"/>
                                        </p:tgtEl>
                                        <p:attrNameLst>
                                          <p:attrName>ppt_w</p:attrName>
                                        </p:attrNameLst>
                                      </p:cBhvr>
                                      <p:tavLst>
                                        <p:tav tm="0">
                                          <p:val>
                                            <p:fltVal val="0"/>
                                          </p:val>
                                        </p:tav>
                                        <p:tav tm="100000">
                                          <p:val>
                                            <p:strVal val="#ppt_w"/>
                                          </p:val>
                                        </p:tav>
                                      </p:tavLst>
                                    </p:anim>
                                    <p:anim calcmode="lin" valueType="num">
                                      <p:cBhvr>
                                        <p:cTn id="133" dur="500" fill="hold"/>
                                        <p:tgtEl>
                                          <p:spTgt spid="197"/>
                                        </p:tgtEl>
                                        <p:attrNameLst>
                                          <p:attrName>ppt_h</p:attrName>
                                        </p:attrNameLst>
                                      </p:cBhvr>
                                      <p:tavLst>
                                        <p:tav tm="0">
                                          <p:val>
                                            <p:fltVal val="0"/>
                                          </p:val>
                                        </p:tav>
                                        <p:tav tm="100000">
                                          <p:val>
                                            <p:strVal val="#ppt_h"/>
                                          </p:val>
                                        </p:tav>
                                      </p:tavLst>
                                    </p:anim>
                                    <p:animEffect transition="in" filter="fade">
                                      <p:cBhvr>
                                        <p:cTn id="134" dur="500"/>
                                        <p:tgtEl>
                                          <p:spTgt spid="19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10"/>
                                        </p:tgtEl>
                                        <p:attrNameLst>
                                          <p:attrName>style.visibility</p:attrName>
                                        </p:attrNameLst>
                                      </p:cBhvr>
                                      <p:to>
                                        <p:strVal val="visible"/>
                                      </p:to>
                                    </p:set>
                                    <p:animEffect transition="in" filter="fade">
                                      <p:cBhvr>
                                        <p:cTn id="137" dur="500"/>
                                        <p:tgtEl>
                                          <p:spTgt spid="210"/>
                                        </p:tgtEl>
                                      </p:cBhvr>
                                    </p:animEffect>
                                  </p:childTnLst>
                                </p:cTn>
                              </p:par>
                            </p:childTnLst>
                          </p:cTn>
                        </p:par>
                        <p:par>
                          <p:cTn id="138" fill="hold" nodeType="afterGroup">
                            <p:stCondLst>
                              <p:cond delay="13750"/>
                            </p:stCondLst>
                            <p:childTnLst>
                              <p:par>
                                <p:cTn id="139" presetID="10" presetClass="entr" presetSubtype="0" fill="hold" nodeType="afterEffect">
                                  <p:stCondLst>
                                    <p:cond delay="0"/>
                                  </p:stCondLst>
                                  <p:childTnLst>
                                    <p:set>
                                      <p:cBhvr>
                                        <p:cTn id="140" dur="1" fill="hold">
                                          <p:stCondLst>
                                            <p:cond delay="0"/>
                                          </p:stCondLst>
                                        </p:cTn>
                                        <p:tgtEl>
                                          <p:spTgt spid="173"/>
                                        </p:tgtEl>
                                        <p:attrNameLst>
                                          <p:attrName>style.visibility</p:attrName>
                                        </p:attrNameLst>
                                      </p:cBhvr>
                                      <p:to>
                                        <p:strVal val="visible"/>
                                      </p:to>
                                    </p:set>
                                    <p:animEffect transition="in" filter="fade">
                                      <p:cBhvr>
                                        <p:cTn id="141" dur="500"/>
                                        <p:tgtEl>
                                          <p:spTgt spid="173"/>
                                        </p:tgtEl>
                                      </p:cBhvr>
                                    </p:animEffect>
                                  </p:childTnLst>
                                </p:cTn>
                              </p:par>
                            </p:childTnLst>
                          </p:cTn>
                        </p:par>
                        <p:par>
                          <p:cTn id="142" fill="hold" nodeType="afterGroup">
                            <p:stCondLst>
                              <p:cond delay="14250"/>
                            </p:stCondLst>
                            <p:childTnLst>
                              <p:par>
                                <p:cTn id="143" presetID="53" presetClass="entr" presetSubtype="0" fill="hold" nodeType="afterEffect">
                                  <p:stCondLst>
                                    <p:cond delay="0"/>
                                  </p:stCondLst>
                                  <p:childTnLst>
                                    <p:set>
                                      <p:cBhvr>
                                        <p:cTn id="144" dur="1" fill="hold">
                                          <p:stCondLst>
                                            <p:cond delay="0"/>
                                          </p:stCondLst>
                                        </p:cTn>
                                        <p:tgtEl>
                                          <p:spTgt spid="170"/>
                                        </p:tgtEl>
                                        <p:attrNameLst>
                                          <p:attrName>style.visibility</p:attrName>
                                        </p:attrNameLst>
                                      </p:cBhvr>
                                      <p:to>
                                        <p:strVal val="visible"/>
                                      </p:to>
                                    </p:set>
                                    <p:anim calcmode="lin" valueType="num">
                                      <p:cBhvr>
                                        <p:cTn id="145" dur="500" fill="hold"/>
                                        <p:tgtEl>
                                          <p:spTgt spid="170"/>
                                        </p:tgtEl>
                                        <p:attrNameLst>
                                          <p:attrName>ppt_w</p:attrName>
                                        </p:attrNameLst>
                                      </p:cBhvr>
                                      <p:tavLst>
                                        <p:tav tm="0">
                                          <p:val>
                                            <p:fltVal val="0"/>
                                          </p:val>
                                        </p:tav>
                                        <p:tav tm="100000">
                                          <p:val>
                                            <p:strVal val="#ppt_w"/>
                                          </p:val>
                                        </p:tav>
                                      </p:tavLst>
                                    </p:anim>
                                    <p:anim calcmode="lin" valueType="num">
                                      <p:cBhvr>
                                        <p:cTn id="146" dur="500" fill="hold"/>
                                        <p:tgtEl>
                                          <p:spTgt spid="170"/>
                                        </p:tgtEl>
                                        <p:attrNameLst>
                                          <p:attrName>ppt_h</p:attrName>
                                        </p:attrNameLst>
                                      </p:cBhvr>
                                      <p:tavLst>
                                        <p:tav tm="0">
                                          <p:val>
                                            <p:fltVal val="0"/>
                                          </p:val>
                                        </p:tav>
                                        <p:tav tm="100000">
                                          <p:val>
                                            <p:strVal val="#ppt_h"/>
                                          </p:val>
                                        </p:tav>
                                      </p:tavLst>
                                    </p:anim>
                                    <p:animEffect transition="in" filter="fade">
                                      <p:cBhvr>
                                        <p:cTn id="147" dur="500"/>
                                        <p:tgtEl>
                                          <p:spTgt spid="170"/>
                                        </p:tgtEl>
                                      </p:cBhvr>
                                    </p:animEffect>
                                  </p:childTnLst>
                                </p:cTn>
                              </p:par>
                            </p:childTnLst>
                          </p:cTn>
                        </p:par>
                        <p:par>
                          <p:cTn id="148" fill="hold" nodeType="afterGroup">
                            <p:stCondLst>
                              <p:cond delay="14750"/>
                            </p:stCondLst>
                            <p:childTnLst>
                              <p:par>
                                <p:cTn id="149" presetID="42" presetClass="entr" presetSubtype="0" fill="hold" grpId="0" nodeType="afterEffect">
                                  <p:stCondLst>
                                    <p:cond delay="0"/>
                                  </p:stCondLst>
                                  <p:childTnLst>
                                    <p:set>
                                      <p:cBhvr>
                                        <p:cTn id="150" dur="1" fill="hold">
                                          <p:stCondLst>
                                            <p:cond delay="0"/>
                                          </p:stCondLst>
                                        </p:cTn>
                                        <p:tgtEl>
                                          <p:spTgt spid="181"/>
                                        </p:tgtEl>
                                        <p:attrNameLst>
                                          <p:attrName>style.visibility</p:attrName>
                                        </p:attrNameLst>
                                      </p:cBhvr>
                                      <p:to>
                                        <p:strVal val="visible"/>
                                      </p:to>
                                    </p:set>
                                    <p:animEffect transition="in" filter="fade">
                                      <p:cBhvr>
                                        <p:cTn id="151" dur="1000"/>
                                        <p:tgtEl>
                                          <p:spTgt spid="181"/>
                                        </p:tgtEl>
                                      </p:cBhvr>
                                    </p:animEffect>
                                    <p:anim calcmode="lin" valueType="num">
                                      <p:cBhvr>
                                        <p:cTn id="152" dur="1000" fill="hold"/>
                                        <p:tgtEl>
                                          <p:spTgt spid="181"/>
                                        </p:tgtEl>
                                        <p:attrNameLst>
                                          <p:attrName>ppt_x</p:attrName>
                                        </p:attrNameLst>
                                      </p:cBhvr>
                                      <p:tavLst>
                                        <p:tav tm="0">
                                          <p:val>
                                            <p:strVal val="#ppt_x"/>
                                          </p:val>
                                        </p:tav>
                                        <p:tav tm="100000">
                                          <p:val>
                                            <p:strVal val="#ppt_x"/>
                                          </p:val>
                                        </p:tav>
                                      </p:tavLst>
                                    </p:anim>
                                    <p:anim calcmode="lin" valueType="num">
                                      <p:cBhvr>
                                        <p:cTn id="153" dur="1000" fill="hold"/>
                                        <p:tgtEl>
                                          <p:spTgt spid="181"/>
                                        </p:tgtEl>
                                        <p:attrNameLst>
                                          <p:attrName>ppt_y</p:attrName>
                                        </p:attrNameLst>
                                      </p:cBhvr>
                                      <p:tavLst>
                                        <p:tav tm="0">
                                          <p:val>
                                            <p:strVal val="#ppt_y+.1"/>
                                          </p:val>
                                        </p:tav>
                                        <p:tav tm="100000">
                                          <p:val>
                                            <p:strVal val="#ppt_y"/>
                                          </p:val>
                                        </p:tav>
                                      </p:tavLst>
                                    </p:anim>
                                  </p:childTnLst>
                                </p:cTn>
                              </p:par>
                            </p:childTnLst>
                          </p:cTn>
                        </p:par>
                        <p:par>
                          <p:cTn id="154" fill="hold" nodeType="afterGroup">
                            <p:stCondLst>
                              <p:cond delay="15750"/>
                            </p:stCondLst>
                            <p:childTnLst>
                              <p:par>
                                <p:cTn id="155" presetID="53" presetClass="entr" presetSubtype="0" fill="hold" grpId="0" nodeType="afterEffect">
                                  <p:stCondLst>
                                    <p:cond delay="0"/>
                                  </p:stCondLst>
                                  <p:childTnLst>
                                    <p:set>
                                      <p:cBhvr>
                                        <p:cTn id="156" dur="1" fill="hold">
                                          <p:stCondLst>
                                            <p:cond delay="0"/>
                                          </p:stCondLst>
                                        </p:cTn>
                                        <p:tgtEl>
                                          <p:spTgt spid="234"/>
                                        </p:tgtEl>
                                        <p:attrNameLst>
                                          <p:attrName>style.visibility</p:attrName>
                                        </p:attrNameLst>
                                      </p:cBhvr>
                                      <p:to>
                                        <p:strVal val="visible"/>
                                      </p:to>
                                    </p:set>
                                    <p:anim calcmode="lin" valueType="num">
                                      <p:cBhvr>
                                        <p:cTn id="157" dur="500" fill="hold"/>
                                        <p:tgtEl>
                                          <p:spTgt spid="234"/>
                                        </p:tgtEl>
                                        <p:attrNameLst>
                                          <p:attrName>ppt_w</p:attrName>
                                        </p:attrNameLst>
                                      </p:cBhvr>
                                      <p:tavLst>
                                        <p:tav tm="0">
                                          <p:val>
                                            <p:fltVal val="0"/>
                                          </p:val>
                                        </p:tav>
                                        <p:tav tm="100000">
                                          <p:val>
                                            <p:strVal val="#ppt_w"/>
                                          </p:val>
                                        </p:tav>
                                      </p:tavLst>
                                    </p:anim>
                                    <p:anim calcmode="lin" valueType="num">
                                      <p:cBhvr>
                                        <p:cTn id="158" dur="500" fill="hold"/>
                                        <p:tgtEl>
                                          <p:spTgt spid="234"/>
                                        </p:tgtEl>
                                        <p:attrNameLst>
                                          <p:attrName>ppt_h</p:attrName>
                                        </p:attrNameLst>
                                      </p:cBhvr>
                                      <p:tavLst>
                                        <p:tav tm="0">
                                          <p:val>
                                            <p:fltVal val="0"/>
                                          </p:val>
                                        </p:tav>
                                        <p:tav tm="100000">
                                          <p:val>
                                            <p:strVal val="#ppt_h"/>
                                          </p:val>
                                        </p:tav>
                                      </p:tavLst>
                                    </p:anim>
                                    <p:animEffect transition="in" filter="fade">
                                      <p:cBhvr>
                                        <p:cTn id="159" dur="500"/>
                                        <p:tgtEl>
                                          <p:spTgt spid="234"/>
                                        </p:tgtEl>
                                      </p:cBhvr>
                                    </p:animEffect>
                                  </p:childTnLst>
                                </p:cTn>
                              </p:par>
                            </p:childTnLst>
                          </p:cTn>
                        </p:par>
                        <p:par>
                          <p:cTn id="160" fill="hold" nodeType="afterGroup">
                            <p:stCondLst>
                              <p:cond delay="16250"/>
                            </p:stCondLst>
                            <p:childTnLst>
                              <p:par>
                                <p:cTn id="161" presetID="10" presetClass="entr" presetSubtype="0" fill="hold" grpId="0" nodeType="afterEffect">
                                  <p:stCondLst>
                                    <p:cond delay="0"/>
                                  </p:stCondLst>
                                  <p:childTnLst>
                                    <p:set>
                                      <p:cBhvr>
                                        <p:cTn id="162" dur="1" fill="hold">
                                          <p:stCondLst>
                                            <p:cond delay="0"/>
                                          </p:stCondLst>
                                        </p:cTn>
                                        <p:tgtEl>
                                          <p:spTgt spid="216"/>
                                        </p:tgtEl>
                                        <p:attrNameLst>
                                          <p:attrName>style.visibility</p:attrName>
                                        </p:attrNameLst>
                                      </p:cBhvr>
                                      <p:to>
                                        <p:strVal val="visible"/>
                                      </p:to>
                                    </p:set>
                                    <p:animEffect transition="in" filter="fade">
                                      <p:cBhvr>
                                        <p:cTn id="163" dur="500"/>
                                        <p:tgtEl>
                                          <p:spTgt spid="216"/>
                                        </p:tgtEl>
                                      </p:cBhvr>
                                    </p:animEffect>
                                  </p:childTnLst>
                                </p:cTn>
                              </p:par>
                            </p:childTnLst>
                          </p:cTn>
                        </p:par>
                        <p:par>
                          <p:cTn id="164" fill="hold" nodeType="afterGroup">
                            <p:stCondLst>
                              <p:cond delay="16750"/>
                            </p:stCondLst>
                            <p:childTnLst>
                              <p:par>
                                <p:cTn id="165" presetID="53" presetClass="entr" presetSubtype="0" fill="hold" nodeType="after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p:cTn id="167" dur="500" fill="hold"/>
                                        <p:tgtEl>
                                          <p:spTgt spid="200"/>
                                        </p:tgtEl>
                                        <p:attrNameLst>
                                          <p:attrName>ppt_w</p:attrName>
                                        </p:attrNameLst>
                                      </p:cBhvr>
                                      <p:tavLst>
                                        <p:tav tm="0">
                                          <p:val>
                                            <p:fltVal val="0"/>
                                          </p:val>
                                        </p:tav>
                                        <p:tav tm="100000">
                                          <p:val>
                                            <p:strVal val="#ppt_w"/>
                                          </p:val>
                                        </p:tav>
                                      </p:tavLst>
                                    </p:anim>
                                    <p:anim calcmode="lin" valueType="num">
                                      <p:cBhvr>
                                        <p:cTn id="168" dur="500" fill="hold"/>
                                        <p:tgtEl>
                                          <p:spTgt spid="200"/>
                                        </p:tgtEl>
                                        <p:attrNameLst>
                                          <p:attrName>ppt_h</p:attrName>
                                        </p:attrNameLst>
                                      </p:cBhvr>
                                      <p:tavLst>
                                        <p:tav tm="0">
                                          <p:val>
                                            <p:fltVal val="0"/>
                                          </p:val>
                                        </p:tav>
                                        <p:tav tm="100000">
                                          <p:val>
                                            <p:strVal val="#ppt_h"/>
                                          </p:val>
                                        </p:tav>
                                      </p:tavLst>
                                    </p:anim>
                                    <p:animEffect transition="in" filter="fade">
                                      <p:cBhvr>
                                        <p:cTn id="169" dur="500"/>
                                        <p:tgtEl>
                                          <p:spTgt spid="20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11"/>
                                        </p:tgtEl>
                                        <p:attrNameLst>
                                          <p:attrName>style.visibility</p:attrName>
                                        </p:attrNameLst>
                                      </p:cBhvr>
                                      <p:to>
                                        <p:strVal val="visible"/>
                                      </p:to>
                                    </p:set>
                                    <p:animEffect transition="in" filter="fade">
                                      <p:cBhvr>
                                        <p:cTn id="172" dur="500"/>
                                        <p:tgtEl>
                                          <p:spTgt spid="211"/>
                                        </p:tgtEl>
                                      </p:cBhvr>
                                    </p:animEffect>
                                  </p:childTnLst>
                                </p:cTn>
                              </p:par>
                            </p:childTnLst>
                          </p:cTn>
                        </p:par>
                        <p:par>
                          <p:cTn id="173" fill="hold" nodeType="afterGroup">
                            <p:stCondLst>
                              <p:cond delay="17250"/>
                            </p:stCondLst>
                            <p:childTnLst>
                              <p:par>
                                <p:cTn id="174" presetID="10" presetClass="entr" presetSubtype="0" fill="hold" nodeType="afterEffect">
                                  <p:stCondLst>
                                    <p:cond delay="0"/>
                                  </p:stCondLst>
                                  <p:childTnLst>
                                    <p:set>
                                      <p:cBhvr>
                                        <p:cTn id="175" dur="1" fill="hold">
                                          <p:stCondLst>
                                            <p:cond delay="0"/>
                                          </p:stCondLst>
                                        </p:cTn>
                                        <p:tgtEl>
                                          <p:spTgt spid="177"/>
                                        </p:tgtEl>
                                        <p:attrNameLst>
                                          <p:attrName>style.visibility</p:attrName>
                                        </p:attrNameLst>
                                      </p:cBhvr>
                                      <p:to>
                                        <p:strVal val="visible"/>
                                      </p:to>
                                    </p:set>
                                    <p:animEffect transition="in" filter="fade">
                                      <p:cBhvr>
                                        <p:cTn id="176" dur="500"/>
                                        <p:tgtEl>
                                          <p:spTgt spid="177"/>
                                        </p:tgtEl>
                                      </p:cBhvr>
                                    </p:animEffect>
                                  </p:childTnLst>
                                </p:cTn>
                              </p:par>
                            </p:childTnLst>
                          </p:cTn>
                        </p:par>
                        <p:par>
                          <p:cTn id="177" fill="hold" nodeType="afterGroup">
                            <p:stCondLst>
                              <p:cond delay="17750"/>
                            </p:stCondLst>
                            <p:childTnLst>
                              <p:par>
                                <p:cTn id="178" presetID="53" presetClass="entr" presetSubtype="0" fill="hold" nodeType="afterEffect">
                                  <p:stCondLst>
                                    <p:cond delay="0"/>
                                  </p:stCondLst>
                                  <p:childTnLst>
                                    <p:set>
                                      <p:cBhvr>
                                        <p:cTn id="179" dur="1" fill="hold">
                                          <p:stCondLst>
                                            <p:cond delay="0"/>
                                          </p:stCondLst>
                                        </p:cTn>
                                        <p:tgtEl>
                                          <p:spTgt spid="174"/>
                                        </p:tgtEl>
                                        <p:attrNameLst>
                                          <p:attrName>style.visibility</p:attrName>
                                        </p:attrNameLst>
                                      </p:cBhvr>
                                      <p:to>
                                        <p:strVal val="visible"/>
                                      </p:to>
                                    </p:set>
                                    <p:anim calcmode="lin" valueType="num">
                                      <p:cBhvr>
                                        <p:cTn id="180" dur="500" fill="hold"/>
                                        <p:tgtEl>
                                          <p:spTgt spid="174"/>
                                        </p:tgtEl>
                                        <p:attrNameLst>
                                          <p:attrName>ppt_w</p:attrName>
                                        </p:attrNameLst>
                                      </p:cBhvr>
                                      <p:tavLst>
                                        <p:tav tm="0">
                                          <p:val>
                                            <p:fltVal val="0"/>
                                          </p:val>
                                        </p:tav>
                                        <p:tav tm="100000">
                                          <p:val>
                                            <p:strVal val="#ppt_w"/>
                                          </p:val>
                                        </p:tav>
                                      </p:tavLst>
                                    </p:anim>
                                    <p:anim calcmode="lin" valueType="num">
                                      <p:cBhvr>
                                        <p:cTn id="181" dur="500" fill="hold"/>
                                        <p:tgtEl>
                                          <p:spTgt spid="174"/>
                                        </p:tgtEl>
                                        <p:attrNameLst>
                                          <p:attrName>ppt_h</p:attrName>
                                        </p:attrNameLst>
                                      </p:cBhvr>
                                      <p:tavLst>
                                        <p:tav tm="0">
                                          <p:val>
                                            <p:fltVal val="0"/>
                                          </p:val>
                                        </p:tav>
                                        <p:tav tm="100000">
                                          <p:val>
                                            <p:strVal val="#ppt_h"/>
                                          </p:val>
                                        </p:tav>
                                      </p:tavLst>
                                    </p:anim>
                                    <p:animEffect transition="in" filter="fade">
                                      <p:cBhvr>
                                        <p:cTn id="182" dur="500"/>
                                        <p:tgtEl>
                                          <p:spTgt spid="174"/>
                                        </p:tgtEl>
                                      </p:cBhvr>
                                    </p:animEffect>
                                  </p:childTnLst>
                                </p:cTn>
                              </p:par>
                            </p:childTnLst>
                          </p:cTn>
                        </p:par>
                        <p:par>
                          <p:cTn id="183" fill="hold" nodeType="afterGroup">
                            <p:stCondLst>
                              <p:cond delay="18250"/>
                            </p:stCondLst>
                            <p:childTnLst>
                              <p:par>
                                <p:cTn id="184" presetID="42" presetClass="entr" presetSubtype="0" fill="hold" grpId="0" nodeType="afterEffect">
                                  <p:stCondLst>
                                    <p:cond delay="0"/>
                                  </p:stCondLst>
                                  <p:childTnLst>
                                    <p:set>
                                      <p:cBhvr>
                                        <p:cTn id="185" dur="1" fill="hold">
                                          <p:stCondLst>
                                            <p:cond delay="0"/>
                                          </p:stCondLst>
                                        </p:cTn>
                                        <p:tgtEl>
                                          <p:spTgt spid="182"/>
                                        </p:tgtEl>
                                        <p:attrNameLst>
                                          <p:attrName>style.visibility</p:attrName>
                                        </p:attrNameLst>
                                      </p:cBhvr>
                                      <p:to>
                                        <p:strVal val="visible"/>
                                      </p:to>
                                    </p:set>
                                    <p:animEffect transition="in" filter="fade">
                                      <p:cBhvr>
                                        <p:cTn id="186" dur="1000"/>
                                        <p:tgtEl>
                                          <p:spTgt spid="182"/>
                                        </p:tgtEl>
                                      </p:cBhvr>
                                    </p:animEffect>
                                    <p:anim calcmode="lin" valueType="num">
                                      <p:cBhvr>
                                        <p:cTn id="187" dur="1000" fill="hold"/>
                                        <p:tgtEl>
                                          <p:spTgt spid="182"/>
                                        </p:tgtEl>
                                        <p:attrNameLst>
                                          <p:attrName>ppt_x</p:attrName>
                                        </p:attrNameLst>
                                      </p:cBhvr>
                                      <p:tavLst>
                                        <p:tav tm="0">
                                          <p:val>
                                            <p:strVal val="#ppt_x"/>
                                          </p:val>
                                        </p:tav>
                                        <p:tav tm="100000">
                                          <p:val>
                                            <p:strVal val="#ppt_x"/>
                                          </p:val>
                                        </p:tav>
                                      </p:tavLst>
                                    </p:anim>
                                    <p:anim calcmode="lin" valueType="num">
                                      <p:cBhvr>
                                        <p:cTn id="188" dur="1000" fill="hold"/>
                                        <p:tgtEl>
                                          <p:spTgt spid="182"/>
                                        </p:tgtEl>
                                        <p:attrNameLst>
                                          <p:attrName>ppt_y</p:attrName>
                                        </p:attrNameLst>
                                      </p:cBhvr>
                                      <p:tavLst>
                                        <p:tav tm="0">
                                          <p:val>
                                            <p:strVal val="#ppt_y+.1"/>
                                          </p:val>
                                        </p:tav>
                                        <p:tav tm="100000">
                                          <p:val>
                                            <p:strVal val="#ppt_y"/>
                                          </p:val>
                                        </p:tav>
                                      </p:tavLst>
                                    </p:anim>
                                  </p:childTnLst>
                                </p:cTn>
                              </p:par>
                            </p:childTnLst>
                          </p:cTn>
                        </p:par>
                        <p:par>
                          <p:cTn id="189" fill="hold" nodeType="afterGroup">
                            <p:stCondLst>
                              <p:cond delay="19250"/>
                            </p:stCondLst>
                            <p:childTnLst>
                              <p:par>
                                <p:cTn id="190" presetID="53" presetClass="entr" presetSubtype="0" fill="hold" grpId="0" nodeType="afterEffect">
                                  <p:stCondLst>
                                    <p:cond delay="0"/>
                                  </p:stCondLst>
                                  <p:childTnLst>
                                    <p:set>
                                      <p:cBhvr>
                                        <p:cTn id="191" dur="1" fill="hold">
                                          <p:stCondLst>
                                            <p:cond delay="0"/>
                                          </p:stCondLst>
                                        </p:cTn>
                                        <p:tgtEl>
                                          <p:spTgt spid="235"/>
                                        </p:tgtEl>
                                        <p:attrNameLst>
                                          <p:attrName>style.visibility</p:attrName>
                                        </p:attrNameLst>
                                      </p:cBhvr>
                                      <p:to>
                                        <p:strVal val="visible"/>
                                      </p:to>
                                    </p:set>
                                    <p:anim calcmode="lin" valueType="num">
                                      <p:cBhvr>
                                        <p:cTn id="192" dur="500" fill="hold"/>
                                        <p:tgtEl>
                                          <p:spTgt spid="235"/>
                                        </p:tgtEl>
                                        <p:attrNameLst>
                                          <p:attrName>ppt_w</p:attrName>
                                        </p:attrNameLst>
                                      </p:cBhvr>
                                      <p:tavLst>
                                        <p:tav tm="0">
                                          <p:val>
                                            <p:fltVal val="0"/>
                                          </p:val>
                                        </p:tav>
                                        <p:tav tm="100000">
                                          <p:val>
                                            <p:strVal val="#ppt_w"/>
                                          </p:val>
                                        </p:tav>
                                      </p:tavLst>
                                    </p:anim>
                                    <p:anim calcmode="lin" valueType="num">
                                      <p:cBhvr>
                                        <p:cTn id="193" dur="500" fill="hold"/>
                                        <p:tgtEl>
                                          <p:spTgt spid="235"/>
                                        </p:tgtEl>
                                        <p:attrNameLst>
                                          <p:attrName>ppt_h</p:attrName>
                                        </p:attrNameLst>
                                      </p:cBhvr>
                                      <p:tavLst>
                                        <p:tav tm="0">
                                          <p:val>
                                            <p:fltVal val="0"/>
                                          </p:val>
                                        </p:tav>
                                        <p:tav tm="100000">
                                          <p:val>
                                            <p:strVal val="#ppt_h"/>
                                          </p:val>
                                        </p:tav>
                                      </p:tavLst>
                                    </p:anim>
                                    <p:animEffect transition="in" filter="fade">
                                      <p:cBhvr>
                                        <p:cTn id="194" dur="500"/>
                                        <p:tgtEl>
                                          <p:spTgt spid="235"/>
                                        </p:tgtEl>
                                      </p:cBhvr>
                                    </p:animEffect>
                                  </p:childTnLst>
                                </p:cTn>
                              </p:par>
                            </p:childTnLst>
                          </p:cTn>
                        </p:par>
                        <p:par>
                          <p:cTn id="195" fill="hold" nodeType="afterGroup">
                            <p:stCondLst>
                              <p:cond delay="19750"/>
                            </p:stCondLst>
                            <p:childTnLst>
                              <p:par>
                                <p:cTn id="196" presetID="10" presetClass="entr" presetSubtype="0" fill="hold" grpId="0" nodeType="afterEffect">
                                  <p:stCondLst>
                                    <p:cond delay="0"/>
                                  </p:stCondLst>
                                  <p:childTnLst>
                                    <p:set>
                                      <p:cBhvr>
                                        <p:cTn id="197" dur="1" fill="hold">
                                          <p:stCondLst>
                                            <p:cond delay="0"/>
                                          </p:stCondLst>
                                        </p:cTn>
                                        <p:tgtEl>
                                          <p:spTgt spid="215"/>
                                        </p:tgtEl>
                                        <p:attrNameLst>
                                          <p:attrName>style.visibility</p:attrName>
                                        </p:attrNameLst>
                                      </p:cBhvr>
                                      <p:to>
                                        <p:strVal val="visible"/>
                                      </p:to>
                                    </p:set>
                                    <p:animEffect transition="in" filter="fade">
                                      <p:cBhvr>
                                        <p:cTn id="198" dur="500"/>
                                        <p:tgtEl>
                                          <p:spTgt spid="215"/>
                                        </p:tgtEl>
                                      </p:cBhvr>
                                    </p:animEffect>
                                  </p:childTnLst>
                                </p:cTn>
                              </p:par>
                            </p:childTnLst>
                          </p:cTn>
                        </p:par>
                        <p:par>
                          <p:cTn id="199" fill="hold" nodeType="afterGroup">
                            <p:stCondLst>
                              <p:cond delay="20250"/>
                            </p:stCondLst>
                            <p:childTnLst>
                              <p:par>
                                <p:cTn id="200" presetID="53" presetClass="entr" presetSubtype="0" fill="hold" nodeType="afterEffect">
                                  <p:stCondLst>
                                    <p:cond delay="0"/>
                                  </p:stCondLst>
                                  <p:childTnLst>
                                    <p:set>
                                      <p:cBhvr>
                                        <p:cTn id="201" dur="1" fill="hold">
                                          <p:stCondLst>
                                            <p:cond delay="0"/>
                                          </p:stCondLst>
                                        </p:cTn>
                                        <p:tgtEl>
                                          <p:spTgt spid="203"/>
                                        </p:tgtEl>
                                        <p:attrNameLst>
                                          <p:attrName>style.visibility</p:attrName>
                                        </p:attrNameLst>
                                      </p:cBhvr>
                                      <p:to>
                                        <p:strVal val="visible"/>
                                      </p:to>
                                    </p:set>
                                    <p:anim calcmode="lin" valueType="num">
                                      <p:cBhvr>
                                        <p:cTn id="202" dur="500" fill="hold"/>
                                        <p:tgtEl>
                                          <p:spTgt spid="203"/>
                                        </p:tgtEl>
                                        <p:attrNameLst>
                                          <p:attrName>ppt_w</p:attrName>
                                        </p:attrNameLst>
                                      </p:cBhvr>
                                      <p:tavLst>
                                        <p:tav tm="0">
                                          <p:val>
                                            <p:fltVal val="0"/>
                                          </p:val>
                                        </p:tav>
                                        <p:tav tm="100000">
                                          <p:val>
                                            <p:strVal val="#ppt_w"/>
                                          </p:val>
                                        </p:tav>
                                      </p:tavLst>
                                    </p:anim>
                                    <p:anim calcmode="lin" valueType="num">
                                      <p:cBhvr>
                                        <p:cTn id="203" dur="500" fill="hold"/>
                                        <p:tgtEl>
                                          <p:spTgt spid="203"/>
                                        </p:tgtEl>
                                        <p:attrNameLst>
                                          <p:attrName>ppt_h</p:attrName>
                                        </p:attrNameLst>
                                      </p:cBhvr>
                                      <p:tavLst>
                                        <p:tav tm="0">
                                          <p:val>
                                            <p:fltVal val="0"/>
                                          </p:val>
                                        </p:tav>
                                        <p:tav tm="100000">
                                          <p:val>
                                            <p:strVal val="#ppt_h"/>
                                          </p:val>
                                        </p:tav>
                                      </p:tavLst>
                                    </p:anim>
                                    <p:animEffect transition="in" filter="fade">
                                      <p:cBhvr>
                                        <p:cTn id="204" dur="500"/>
                                        <p:tgtEl>
                                          <p:spTgt spid="20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212"/>
                                        </p:tgtEl>
                                        <p:attrNameLst>
                                          <p:attrName>style.visibility</p:attrName>
                                        </p:attrNameLst>
                                      </p:cBhvr>
                                      <p:to>
                                        <p:strVal val="visible"/>
                                      </p:to>
                                    </p:set>
                                    <p:animEffect transition="in" filter="fade">
                                      <p:cBhvr>
                                        <p:cTn id="207" dur="500"/>
                                        <p:tgtEl>
                                          <p:spTgt spid="212"/>
                                        </p:tgtEl>
                                      </p:cBhvr>
                                    </p:animEffect>
                                  </p:childTnLst>
                                </p:cTn>
                              </p:par>
                            </p:childTnLst>
                          </p:cTn>
                        </p:par>
                        <p:par>
                          <p:cTn id="208" fill="hold" nodeType="afterGroup">
                            <p:stCondLst>
                              <p:cond delay="20750"/>
                            </p:stCondLst>
                            <p:childTnLst>
                              <p:par>
                                <p:cTn id="209" presetID="10" presetClass="entr" presetSubtype="0" fill="hold" nodeType="afterEffect">
                                  <p:stCondLst>
                                    <p:cond delay="0"/>
                                  </p:stCondLst>
                                  <p:childTnLst>
                                    <p:set>
                                      <p:cBhvr>
                                        <p:cTn id="210" dur="1" fill="hold">
                                          <p:stCondLst>
                                            <p:cond delay="0"/>
                                          </p:stCondLst>
                                        </p:cTn>
                                        <p:tgtEl>
                                          <p:spTgt spid="187"/>
                                        </p:tgtEl>
                                        <p:attrNameLst>
                                          <p:attrName>style.visibility</p:attrName>
                                        </p:attrNameLst>
                                      </p:cBhvr>
                                      <p:to>
                                        <p:strVal val="visible"/>
                                      </p:to>
                                    </p:set>
                                    <p:animEffect transition="in" filter="fade">
                                      <p:cBhvr>
                                        <p:cTn id="211" dur="500"/>
                                        <p:tgtEl>
                                          <p:spTgt spid="187"/>
                                        </p:tgtEl>
                                      </p:cBhvr>
                                    </p:animEffect>
                                  </p:childTnLst>
                                </p:cTn>
                              </p:par>
                            </p:childTnLst>
                          </p:cTn>
                        </p:par>
                        <p:par>
                          <p:cTn id="212" fill="hold" nodeType="afterGroup">
                            <p:stCondLst>
                              <p:cond delay="21250"/>
                            </p:stCondLst>
                            <p:childTnLst>
                              <p:par>
                                <p:cTn id="213" presetID="53" presetClass="entr" presetSubtype="0" fill="hold" nodeType="afterEffect">
                                  <p:stCondLst>
                                    <p:cond delay="0"/>
                                  </p:stCondLst>
                                  <p:childTnLst>
                                    <p:set>
                                      <p:cBhvr>
                                        <p:cTn id="214" dur="1" fill="hold">
                                          <p:stCondLst>
                                            <p:cond delay="0"/>
                                          </p:stCondLst>
                                        </p:cTn>
                                        <p:tgtEl>
                                          <p:spTgt spid="184"/>
                                        </p:tgtEl>
                                        <p:attrNameLst>
                                          <p:attrName>style.visibility</p:attrName>
                                        </p:attrNameLst>
                                      </p:cBhvr>
                                      <p:to>
                                        <p:strVal val="visible"/>
                                      </p:to>
                                    </p:set>
                                    <p:anim calcmode="lin" valueType="num">
                                      <p:cBhvr>
                                        <p:cTn id="215" dur="500" fill="hold"/>
                                        <p:tgtEl>
                                          <p:spTgt spid="184"/>
                                        </p:tgtEl>
                                        <p:attrNameLst>
                                          <p:attrName>ppt_w</p:attrName>
                                        </p:attrNameLst>
                                      </p:cBhvr>
                                      <p:tavLst>
                                        <p:tav tm="0">
                                          <p:val>
                                            <p:fltVal val="0"/>
                                          </p:val>
                                        </p:tav>
                                        <p:tav tm="100000">
                                          <p:val>
                                            <p:strVal val="#ppt_w"/>
                                          </p:val>
                                        </p:tav>
                                      </p:tavLst>
                                    </p:anim>
                                    <p:anim calcmode="lin" valueType="num">
                                      <p:cBhvr>
                                        <p:cTn id="216" dur="500" fill="hold"/>
                                        <p:tgtEl>
                                          <p:spTgt spid="184"/>
                                        </p:tgtEl>
                                        <p:attrNameLst>
                                          <p:attrName>ppt_h</p:attrName>
                                        </p:attrNameLst>
                                      </p:cBhvr>
                                      <p:tavLst>
                                        <p:tav tm="0">
                                          <p:val>
                                            <p:fltVal val="0"/>
                                          </p:val>
                                        </p:tav>
                                        <p:tav tm="100000">
                                          <p:val>
                                            <p:strVal val="#ppt_h"/>
                                          </p:val>
                                        </p:tav>
                                      </p:tavLst>
                                    </p:anim>
                                    <p:animEffect transition="in" filter="fade">
                                      <p:cBhvr>
                                        <p:cTn id="217" dur="500"/>
                                        <p:tgtEl>
                                          <p:spTgt spid="184"/>
                                        </p:tgtEl>
                                      </p:cBhvr>
                                    </p:animEffect>
                                  </p:childTnLst>
                                </p:cTn>
                              </p:par>
                            </p:childTnLst>
                          </p:cTn>
                        </p:par>
                        <p:par>
                          <p:cTn id="218" fill="hold" nodeType="afterGroup">
                            <p:stCondLst>
                              <p:cond delay="21750"/>
                            </p:stCondLst>
                            <p:childTnLst>
                              <p:par>
                                <p:cTn id="219" presetID="42" presetClass="entr" presetSubtype="0" fill="hold" grpId="0" nodeType="afterEffect">
                                  <p:stCondLst>
                                    <p:cond delay="0"/>
                                  </p:stCondLst>
                                  <p:childTnLst>
                                    <p:set>
                                      <p:cBhvr>
                                        <p:cTn id="220" dur="1" fill="hold">
                                          <p:stCondLst>
                                            <p:cond delay="0"/>
                                          </p:stCondLst>
                                        </p:cTn>
                                        <p:tgtEl>
                                          <p:spTgt spid="183"/>
                                        </p:tgtEl>
                                        <p:attrNameLst>
                                          <p:attrName>style.visibility</p:attrName>
                                        </p:attrNameLst>
                                      </p:cBhvr>
                                      <p:to>
                                        <p:strVal val="visible"/>
                                      </p:to>
                                    </p:set>
                                    <p:animEffect transition="in" filter="fade">
                                      <p:cBhvr>
                                        <p:cTn id="221" dur="1000"/>
                                        <p:tgtEl>
                                          <p:spTgt spid="183"/>
                                        </p:tgtEl>
                                      </p:cBhvr>
                                    </p:animEffect>
                                    <p:anim calcmode="lin" valueType="num">
                                      <p:cBhvr>
                                        <p:cTn id="222" dur="1000" fill="hold"/>
                                        <p:tgtEl>
                                          <p:spTgt spid="183"/>
                                        </p:tgtEl>
                                        <p:attrNameLst>
                                          <p:attrName>ppt_x</p:attrName>
                                        </p:attrNameLst>
                                      </p:cBhvr>
                                      <p:tavLst>
                                        <p:tav tm="0">
                                          <p:val>
                                            <p:strVal val="#ppt_x"/>
                                          </p:val>
                                        </p:tav>
                                        <p:tav tm="100000">
                                          <p:val>
                                            <p:strVal val="#ppt_x"/>
                                          </p:val>
                                        </p:tav>
                                      </p:tavLst>
                                    </p:anim>
                                    <p:anim calcmode="lin" valueType="num">
                                      <p:cBhvr>
                                        <p:cTn id="223" dur="1000" fill="hold"/>
                                        <p:tgtEl>
                                          <p:spTgt spid="183"/>
                                        </p:tgtEl>
                                        <p:attrNameLst>
                                          <p:attrName>ppt_y</p:attrName>
                                        </p:attrNameLst>
                                      </p:cBhvr>
                                      <p:tavLst>
                                        <p:tav tm="0">
                                          <p:val>
                                            <p:strVal val="#ppt_y+.1"/>
                                          </p:val>
                                        </p:tav>
                                        <p:tav tm="100000">
                                          <p:val>
                                            <p:strVal val="#ppt_y"/>
                                          </p:val>
                                        </p:tav>
                                      </p:tavLst>
                                    </p:anim>
                                  </p:childTnLst>
                                </p:cTn>
                              </p:par>
                            </p:childTnLst>
                          </p:cTn>
                        </p:par>
                        <p:par>
                          <p:cTn id="224" fill="hold" nodeType="afterGroup">
                            <p:stCondLst>
                              <p:cond delay="22750"/>
                            </p:stCondLst>
                            <p:childTnLst>
                              <p:par>
                                <p:cTn id="225" presetID="53" presetClass="entr" presetSubtype="0" fill="hold" nodeType="afterEffect">
                                  <p:stCondLst>
                                    <p:cond delay="0"/>
                                  </p:stCondLst>
                                  <p:childTnLst>
                                    <p:set>
                                      <p:cBhvr>
                                        <p:cTn id="226" dur="1" fill="hold">
                                          <p:stCondLst>
                                            <p:cond delay="0"/>
                                          </p:stCondLst>
                                        </p:cTn>
                                        <p:tgtEl>
                                          <p:spTgt spid="236"/>
                                        </p:tgtEl>
                                        <p:attrNameLst>
                                          <p:attrName>style.visibility</p:attrName>
                                        </p:attrNameLst>
                                      </p:cBhvr>
                                      <p:to>
                                        <p:strVal val="visible"/>
                                      </p:to>
                                    </p:set>
                                    <p:anim calcmode="lin" valueType="num">
                                      <p:cBhvr>
                                        <p:cTn id="227" dur="500" fill="hold"/>
                                        <p:tgtEl>
                                          <p:spTgt spid="236"/>
                                        </p:tgtEl>
                                        <p:attrNameLst>
                                          <p:attrName>ppt_w</p:attrName>
                                        </p:attrNameLst>
                                      </p:cBhvr>
                                      <p:tavLst>
                                        <p:tav tm="0">
                                          <p:val>
                                            <p:fltVal val="0"/>
                                          </p:val>
                                        </p:tav>
                                        <p:tav tm="100000">
                                          <p:val>
                                            <p:strVal val="#ppt_w"/>
                                          </p:val>
                                        </p:tav>
                                      </p:tavLst>
                                    </p:anim>
                                    <p:anim calcmode="lin" valueType="num">
                                      <p:cBhvr>
                                        <p:cTn id="228" dur="500" fill="hold"/>
                                        <p:tgtEl>
                                          <p:spTgt spid="236"/>
                                        </p:tgtEl>
                                        <p:attrNameLst>
                                          <p:attrName>ppt_h</p:attrName>
                                        </p:attrNameLst>
                                      </p:cBhvr>
                                      <p:tavLst>
                                        <p:tav tm="0">
                                          <p:val>
                                            <p:fltVal val="0"/>
                                          </p:val>
                                        </p:tav>
                                        <p:tav tm="100000">
                                          <p:val>
                                            <p:strVal val="#ppt_h"/>
                                          </p:val>
                                        </p:tav>
                                      </p:tavLst>
                                    </p:anim>
                                    <p:animEffect transition="in" filter="fade">
                                      <p:cBhvr>
                                        <p:cTn id="229" dur="500"/>
                                        <p:tgtEl>
                                          <p:spTgt spid="236"/>
                                        </p:tgtEl>
                                      </p:cBhvr>
                                    </p:animEffect>
                                  </p:childTnLst>
                                </p:cTn>
                              </p:par>
                            </p:childTnLst>
                          </p:cTn>
                        </p:par>
                        <p:par>
                          <p:cTn id="230" fill="hold" nodeType="afterGroup">
                            <p:stCondLst>
                              <p:cond delay="23250"/>
                            </p:stCondLst>
                            <p:childTnLst>
                              <p:par>
                                <p:cTn id="231" presetID="10" presetClass="entr" presetSubtype="0" fill="hold" grpId="0" nodeType="afterEffect">
                                  <p:stCondLst>
                                    <p:cond delay="0"/>
                                  </p:stCondLst>
                                  <p:childTnLst>
                                    <p:set>
                                      <p:cBhvr>
                                        <p:cTn id="232" dur="1" fill="hold">
                                          <p:stCondLst>
                                            <p:cond delay="0"/>
                                          </p:stCondLst>
                                        </p:cTn>
                                        <p:tgtEl>
                                          <p:spTgt spid="217"/>
                                        </p:tgtEl>
                                        <p:attrNameLst>
                                          <p:attrName>style.visibility</p:attrName>
                                        </p:attrNameLst>
                                      </p:cBhvr>
                                      <p:to>
                                        <p:strVal val="visible"/>
                                      </p:to>
                                    </p:set>
                                    <p:animEffect transition="in" filter="fade">
                                      <p:cBhvr>
                                        <p:cTn id="233"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78" grpId="0" animBg="1"/>
      <p:bldP spid="179" grpId="0" animBg="1"/>
      <p:bldP spid="180" grpId="0" animBg="1"/>
      <p:bldP spid="181" grpId="0" animBg="1"/>
      <p:bldP spid="182" grpId="0" animBg="1"/>
      <p:bldP spid="183" grpId="0" animBg="1"/>
      <p:bldP spid="206" grpId="0"/>
      <p:bldP spid="207" grpId="0"/>
      <p:bldP spid="208" grpId="0"/>
      <p:bldP spid="209" grpId="0"/>
      <p:bldP spid="210" grpId="0"/>
      <p:bldP spid="211" grpId="0"/>
      <p:bldP spid="212" grpId="0"/>
      <p:bldP spid="213" grpId="0"/>
      <p:bldP spid="214" grpId="0"/>
      <p:bldP spid="215" grpId="0"/>
      <p:bldP spid="216" grpId="0"/>
      <p:bldP spid="217" grpId="0"/>
      <p:bldP spid="234" grpId="0" animBg="1"/>
      <p:bldP spid="2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0"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969998"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仲裁费用安排与处理</a:t>
            </a:r>
            <a:endParaRPr lang="en-US" altLang="en-US" sz="2000" dirty="0" smtClean="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38" name="Group 3"/>
          <p:cNvGrpSpPr/>
          <p:nvPr/>
        </p:nvGrpSpPr>
        <p:grpSpPr>
          <a:xfrm>
            <a:off x="7463358" y="2001188"/>
            <a:ext cx="4735913" cy="3839350"/>
            <a:chOff x="7551981" y="2001188"/>
            <a:chExt cx="4735913" cy="3839350"/>
          </a:xfrm>
        </p:grpSpPr>
        <p:sp>
          <p:nvSpPr>
            <p:cNvPr id="39" name="Freeform 16"/>
            <p:cNvSpPr/>
            <p:nvPr/>
          </p:nvSpPr>
          <p:spPr bwMode="auto">
            <a:xfrm>
              <a:off x="7800202" y="2001188"/>
              <a:ext cx="1974114" cy="3242994"/>
            </a:xfrm>
            <a:custGeom>
              <a:avLst/>
              <a:gdLst>
                <a:gd name="T0" fmla="*/ 262 w 932"/>
                <a:gd name="T1" fmla="*/ 8 h 1392"/>
                <a:gd name="T2" fmla="*/ 133 w 932"/>
                <a:gd name="T3" fmla="*/ 581 h 1392"/>
                <a:gd name="T4" fmla="*/ 121 w 932"/>
                <a:gd name="T5" fmla="*/ 1211 h 1392"/>
                <a:gd name="T6" fmla="*/ 611 w 932"/>
                <a:gd name="T7" fmla="*/ 1360 h 1392"/>
                <a:gd name="T8" fmla="*/ 859 w 932"/>
                <a:gd name="T9" fmla="*/ 1183 h 1392"/>
                <a:gd name="T10" fmla="*/ 911 w 932"/>
                <a:gd name="T11" fmla="*/ 832 h 1392"/>
                <a:gd name="T12" fmla="*/ 696 w 932"/>
                <a:gd name="T13" fmla="*/ 427 h 1392"/>
                <a:gd name="T14" fmla="*/ 664 w 932"/>
                <a:gd name="T15" fmla="*/ 12 h 1392"/>
                <a:gd name="T16" fmla="*/ 556 w 932"/>
                <a:gd name="T17" fmla="*/ 17 h 1392"/>
                <a:gd name="T18" fmla="*/ 468 w 932"/>
                <a:gd name="T19" fmla="*/ 24 h 1392"/>
                <a:gd name="T20" fmla="*/ 383 w 932"/>
                <a:gd name="T21" fmla="*/ 4 h 1392"/>
                <a:gd name="T22" fmla="*/ 262 w 932"/>
                <a:gd name="T23" fmla="*/ 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2" h="139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0" name="Freeform 17"/>
            <p:cNvSpPr/>
            <p:nvPr/>
          </p:nvSpPr>
          <p:spPr bwMode="auto">
            <a:xfrm>
              <a:off x="8882693" y="2993800"/>
              <a:ext cx="872803" cy="1971426"/>
            </a:xfrm>
            <a:custGeom>
              <a:avLst/>
              <a:gdLst>
                <a:gd name="T0" fmla="*/ 184 w 412"/>
                <a:gd name="T1" fmla="*/ 0 h 846"/>
                <a:gd name="T2" fmla="*/ 313 w 412"/>
                <a:gd name="T3" fmla="*/ 311 h 846"/>
                <a:gd name="T4" fmla="*/ 261 w 412"/>
                <a:gd name="T5" fmla="*/ 662 h 846"/>
                <a:gd name="T6" fmla="*/ 12 w 412"/>
                <a:gd name="T7" fmla="*/ 839 h 846"/>
                <a:gd name="T8" fmla="*/ 0 w 412"/>
                <a:gd name="T9" fmla="*/ 839 h 846"/>
                <a:gd name="T10" fmla="*/ 26 w 412"/>
                <a:gd name="T11" fmla="*/ 846 h 846"/>
                <a:gd name="T12" fmla="*/ 199 w 412"/>
                <a:gd name="T13" fmla="*/ 825 h 846"/>
                <a:gd name="T14" fmla="*/ 357 w 412"/>
                <a:gd name="T15" fmla="*/ 723 h 846"/>
                <a:gd name="T16" fmla="*/ 393 w 412"/>
                <a:gd name="T17" fmla="*/ 399 h 846"/>
                <a:gd name="T18" fmla="*/ 184 w 412"/>
                <a:gd name="T19"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845">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1" name="Freeform 18"/>
            <p:cNvSpPr/>
            <p:nvPr/>
          </p:nvSpPr>
          <p:spPr bwMode="auto">
            <a:xfrm>
              <a:off x="8028708" y="4787797"/>
              <a:ext cx="76168" cy="104486"/>
            </a:xfrm>
            <a:custGeom>
              <a:avLst/>
              <a:gdLst>
                <a:gd name="T0" fmla="*/ 0 w 36"/>
                <a:gd name="T1" fmla="*/ 0 h 45"/>
                <a:gd name="T2" fmla="*/ 6 w 36"/>
                <a:gd name="T3" fmla="*/ 9 h 45"/>
                <a:gd name="T4" fmla="*/ 33 w 36"/>
                <a:gd name="T5" fmla="*/ 45 h 45"/>
                <a:gd name="T6" fmla="*/ 36 w 36"/>
                <a:gd name="T7" fmla="*/ 45 h 45"/>
                <a:gd name="T8" fmla="*/ 13 w 36"/>
                <a:gd name="T9" fmla="*/ 15 h 45"/>
                <a:gd name="T10" fmla="*/ 6 w 36"/>
                <a:gd name="T11" fmla="*/ 4 h 45"/>
                <a:gd name="T12" fmla="*/ 0 w 3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6" h="45">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2" name="Freeform 19"/>
            <p:cNvSpPr/>
            <p:nvPr/>
          </p:nvSpPr>
          <p:spPr bwMode="auto">
            <a:xfrm>
              <a:off x="8041253" y="4796668"/>
              <a:ext cx="465973" cy="230657"/>
            </a:xfrm>
            <a:custGeom>
              <a:avLst/>
              <a:gdLst>
                <a:gd name="T0" fmla="*/ 0 w 220"/>
                <a:gd name="T1" fmla="*/ 0 h 99"/>
                <a:gd name="T2" fmla="*/ 7 w 220"/>
                <a:gd name="T3" fmla="*/ 11 h 99"/>
                <a:gd name="T4" fmla="*/ 30 w 220"/>
                <a:gd name="T5" fmla="*/ 41 h 99"/>
                <a:gd name="T6" fmla="*/ 187 w 220"/>
                <a:gd name="T7" fmla="*/ 99 h 99"/>
                <a:gd name="T8" fmla="*/ 220 w 220"/>
                <a:gd name="T9" fmla="*/ 70 h 99"/>
                <a:gd name="T10" fmla="*/ 0 w 220"/>
                <a:gd name="T11" fmla="*/ 0 h 99"/>
              </a:gdLst>
              <a:ahLst/>
              <a:cxnLst>
                <a:cxn ang="0">
                  <a:pos x="T0" y="T1"/>
                </a:cxn>
                <a:cxn ang="0">
                  <a:pos x="T2" y="T3"/>
                </a:cxn>
                <a:cxn ang="0">
                  <a:pos x="T4" y="T5"/>
                </a:cxn>
                <a:cxn ang="0">
                  <a:pos x="T6" y="T7"/>
                </a:cxn>
                <a:cxn ang="0">
                  <a:pos x="T8" y="T9"/>
                </a:cxn>
                <a:cxn ang="0">
                  <a:pos x="T10" y="T11"/>
                </a:cxn>
              </a:cxnLst>
              <a:rect l="0" t="0" r="r" b="b"/>
              <a:pathLst>
                <a:path w="220" h="99">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4" name="Freeform 22"/>
            <p:cNvSpPr/>
            <p:nvPr/>
          </p:nvSpPr>
          <p:spPr bwMode="auto">
            <a:xfrm>
              <a:off x="8569058" y="2008088"/>
              <a:ext cx="203416" cy="582556"/>
            </a:xfrm>
            <a:custGeom>
              <a:avLst/>
              <a:gdLst>
                <a:gd name="T0" fmla="*/ 31 w 96"/>
                <a:gd name="T1" fmla="*/ 0 h 250"/>
                <a:gd name="T2" fmla="*/ 20 w 96"/>
                <a:gd name="T3" fmla="*/ 1 h 250"/>
                <a:gd name="T4" fmla="*/ 18 w 96"/>
                <a:gd name="T5" fmla="*/ 1 h 250"/>
                <a:gd name="T6" fmla="*/ 0 w 96"/>
                <a:gd name="T7" fmla="*/ 11 h 250"/>
                <a:gd name="T8" fmla="*/ 74 w 96"/>
                <a:gd name="T9" fmla="*/ 250 h 250"/>
                <a:gd name="T10" fmla="*/ 74 w 96"/>
                <a:gd name="T11" fmla="*/ 18 h 250"/>
                <a:gd name="T12" fmla="*/ 64 w 96"/>
                <a:gd name="T13" fmla="*/ 8 h 250"/>
                <a:gd name="T14" fmla="*/ 31 w 96"/>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50">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5" name="Freeform 24"/>
            <p:cNvSpPr/>
            <p:nvPr/>
          </p:nvSpPr>
          <p:spPr bwMode="auto">
            <a:xfrm>
              <a:off x="8811006" y="2033716"/>
              <a:ext cx="189974" cy="521442"/>
            </a:xfrm>
            <a:custGeom>
              <a:avLst/>
              <a:gdLst>
                <a:gd name="T0" fmla="*/ 90 w 90"/>
                <a:gd name="T1" fmla="*/ 0 h 224"/>
                <a:gd name="T2" fmla="*/ 88 w 90"/>
                <a:gd name="T3" fmla="*/ 1 h 224"/>
                <a:gd name="T4" fmla="*/ 79 w 90"/>
                <a:gd name="T5" fmla="*/ 3 h 224"/>
                <a:gd name="T6" fmla="*/ 34 w 90"/>
                <a:gd name="T7" fmla="*/ 11 h 224"/>
                <a:gd name="T8" fmla="*/ 3 w 90"/>
                <a:gd name="T9" fmla="*/ 224 h 224"/>
                <a:gd name="T10" fmla="*/ 90 w 90"/>
                <a:gd name="T11" fmla="*/ 0 h 224"/>
              </a:gdLst>
              <a:ahLst/>
              <a:cxnLst>
                <a:cxn ang="0">
                  <a:pos x="T0" y="T1"/>
                </a:cxn>
                <a:cxn ang="0">
                  <a:pos x="T2" y="T3"/>
                </a:cxn>
                <a:cxn ang="0">
                  <a:pos x="T4" y="T5"/>
                </a:cxn>
                <a:cxn ang="0">
                  <a:pos x="T6" y="T7"/>
                </a:cxn>
                <a:cxn ang="0">
                  <a:pos x="T8" y="T9"/>
                </a:cxn>
                <a:cxn ang="0">
                  <a:pos x="T10" y="T11"/>
                </a:cxn>
              </a:cxnLst>
              <a:rect l="0" t="0" r="r" b="b"/>
              <a:pathLst>
                <a:path w="90" h="224">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6" name="Freeform 25"/>
            <p:cNvSpPr/>
            <p:nvPr/>
          </p:nvSpPr>
          <p:spPr bwMode="auto">
            <a:xfrm>
              <a:off x="7611123" y="4808496"/>
              <a:ext cx="1521582" cy="792513"/>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7" name="Freeform 26"/>
            <p:cNvSpPr/>
            <p:nvPr/>
          </p:nvSpPr>
          <p:spPr bwMode="auto">
            <a:xfrm>
              <a:off x="7551981" y="4773997"/>
              <a:ext cx="1515310" cy="784627"/>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8" name="Freeform 27"/>
            <p:cNvSpPr/>
            <p:nvPr/>
          </p:nvSpPr>
          <p:spPr bwMode="auto">
            <a:xfrm>
              <a:off x="7651448" y="4461526"/>
              <a:ext cx="3832631" cy="1302127"/>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49" name="Freeform 28"/>
            <p:cNvSpPr/>
            <p:nvPr/>
          </p:nvSpPr>
          <p:spPr bwMode="auto">
            <a:xfrm>
              <a:off x="8308292" y="5027325"/>
              <a:ext cx="1285907" cy="370628"/>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0" name="Freeform 29"/>
            <p:cNvSpPr/>
            <p:nvPr/>
          </p:nvSpPr>
          <p:spPr bwMode="auto">
            <a:xfrm>
              <a:off x="8471383" y="4958326"/>
              <a:ext cx="258974" cy="230657"/>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1" name="Freeform 30"/>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2" name="Freeform 31"/>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path>
              </a:pathLst>
            </a:cu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3" name="Freeform 32"/>
            <p:cNvSpPr/>
            <p:nvPr/>
          </p:nvSpPr>
          <p:spPr bwMode="auto">
            <a:xfrm>
              <a:off x="10626509" y="4401398"/>
              <a:ext cx="1661385"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4" name="Freeform 33"/>
            <p:cNvSpPr/>
            <p:nvPr/>
          </p:nvSpPr>
          <p:spPr bwMode="auto">
            <a:xfrm>
              <a:off x="10626509" y="4401398"/>
              <a:ext cx="1565491"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path>
              </a:pathLst>
            </a:cu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5" name="Freeform 34"/>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6" name="Freeform 35"/>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path>
              </a:pathLst>
            </a:cu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7" name="Freeform 36"/>
            <p:cNvSpPr/>
            <p:nvPr/>
          </p:nvSpPr>
          <p:spPr bwMode="auto">
            <a:xfrm>
              <a:off x="10844262" y="5479768"/>
              <a:ext cx="172051" cy="191229"/>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8" name="Freeform 37"/>
            <p:cNvSpPr/>
            <p:nvPr/>
          </p:nvSpPr>
          <p:spPr bwMode="auto">
            <a:xfrm>
              <a:off x="11115781" y="5498496"/>
              <a:ext cx="171156" cy="191229"/>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sz="4000">
                <a:cs typeface="+mn-ea"/>
                <a:sym typeface="+mn-lt"/>
              </a:endParaRPr>
            </a:p>
          </p:txBody>
        </p:sp>
        <p:sp>
          <p:nvSpPr>
            <p:cNvPr id="59" name="Arc 40"/>
            <p:cNvSpPr/>
            <p:nvPr/>
          </p:nvSpPr>
          <p:spPr>
            <a:xfrm rot="9168342">
              <a:off x="8627393" y="2286864"/>
              <a:ext cx="487586" cy="370036"/>
            </a:xfrm>
            <a:prstGeom prst="arc">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grpSp>
      <p:sp>
        <p:nvSpPr>
          <p:cNvPr id="75" name="Shape 54"/>
          <p:cNvSpPr txBox="1"/>
          <p:nvPr/>
        </p:nvSpPr>
        <p:spPr>
          <a:xfrm>
            <a:off x="7391350" y="3212976"/>
            <a:ext cx="2794789" cy="11329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9600">
                <a:solidFill>
                  <a:schemeClr val="bg1"/>
                </a:solidFill>
                <a:latin typeface="微软雅黑" pitchFamily="34" charset="-122"/>
                <a:ea typeface="微软雅黑" pitchFamily="34" charset="-122"/>
              </a:rPr>
              <a:t>￥</a:t>
            </a:r>
            <a:endParaRPr lang="en-US" sz="9600">
              <a:solidFill>
                <a:schemeClr val="bg1"/>
              </a:solidFill>
              <a:latin typeface="微软雅黑" pitchFamily="34" charset="-122"/>
              <a:ea typeface="微软雅黑" pitchFamily="34" charset="-122"/>
            </a:endParaRPr>
          </a:p>
        </p:txBody>
      </p:sp>
      <p:grpSp>
        <p:nvGrpSpPr>
          <p:cNvPr id="76" name="组合 75"/>
          <p:cNvGrpSpPr/>
          <p:nvPr/>
        </p:nvGrpSpPr>
        <p:grpSpPr>
          <a:xfrm>
            <a:off x="2710830" y="1686724"/>
            <a:ext cx="2592287" cy="400110"/>
            <a:chOff x="4673997" y="1988840"/>
            <a:chExt cx="2592287" cy="400110"/>
          </a:xfrm>
        </p:grpSpPr>
        <p:sp>
          <p:nvSpPr>
            <p:cNvPr id="77" name="Round Same Side Corner Rectangle 48"/>
            <p:cNvSpPr/>
            <p:nvPr/>
          </p:nvSpPr>
          <p:spPr>
            <a:xfrm rot="5400000">
              <a:off x="5795837" y="892753"/>
              <a:ext cx="348608" cy="2592287"/>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8" name="Rectangle 49"/>
            <p:cNvSpPr/>
            <p:nvPr/>
          </p:nvSpPr>
          <p:spPr>
            <a:xfrm>
              <a:off x="5110688" y="1988840"/>
              <a:ext cx="1723549"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仲裁费用预交</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79" name="TextBox 78"/>
          <p:cNvSpPr txBox="1"/>
          <p:nvPr/>
        </p:nvSpPr>
        <p:spPr>
          <a:xfrm>
            <a:off x="1721740" y="2204864"/>
            <a:ext cx="4949530" cy="461665"/>
          </a:xfrm>
          <a:prstGeom prst="rect">
            <a:avLst/>
          </a:prstGeom>
          <a:noFill/>
        </p:spPr>
        <p:txBody>
          <a:bodyPr wrap="square" rtlCol="0">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预交仲裁费用是案件受理的实质性要件。减交、缓交须按程序审批，否则视为撤回仲裁申请。</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80" name="组合 79"/>
          <p:cNvGrpSpPr/>
          <p:nvPr/>
        </p:nvGrpSpPr>
        <p:grpSpPr>
          <a:xfrm>
            <a:off x="2710830" y="2881243"/>
            <a:ext cx="2592287" cy="400110"/>
            <a:chOff x="4673997" y="1988840"/>
            <a:chExt cx="2592287" cy="400110"/>
          </a:xfrm>
        </p:grpSpPr>
        <p:sp>
          <p:nvSpPr>
            <p:cNvPr id="81" name="Round Same Side Corner Rectangle 48"/>
            <p:cNvSpPr/>
            <p:nvPr/>
          </p:nvSpPr>
          <p:spPr>
            <a:xfrm rot="5400000">
              <a:off x="5795837" y="892753"/>
              <a:ext cx="348608" cy="2592287"/>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49"/>
            <p:cNvSpPr/>
            <p:nvPr/>
          </p:nvSpPr>
          <p:spPr>
            <a:xfrm>
              <a:off x="5110688" y="1988840"/>
              <a:ext cx="1723549"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仲裁费用承担</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83" name="TextBox 82"/>
          <p:cNvSpPr txBox="1"/>
          <p:nvPr/>
        </p:nvSpPr>
        <p:spPr>
          <a:xfrm>
            <a:off x="1721740" y="3399383"/>
            <a:ext cx="4949530" cy="461665"/>
          </a:xfrm>
          <a:prstGeom prst="rect">
            <a:avLst/>
          </a:prstGeom>
          <a:noFill/>
        </p:spPr>
        <p:txBody>
          <a:bodyPr wrap="square" rtlCol="0">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按照当事人责任大小和仲裁请求支持程度确定承担比例。仲裁庭有费用制裁权。</a:t>
            </a: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84" name="组合 83"/>
          <p:cNvGrpSpPr/>
          <p:nvPr/>
        </p:nvGrpSpPr>
        <p:grpSpPr>
          <a:xfrm>
            <a:off x="2710830" y="4105379"/>
            <a:ext cx="2592287" cy="400110"/>
            <a:chOff x="4673997" y="1988840"/>
            <a:chExt cx="2592287" cy="400110"/>
          </a:xfrm>
        </p:grpSpPr>
        <p:sp>
          <p:nvSpPr>
            <p:cNvPr id="85" name="Round Same Side Corner Rectangle 48"/>
            <p:cNvSpPr/>
            <p:nvPr/>
          </p:nvSpPr>
          <p:spPr>
            <a:xfrm rot="5400000">
              <a:off x="5795837" y="892753"/>
              <a:ext cx="348608" cy="2592287"/>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49"/>
            <p:cNvSpPr/>
            <p:nvPr/>
          </p:nvSpPr>
          <p:spPr>
            <a:xfrm>
              <a:off x="5110688" y="1988840"/>
              <a:ext cx="1723549" cy="400110"/>
            </a:xfrm>
            <a:prstGeom prst="rect">
              <a:avLst/>
            </a:prstGeom>
          </p:spPr>
          <p:txBody>
            <a:bodyPr wrap="none">
              <a:spAutoFit/>
            </a:bodyPr>
            <a:lstStyle/>
            <a:p>
              <a:pPr algn="ctr"/>
              <a:r>
                <a:rPr lang="zh-CN" altLang="en-US" sz="2000" dirty="0" smtClean="0">
                  <a:solidFill>
                    <a:schemeClr val="bg1"/>
                  </a:solidFill>
                  <a:latin typeface="微软雅黑" pitchFamily="34" charset="-122"/>
                  <a:ea typeface="微软雅黑" pitchFamily="34" charset="-122"/>
                  <a:cs typeface="Open Sans Light" panose="020B0306030504020204" pitchFamily="34" charset="0"/>
                </a:rPr>
                <a:t>仲裁费用退还</a:t>
              </a:r>
              <a:endParaRPr lang="en-US" sz="2000"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87" name="TextBox 86"/>
          <p:cNvSpPr txBox="1"/>
          <p:nvPr/>
        </p:nvSpPr>
        <p:spPr>
          <a:xfrm>
            <a:off x="1721740" y="4623519"/>
            <a:ext cx="4949530" cy="276999"/>
          </a:xfrm>
          <a:prstGeom prst="rect">
            <a:avLst/>
          </a:prstGeom>
          <a:noFill/>
        </p:spPr>
        <p:txBody>
          <a:bodyPr wrap="square" rtlCol="0">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撤回申请根据案件是否组庭，按比例退回预收仲裁费用。</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43"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4132827474"/>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2"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par>
                          <p:cTn id="33" fill="hold" nodeType="afterGroup">
                            <p:stCondLst>
                              <p:cond delay="3750"/>
                            </p:stCondLst>
                            <p:childTnLst>
                              <p:par>
                                <p:cTn id="34" presetID="42" presetClass="entr" presetSubtype="0"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1000"/>
                                        <p:tgtEl>
                                          <p:spTgt spid="76"/>
                                        </p:tgtEl>
                                      </p:cBhvr>
                                    </p:animEffect>
                                    <p:anim calcmode="lin" valueType="num">
                                      <p:cBhvr>
                                        <p:cTn id="37" dur="1000" fill="hold"/>
                                        <p:tgtEl>
                                          <p:spTgt spid="76"/>
                                        </p:tgtEl>
                                        <p:attrNameLst>
                                          <p:attrName>ppt_x</p:attrName>
                                        </p:attrNameLst>
                                      </p:cBhvr>
                                      <p:tavLst>
                                        <p:tav tm="0">
                                          <p:val>
                                            <p:strVal val="#ppt_x"/>
                                          </p:val>
                                        </p:tav>
                                        <p:tav tm="100000">
                                          <p:val>
                                            <p:strVal val="#ppt_x"/>
                                          </p:val>
                                        </p:tav>
                                      </p:tavLst>
                                    </p:anim>
                                    <p:anim calcmode="lin" valueType="num">
                                      <p:cBhvr>
                                        <p:cTn id="38" dur="1000" fill="hold"/>
                                        <p:tgtEl>
                                          <p:spTgt spid="7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par>
                          <p:cTn id="43" fill="hold" nodeType="afterGroup">
                            <p:stCondLst>
                              <p:cond delay="5250"/>
                            </p:stCondLst>
                            <p:childTnLst>
                              <p:par>
                                <p:cTn id="44" presetID="42" presetClass="entr" presetSubtype="0"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anim calcmode="lin" valueType="num">
                                      <p:cBhvr>
                                        <p:cTn id="47" dur="1000" fill="hold"/>
                                        <p:tgtEl>
                                          <p:spTgt spid="80"/>
                                        </p:tgtEl>
                                        <p:attrNameLst>
                                          <p:attrName>ppt_x</p:attrName>
                                        </p:attrNameLst>
                                      </p:cBhvr>
                                      <p:tavLst>
                                        <p:tav tm="0">
                                          <p:val>
                                            <p:strVal val="#ppt_x"/>
                                          </p:val>
                                        </p:tav>
                                        <p:tav tm="100000">
                                          <p:val>
                                            <p:strVal val="#ppt_x"/>
                                          </p:val>
                                        </p:tav>
                                      </p:tavLst>
                                    </p:anim>
                                    <p:anim calcmode="lin" valueType="num">
                                      <p:cBhvr>
                                        <p:cTn id="48" dur="1000" fill="hold"/>
                                        <p:tgtEl>
                                          <p:spTgt spid="80"/>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left)">
                                      <p:cBhvr>
                                        <p:cTn id="52" dur="500"/>
                                        <p:tgtEl>
                                          <p:spTgt spid="83"/>
                                        </p:tgtEl>
                                      </p:cBhvr>
                                    </p:animEffect>
                                  </p:childTnLst>
                                </p:cTn>
                              </p:par>
                            </p:childTnLst>
                          </p:cTn>
                        </p:par>
                        <p:par>
                          <p:cTn id="53" fill="hold" nodeType="afterGroup">
                            <p:stCondLst>
                              <p:cond delay="6750"/>
                            </p:stCondLst>
                            <p:childTnLst>
                              <p:par>
                                <p:cTn id="54" presetID="42" presetClass="entr" presetSubtype="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1000"/>
                                        <p:tgtEl>
                                          <p:spTgt spid="84"/>
                                        </p:tgtEl>
                                      </p:cBhvr>
                                    </p:animEffect>
                                    <p:anim calcmode="lin" valueType="num">
                                      <p:cBhvr>
                                        <p:cTn id="57" dur="1000" fill="hold"/>
                                        <p:tgtEl>
                                          <p:spTgt spid="84"/>
                                        </p:tgtEl>
                                        <p:attrNameLst>
                                          <p:attrName>ppt_x</p:attrName>
                                        </p:attrNameLst>
                                      </p:cBhvr>
                                      <p:tavLst>
                                        <p:tav tm="0">
                                          <p:val>
                                            <p:strVal val="#ppt_x"/>
                                          </p:val>
                                        </p:tav>
                                        <p:tav tm="100000">
                                          <p:val>
                                            <p:strVal val="#ppt_x"/>
                                          </p:val>
                                        </p:tav>
                                      </p:tavLst>
                                    </p:anim>
                                    <p:anim calcmode="lin" valueType="num">
                                      <p:cBhvr>
                                        <p:cTn id="58" dur="1000" fill="hold"/>
                                        <p:tgtEl>
                                          <p:spTgt spid="84"/>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775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75" grpId="0"/>
      <p:bldP spid="79" grpId="0"/>
      <p:bldP spid="83"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0"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612808"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关于仲裁文书送达</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2" name="Group 12"/>
          <p:cNvGrpSpPr/>
          <p:nvPr/>
        </p:nvGrpSpPr>
        <p:grpSpPr>
          <a:xfrm>
            <a:off x="646901" y="3881535"/>
            <a:ext cx="2724550" cy="650630"/>
            <a:chOff x="646901" y="4167553"/>
            <a:chExt cx="2724550" cy="650630"/>
          </a:xfrm>
        </p:grpSpPr>
        <p:sp>
          <p:nvSpPr>
            <p:cNvPr id="48" name="Rectangle 3"/>
            <p:cNvSpPr/>
            <p:nvPr/>
          </p:nvSpPr>
          <p:spPr>
            <a:xfrm>
              <a:off x="646901" y="4167553"/>
              <a:ext cx="2724550" cy="65063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50" name="Rectangle 4"/>
            <p:cNvSpPr/>
            <p:nvPr/>
          </p:nvSpPr>
          <p:spPr>
            <a:xfrm>
              <a:off x="646901" y="4167553"/>
              <a:ext cx="598585" cy="6506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52" name="Freeform 29"/>
            <p:cNvSpPr>
              <a:spLocks noEditPoints="1"/>
            </p:cNvSpPr>
            <p:nvPr/>
          </p:nvSpPr>
          <p:spPr bwMode="auto">
            <a:xfrm>
              <a:off x="755930" y="4257249"/>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itchFamily="34" charset="-122"/>
                <a:ea typeface="微软雅黑" pitchFamily="34" charset="-122"/>
                <a:cs typeface="+mn-ea"/>
                <a:sym typeface="+mn-lt"/>
              </a:endParaRPr>
            </a:p>
          </p:txBody>
        </p:sp>
        <p:sp>
          <p:nvSpPr>
            <p:cNvPr id="59" name="TextBox 58"/>
            <p:cNvSpPr txBox="1"/>
            <p:nvPr/>
          </p:nvSpPr>
          <p:spPr>
            <a:xfrm>
              <a:off x="1668430" y="4308202"/>
              <a:ext cx="1107996" cy="369332"/>
            </a:xfrm>
            <a:prstGeom prst="rect">
              <a:avLst/>
            </a:prstGeom>
            <a:noFill/>
          </p:spPr>
          <p:txBody>
            <a:bodyPr wrap="none" rtlCol="0">
              <a:spAutoFit/>
            </a:bodyPr>
            <a:lstStyle/>
            <a:p>
              <a:r>
                <a:rPr lang="zh-CN" altLang="en-US" dirty="0" smtClean="0">
                  <a:solidFill>
                    <a:schemeClr val="bg1"/>
                  </a:solidFill>
                  <a:latin typeface="微软雅黑" pitchFamily="34" charset="-122"/>
                  <a:ea typeface="微软雅黑" pitchFamily="34" charset="-122"/>
                  <a:cs typeface="+mn-ea"/>
                  <a:sym typeface="+mn-lt"/>
                </a:rPr>
                <a:t>约定送达</a:t>
              </a:r>
              <a:endParaRPr lang="en-GB" altLang="zh-CN" dirty="0">
                <a:solidFill>
                  <a:schemeClr val="bg1"/>
                </a:solidFill>
                <a:latin typeface="微软雅黑" pitchFamily="34" charset="-122"/>
                <a:ea typeface="微软雅黑" pitchFamily="34" charset="-122"/>
                <a:cs typeface="+mn-ea"/>
                <a:sym typeface="+mn-lt"/>
              </a:endParaRPr>
            </a:p>
          </p:txBody>
        </p:sp>
      </p:grpSp>
      <p:grpSp>
        <p:nvGrpSpPr>
          <p:cNvPr id="3" name="Group 31"/>
          <p:cNvGrpSpPr/>
          <p:nvPr/>
        </p:nvGrpSpPr>
        <p:grpSpPr>
          <a:xfrm>
            <a:off x="1540440" y="2691903"/>
            <a:ext cx="937472" cy="1131885"/>
            <a:chOff x="1751482" y="2957524"/>
            <a:chExt cx="1247775" cy="1506538"/>
          </a:xfrm>
          <a:solidFill>
            <a:srgbClr val="0070C0"/>
          </a:solidFill>
        </p:grpSpPr>
        <p:sp>
          <p:nvSpPr>
            <p:cNvPr id="67" name="Freeform 5"/>
            <p:cNvSpPr>
              <a:spLocks noEditPoints="1"/>
            </p:cNvSpPr>
            <p:nvPr/>
          </p:nvSpPr>
          <p:spPr bwMode="auto">
            <a:xfrm>
              <a:off x="2459507" y="2957524"/>
              <a:ext cx="339725" cy="336550"/>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a:cs typeface="+mn-ea"/>
                <a:sym typeface="+mn-lt"/>
              </a:endParaRPr>
            </a:p>
          </p:txBody>
        </p:sp>
        <p:sp>
          <p:nvSpPr>
            <p:cNvPr id="68" name="Freeform 6"/>
            <p:cNvSpPr>
              <a:spLocks noEditPoints="1"/>
            </p:cNvSpPr>
            <p:nvPr/>
          </p:nvSpPr>
          <p:spPr bwMode="auto">
            <a:xfrm>
              <a:off x="1751482" y="3271849"/>
              <a:ext cx="1247775" cy="1192213"/>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gradFill>
              <a:gsLst>
                <a:gs pos="0">
                  <a:srgbClr val="326698"/>
                </a:gs>
                <a:gs pos="100000">
                  <a:srgbClr val="66CDCC"/>
                </a:gs>
              </a:gsLst>
              <a:lin ang="7200000" scaled="0"/>
            </a:gradFill>
            <a:ln>
              <a:noFill/>
            </a:ln>
          </p:spPr>
          <p:txBody>
            <a:bodyPr vert="horz" wrap="square" lIns="91440" tIns="45720" rIns="91440" bIns="45720" numCol="1" anchor="t" anchorCtr="0" compatLnSpc="1">
              <a:prstTxWarp prst="textNoShape">
                <a:avLst/>
              </a:prstTxWarp>
            </a:bodyPr>
            <a:lstStyle/>
            <a:p>
              <a:endParaRPr lang="en-GB">
                <a:cs typeface="+mn-ea"/>
                <a:sym typeface="+mn-lt"/>
              </a:endParaRPr>
            </a:p>
          </p:txBody>
        </p:sp>
      </p:grpSp>
      <p:sp>
        <p:nvSpPr>
          <p:cNvPr id="69" name="Arc 37"/>
          <p:cNvSpPr/>
          <p:nvPr/>
        </p:nvSpPr>
        <p:spPr>
          <a:xfrm rot="13265014">
            <a:off x="7897599" y="1446805"/>
            <a:ext cx="1217066" cy="1217066"/>
          </a:xfrm>
          <a:prstGeom prst="arc">
            <a:avLst>
              <a:gd name="adj1" fmla="val 16200000"/>
              <a:gd name="adj2" fmla="val 7096491"/>
            </a:avLst>
          </a:prstGeom>
          <a:ln w="22225">
            <a:solidFill>
              <a:schemeClr val="accent5">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70" name="Arc 38"/>
          <p:cNvSpPr/>
          <p:nvPr/>
        </p:nvSpPr>
        <p:spPr>
          <a:xfrm rot="13265014">
            <a:off x="5173050" y="2091777"/>
            <a:ext cx="1217066" cy="1217066"/>
          </a:xfrm>
          <a:prstGeom prst="arc">
            <a:avLst>
              <a:gd name="adj1" fmla="val 16200000"/>
              <a:gd name="adj2" fmla="val 7096491"/>
            </a:avLst>
          </a:prstGeom>
          <a:ln w="22225">
            <a:solidFill>
              <a:schemeClr val="accent5">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grpSp>
        <p:nvGrpSpPr>
          <p:cNvPr id="4" name="Group 9"/>
          <p:cNvGrpSpPr/>
          <p:nvPr/>
        </p:nvGrpSpPr>
        <p:grpSpPr>
          <a:xfrm>
            <a:off x="3371451" y="3230905"/>
            <a:ext cx="2724550" cy="650630"/>
            <a:chOff x="3371451" y="3516923"/>
            <a:chExt cx="2724550" cy="650630"/>
          </a:xfrm>
        </p:grpSpPr>
        <p:sp>
          <p:nvSpPr>
            <p:cNvPr id="72" name="Rectangle 7"/>
            <p:cNvSpPr/>
            <p:nvPr/>
          </p:nvSpPr>
          <p:spPr>
            <a:xfrm>
              <a:off x="3371451" y="3516923"/>
              <a:ext cx="2724550" cy="65063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73" name="Rectangle 8"/>
            <p:cNvSpPr/>
            <p:nvPr/>
          </p:nvSpPr>
          <p:spPr>
            <a:xfrm>
              <a:off x="3371451" y="3516923"/>
              <a:ext cx="598585" cy="6506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74" name="TextBox 73"/>
            <p:cNvSpPr txBox="1"/>
            <p:nvPr/>
          </p:nvSpPr>
          <p:spPr>
            <a:xfrm>
              <a:off x="4404734" y="3657572"/>
              <a:ext cx="1107996" cy="369332"/>
            </a:xfrm>
            <a:prstGeom prst="rect">
              <a:avLst/>
            </a:prstGeom>
            <a:noFill/>
          </p:spPr>
          <p:txBody>
            <a:bodyPr wrap="none" rtlCol="0">
              <a:spAutoFit/>
            </a:bodyPr>
            <a:lstStyle/>
            <a:p>
              <a:r>
                <a:rPr lang="zh-CN" altLang="en-US" dirty="0" smtClean="0">
                  <a:solidFill>
                    <a:schemeClr val="bg1"/>
                  </a:solidFill>
                  <a:latin typeface="微软雅黑" pitchFamily="34" charset="-122"/>
                  <a:ea typeface="微软雅黑" pitchFamily="34" charset="-122"/>
                  <a:cs typeface="+mn-ea"/>
                  <a:sym typeface="+mn-lt"/>
                </a:rPr>
                <a:t>直接送达</a:t>
              </a:r>
              <a:endParaRPr lang="en-GB" altLang="zh-CN" dirty="0">
                <a:solidFill>
                  <a:schemeClr val="bg1"/>
                </a:solidFill>
                <a:latin typeface="微软雅黑" pitchFamily="34" charset="-122"/>
                <a:ea typeface="微软雅黑" pitchFamily="34" charset="-122"/>
                <a:cs typeface="+mn-ea"/>
                <a:sym typeface="+mn-lt"/>
              </a:endParaRPr>
            </a:p>
          </p:txBody>
        </p:sp>
        <p:sp>
          <p:nvSpPr>
            <p:cNvPr id="75" name="Freeform 39"/>
            <p:cNvSpPr>
              <a:spLocks noEditPoints="1"/>
            </p:cNvSpPr>
            <p:nvPr/>
          </p:nvSpPr>
          <p:spPr bwMode="auto">
            <a:xfrm>
              <a:off x="3498042" y="3644729"/>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itchFamily="34" charset="-122"/>
                <a:ea typeface="微软雅黑" pitchFamily="34" charset="-122"/>
                <a:cs typeface="+mn-ea"/>
                <a:sym typeface="+mn-lt"/>
              </a:endParaRPr>
            </a:p>
          </p:txBody>
        </p:sp>
      </p:grpSp>
      <p:grpSp>
        <p:nvGrpSpPr>
          <p:cNvPr id="5" name="Group 6"/>
          <p:cNvGrpSpPr/>
          <p:nvPr/>
        </p:nvGrpSpPr>
        <p:grpSpPr>
          <a:xfrm>
            <a:off x="6096000" y="2580275"/>
            <a:ext cx="2724550" cy="650630"/>
            <a:chOff x="6096000" y="2866293"/>
            <a:chExt cx="2724550" cy="650630"/>
          </a:xfrm>
        </p:grpSpPr>
        <p:sp>
          <p:nvSpPr>
            <p:cNvPr id="77" name="Rectangle 10"/>
            <p:cNvSpPr/>
            <p:nvPr/>
          </p:nvSpPr>
          <p:spPr>
            <a:xfrm>
              <a:off x="6096000" y="2866293"/>
              <a:ext cx="2724550" cy="65063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78" name="Rectangle 11"/>
            <p:cNvSpPr/>
            <p:nvPr/>
          </p:nvSpPr>
          <p:spPr>
            <a:xfrm>
              <a:off x="6096000" y="2866293"/>
              <a:ext cx="598585" cy="6506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79" name="TextBox 78"/>
            <p:cNvSpPr txBox="1"/>
            <p:nvPr/>
          </p:nvSpPr>
          <p:spPr>
            <a:xfrm>
              <a:off x="7141038" y="3006942"/>
              <a:ext cx="1107996" cy="369332"/>
            </a:xfrm>
            <a:prstGeom prst="rect">
              <a:avLst/>
            </a:prstGeom>
            <a:noFill/>
          </p:spPr>
          <p:txBody>
            <a:bodyPr wrap="none" rtlCol="0">
              <a:spAutoFit/>
            </a:bodyPr>
            <a:lstStyle/>
            <a:p>
              <a:r>
                <a:rPr lang="zh-CN" altLang="en-US" dirty="0" smtClean="0">
                  <a:solidFill>
                    <a:schemeClr val="bg1"/>
                  </a:solidFill>
                  <a:latin typeface="微软雅黑" pitchFamily="34" charset="-122"/>
                  <a:ea typeface="微软雅黑" pitchFamily="34" charset="-122"/>
                  <a:cs typeface="+mn-ea"/>
                  <a:sym typeface="+mn-lt"/>
                </a:rPr>
                <a:t>邮寄送达</a:t>
              </a:r>
              <a:endParaRPr lang="en-GB" altLang="zh-CN" dirty="0">
                <a:solidFill>
                  <a:schemeClr val="bg1"/>
                </a:solidFill>
                <a:latin typeface="微软雅黑" pitchFamily="34" charset="-122"/>
                <a:ea typeface="微软雅黑" pitchFamily="34" charset="-122"/>
                <a:cs typeface="+mn-ea"/>
                <a:sym typeface="+mn-lt"/>
              </a:endParaRPr>
            </a:p>
          </p:txBody>
        </p:sp>
        <p:sp>
          <p:nvSpPr>
            <p:cNvPr id="85" name="Freeform 40"/>
            <p:cNvSpPr>
              <a:spLocks noEditPoints="1"/>
            </p:cNvSpPr>
            <p:nvPr/>
          </p:nvSpPr>
          <p:spPr bwMode="auto">
            <a:xfrm>
              <a:off x="6252324" y="299557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itchFamily="34" charset="-122"/>
                <a:ea typeface="微软雅黑" pitchFamily="34" charset="-122"/>
                <a:cs typeface="+mn-ea"/>
                <a:sym typeface="+mn-lt"/>
              </a:endParaRPr>
            </a:p>
          </p:txBody>
        </p:sp>
      </p:grpSp>
      <p:grpSp>
        <p:nvGrpSpPr>
          <p:cNvPr id="6" name="Group 5"/>
          <p:cNvGrpSpPr/>
          <p:nvPr/>
        </p:nvGrpSpPr>
        <p:grpSpPr>
          <a:xfrm>
            <a:off x="8820550" y="1929645"/>
            <a:ext cx="2724550" cy="650630"/>
            <a:chOff x="8820550" y="2215663"/>
            <a:chExt cx="2724550" cy="650630"/>
          </a:xfrm>
        </p:grpSpPr>
        <p:sp>
          <p:nvSpPr>
            <p:cNvPr id="87" name="Rectangle 13"/>
            <p:cNvSpPr/>
            <p:nvPr/>
          </p:nvSpPr>
          <p:spPr>
            <a:xfrm>
              <a:off x="8820550" y="2215663"/>
              <a:ext cx="2724550" cy="65063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88" name="Rectangle 14"/>
            <p:cNvSpPr/>
            <p:nvPr/>
          </p:nvSpPr>
          <p:spPr>
            <a:xfrm>
              <a:off x="8820550" y="2215663"/>
              <a:ext cx="598585" cy="6506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itchFamily="34" charset="-122"/>
                <a:ea typeface="微软雅黑" pitchFamily="34" charset="-122"/>
                <a:cs typeface="+mn-ea"/>
                <a:sym typeface="+mn-lt"/>
              </a:endParaRPr>
            </a:p>
          </p:txBody>
        </p:sp>
        <p:sp>
          <p:nvSpPr>
            <p:cNvPr id="89" name="TextBox 88"/>
            <p:cNvSpPr txBox="1"/>
            <p:nvPr/>
          </p:nvSpPr>
          <p:spPr>
            <a:xfrm>
              <a:off x="9877342" y="2356312"/>
              <a:ext cx="1107996" cy="369332"/>
            </a:xfrm>
            <a:prstGeom prst="rect">
              <a:avLst/>
            </a:prstGeom>
            <a:noFill/>
          </p:spPr>
          <p:txBody>
            <a:bodyPr wrap="none" rtlCol="0">
              <a:spAutoFit/>
            </a:bodyPr>
            <a:lstStyle/>
            <a:p>
              <a:r>
                <a:rPr lang="zh-CN" altLang="en-US" dirty="0" smtClean="0">
                  <a:solidFill>
                    <a:schemeClr val="bg1"/>
                  </a:solidFill>
                  <a:latin typeface="微软雅黑" pitchFamily="34" charset="-122"/>
                  <a:ea typeface="微软雅黑" pitchFamily="34" charset="-122"/>
                  <a:cs typeface="+mn-ea"/>
                  <a:sym typeface="+mn-lt"/>
                </a:rPr>
                <a:t>电子送达</a:t>
              </a:r>
              <a:endParaRPr lang="en-GB" dirty="0">
                <a:solidFill>
                  <a:schemeClr val="bg1"/>
                </a:solidFill>
                <a:latin typeface="微软雅黑" pitchFamily="34" charset="-122"/>
                <a:ea typeface="微软雅黑" pitchFamily="34" charset="-122"/>
                <a:cs typeface="+mn-ea"/>
                <a:sym typeface="+mn-lt"/>
              </a:endParaRPr>
            </a:p>
          </p:txBody>
        </p:sp>
        <p:sp>
          <p:nvSpPr>
            <p:cNvPr id="90" name="Freeform 41"/>
            <p:cNvSpPr>
              <a:spLocks noEditPoints="1"/>
            </p:cNvSpPr>
            <p:nvPr/>
          </p:nvSpPr>
          <p:spPr bwMode="auto">
            <a:xfrm>
              <a:off x="8987680" y="2349194"/>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itchFamily="34" charset="-122"/>
                <a:ea typeface="微软雅黑" pitchFamily="34" charset="-122"/>
                <a:cs typeface="+mn-ea"/>
                <a:sym typeface="+mn-lt"/>
              </a:endParaRPr>
            </a:p>
          </p:txBody>
        </p:sp>
      </p:grpSp>
      <p:sp>
        <p:nvSpPr>
          <p:cNvPr id="91" name="Rectangle 42"/>
          <p:cNvSpPr/>
          <p:nvPr/>
        </p:nvSpPr>
        <p:spPr>
          <a:xfrm>
            <a:off x="646901" y="4674963"/>
            <a:ext cx="2419164" cy="461665"/>
          </a:xfrm>
          <a:prstGeom prst="rect">
            <a:avLst/>
          </a:prstGeom>
        </p:spPr>
        <p:txBody>
          <a:bodyPr wrap="square">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当事人对送达方式有约定的，优先适用约定方式送达。</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92" name="Rectangle 43"/>
          <p:cNvSpPr/>
          <p:nvPr/>
        </p:nvSpPr>
        <p:spPr>
          <a:xfrm>
            <a:off x="3642216" y="4031782"/>
            <a:ext cx="2419164" cy="830997"/>
          </a:xfrm>
          <a:prstGeom prst="rect">
            <a:avLst/>
          </a:prstGeom>
        </p:spPr>
        <p:txBody>
          <a:bodyPr wrap="square">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受送达人的营业地、注册地、居住地、户籍登记地址、身份证地址、书面确认地址、合同中列明地址等。</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93" name="Rectangle 44"/>
          <p:cNvSpPr/>
          <p:nvPr/>
        </p:nvSpPr>
        <p:spPr>
          <a:xfrm>
            <a:off x="6326855" y="3417997"/>
            <a:ext cx="2419164" cy="646331"/>
          </a:xfrm>
          <a:prstGeom prst="rect">
            <a:avLst/>
          </a:prstGeom>
        </p:spPr>
        <p:txBody>
          <a:bodyPr wrap="square">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受送达人确认的送达地址；有投递记录的通讯地址；邮件签收或返回的日期为送达日期。</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94" name="Rectangle 45"/>
          <p:cNvSpPr/>
          <p:nvPr/>
        </p:nvSpPr>
        <p:spPr>
          <a:xfrm>
            <a:off x="8976874" y="2698055"/>
            <a:ext cx="2419164" cy="1015663"/>
          </a:xfrm>
          <a:prstGeom prst="rect">
            <a:avLst/>
          </a:prstGeom>
        </p:spPr>
        <p:txBody>
          <a:bodyPr wrap="square">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受送达人指定特定系统接收数据电文的，数据电文进入系统视为送达；未指定特定系统的；数据电文进入收件人的任何系统视为送达。</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35"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1093710736"/>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37"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3750"/>
                            </p:stCondLst>
                            <p:childTnLst>
                              <p:par>
                                <p:cTn id="32" presetID="37"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8" fill="hold" nodeType="afterGroup">
                            <p:stCondLst>
                              <p:cond delay="4750"/>
                            </p:stCondLst>
                            <p:childTnLst>
                              <p:par>
                                <p:cTn id="39" presetID="37"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5" fill="hold" nodeType="afterGroup">
                            <p:stCondLst>
                              <p:cond delay="5750"/>
                            </p:stCondLst>
                            <p:childTnLst>
                              <p:par>
                                <p:cTn id="46" presetID="37"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900" decel="100000" fill="hold"/>
                                        <p:tgtEl>
                                          <p:spTgt spid="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52" fill="hold" nodeType="afterGroup">
                            <p:stCondLst>
                              <p:cond delay="6750"/>
                            </p:stCondLst>
                            <p:childTnLst>
                              <p:par>
                                <p:cTn id="53" presetID="49" presetClass="entr" presetSubtype="0" decel="10000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500" fill="hold"/>
                                        <p:tgtEl>
                                          <p:spTgt spid="70"/>
                                        </p:tgtEl>
                                        <p:attrNameLst>
                                          <p:attrName>ppt_w</p:attrName>
                                        </p:attrNameLst>
                                      </p:cBhvr>
                                      <p:tavLst>
                                        <p:tav tm="0">
                                          <p:val>
                                            <p:fltVal val="0"/>
                                          </p:val>
                                        </p:tav>
                                        <p:tav tm="100000">
                                          <p:val>
                                            <p:strVal val="#ppt_w"/>
                                          </p:val>
                                        </p:tav>
                                      </p:tavLst>
                                    </p:anim>
                                    <p:anim calcmode="lin" valueType="num">
                                      <p:cBhvr>
                                        <p:cTn id="56" dur="500" fill="hold"/>
                                        <p:tgtEl>
                                          <p:spTgt spid="70"/>
                                        </p:tgtEl>
                                        <p:attrNameLst>
                                          <p:attrName>ppt_h</p:attrName>
                                        </p:attrNameLst>
                                      </p:cBhvr>
                                      <p:tavLst>
                                        <p:tav tm="0">
                                          <p:val>
                                            <p:fltVal val="0"/>
                                          </p:val>
                                        </p:tav>
                                        <p:tav tm="100000">
                                          <p:val>
                                            <p:strVal val="#ppt_h"/>
                                          </p:val>
                                        </p:tav>
                                      </p:tavLst>
                                    </p:anim>
                                    <p:anim calcmode="lin" valueType="num">
                                      <p:cBhvr>
                                        <p:cTn id="57" dur="500" fill="hold"/>
                                        <p:tgtEl>
                                          <p:spTgt spid="70"/>
                                        </p:tgtEl>
                                        <p:attrNameLst>
                                          <p:attrName>style.rotation</p:attrName>
                                        </p:attrNameLst>
                                      </p:cBhvr>
                                      <p:tavLst>
                                        <p:tav tm="0">
                                          <p:val>
                                            <p:fltVal val="360"/>
                                          </p:val>
                                        </p:tav>
                                        <p:tav tm="100000">
                                          <p:val>
                                            <p:fltVal val="0"/>
                                          </p:val>
                                        </p:tav>
                                      </p:tavLst>
                                    </p:anim>
                                    <p:animEffect transition="in" filter="fade">
                                      <p:cBhvr>
                                        <p:cTn id="58" dur="500"/>
                                        <p:tgtEl>
                                          <p:spTgt spid="70"/>
                                        </p:tgtEl>
                                      </p:cBhvr>
                                    </p:animEffect>
                                  </p:childTnLst>
                                </p:cTn>
                              </p:par>
                            </p:childTnLst>
                          </p:cTn>
                        </p:par>
                        <p:par>
                          <p:cTn id="59" fill="hold" nodeType="afterGroup">
                            <p:stCondLst>
                              <p:cond delay="7250"/>
                            </p:stCondLst>
                            <p:childTnLst>
                              <p:par>
                                <p:cTn id="60" presetID="49" presetClass="entr" presetSubtype="0" decel="10000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 calcmode="lin" valueType="num">
                                      <p:cBhvr>
                                        <p:cTn id="64" dur="500" fill="hold"/>
                                        <p:tgtEl>
                                          <p:spTgt spid="69"/>
                                        </p:tgtEl>
                                        <p:attrNameLst>
                                          <p:attrName>style.rotation</p:attrName>
                                        </p:attrNameLst>
                                      </p:cBhvr>
                                      <p:tavLst>
                                        <p:tav tm="0">
                                          <p:val>
                                            <p:fltVal val="360"/>
                                          </p:val>
                                        </p:tav>
                                        <p:tav tm="100000">
                                          <p:val>
                                            <p:fltVal val="0"/>
                                          </p:val>
                                        </p:tav>
                                      </p:tavLst>
                                    </p:anim>
                                    <p:animEffect transition="in" filter="fade">
                                      <p:cBhvr>
                                        <p:cTn id="65" dur="500"/>
                                        <p:tgtEl>
                                          <p:spTgt spid="69"/>
                                        </p:tgtEl>
                                      </p:cBhvr>
                                    </p:animEffect>
                                  </p:childTnLst>
                                </p:cTn>
                              </p:par>
                            </p:childTnLst>
                          </p:cTn>
                        </p:par>
                        <p:par>
                          <p:cTn id="66" fill="hold" nodeType="afterGroup">
                            <p:stCondLst>
                              <p:cond delay="7750"/>
                            </p:stCondLst>
                            <p:childTnLst>
                              <p:par>
                                <p:cTn id="67" presetID="43" presetClass="entr" presetSubtype="0"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
                                        <p:tgtEl>
                                          <p:spTgt spid="3"/>
                                        </p:tgtEl>
                                      </p:cBhvr>
                                    </p:animEffect>
                                    <p:anim calcmode="lin" valueType="num">
                                      <p:cBhvr>
                                        <p:cTn id="70" dur="400" fill="hold"/>
                                        <p:tgtEl>
                                          <p:spTgt spid="3"/>
                                        </p:tgtEl>
                                        <p:attrNameLst>
                                          <p:attrName>ppt_x</p:attrName>
                                        </p:attrNameLst>
                                      </p:cBhvr>
                                      <p:tavLst>
                                        <p:tav tm="0">
                                          <p:val>
                                            <p:strVal val="#ppt_x"/>
                                          </p:val>
                                        </p:tav>
                                        <p:tav tm="100000">
                                          <p:val>
                                            <p:strVal val="#ppt_x"/>
                                          </p:val>
                                        </p:tav>
                                      </p:tavLst>
                                    </p:anim>
                                    <p:anim calcmode="lin" valueType="num">
                                      <p:cBhvr>
                                        <p:cTn id="71" dur="400" fill="hold"/>
                                        <p:tgtEl>
                                          <p:spTgt spid="3"/>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4" fill="hold" nodeType="afterGroup">
                            <p:stCondLst>
                              <p:cond delay="8750"/>
                            </p:stCondLst>
                            <p:childTnLst>
                              <p:par>
                                <p:cTn id="75" presetID="10" presetClass="entr" presetSubtype="0" fill="hold" grpId="0" nodeType="after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500"/>
                                        <p:tgtEl>
                                          <p:spTgt spid="91"/>
                                        </p:tgtEl>
                                      </p:cBhvr>
                                    </p:animEffect>
                                  </p:childTnLst>
                                </p:cTn>
                              </p:par>
                            </p:childTnLst>
                          </p:cTn>
                        </p:par>
                        <p:par>
                          <p:cTn id="78" fill="hold" nodeType="afterGroup">
                            <p:stCondLst>
                              <p:cond delay="9250"/>
                            </p:stCondLst>
                            <p:childTnLst>
                              <p:par>
                                <p:cTn id="79" presetID="10" presetClass="entr" presetSubtype="0"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childTnLst>
                          </p:cTn>
                        </p:par>
                        <p:par>
                          <p:cTn id="82" fill="hold" nodeType="afterGroup">
                            <p:stCondLst>
                              <p:cond delay="9750"/>
                            </p:stCondLst>
                            <p:childTnLst>
                              <p:par>
                                <p:cTn id="83" presetID="10" presetClass="entr" presetSubtype="0" fill="hold" grpId="0" nodeType="after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childTnLst>
                          </p:cTn>
                        </p:par>
                        <p:par>
                          <p:cTn id="86" fill="hold" nodeType="afterGroup">
                            <p:stCondLst>
                              <p:cond delay="10250"/>
                            </p:stCondLst>
                            <p:childTnLst>
                              <p:par>
                                <p:cTn id="87" presetID="10" presetClass="entr" presetSubtype="0" fill="hold" grpId="0" nodeType="after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fade">
                                      <p:cBhvr>
                                        <p:cTn id="8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69" grpId="0" animBg="1"/>
      <p:bldP spid="70" grpId="0" animBg="1"/>
      <p:bldP spid="91" grpId="0"/>
      <p:bldP spid="92" grpId="0"/>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0" y="71414"/>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32705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简易程序的适用</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2" name="Group 33"/>
          <p:cNvGrpSpPr/>
          <p:nvPr/>
        </p:nvGrpSpPr>
        <p:grpSpPr>
          <a:xfrm>
            <a:off x="1270670" y="1482660"/>
            <a:ext cx="1248282" cy="4286102"/>
            <a:chOff x="4948238" y="2751138"/>
            <a:chExt cx="585788" cy="2011362"/>
          </a:xfrm>
        </p:grpSpPr>
        <p:sp>
          <p:nvSpPr>
            <p:cNvPr id="7"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gradFill>
              <a:gsLst>
                <a:gs pos="0">
                  <a:srgbClr val="326698"/>
                </a:gs>
                <a:gs pos="100000">
                  <a:srgbClr val="66CDCC"/>
                </a:gs>
              </a:gsLst>
              <a:lin ang="7200000" scaled="0"/>
            </a:gra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8"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grpSp>
      <p:grpSp>
        <p:nvGrpSpPr>
          <p:cNvPr id="3" name="组合 10"/>
          <p:cNvGrpSpPr/>
          <p:nvPr/>
        </p:nvGrpSpPr>
        <p:grpSpPr>
          <a:xfrm>
            <a:off x="2265616" y="1497964"/>
            <a:ext cx="3891010" cy="4186500"/>
            <a:chOff x="2409632" y="1497964"/>
            <a:chExt cx="3891010" cy="4186500"/>
          </a:xfrm>
        </p:grpSpPr>
        <p:sp>
          <p:nvSpPr>
            <p:cNvPr id="12" name="Freeform 13"/>
            <p:cNvSpPr/>
            <p:nvPr/>
          </p:nvSpPr>
          <p:spPr bwMode="auto">
            <a:xfrm flipH="1">
              <a:off x="3870057" y="209042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CFCFC"/>
                </a:solidFill>
                <a:latin typeface="Agency FB" panose="020B0503020202020204" pitchFamily="34" charset="0"/>
              </a:endParaRPr>
            </a:p>
          </p:txBody>
        </p:sp>
        <p:sp>
          <p:nvSpPr>
            <p:cNvPr id="13" name="Freeform 14"/>
            <p:cNvSpPr/>
            <p:nvPr/>
          </p:nvSpPr>
          <p:spPr bwMode="auto">
            <a:xfrm>
              <a:off x="3866354" y="1668297"/>
              <a:ext cx="429536" cy="422131"/>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14" name="Freeform 15"/>
            <p:cNvSpPr/>
            <p:nvPr/>
          </p:nvSpPr>
          <p:spPr bwMode="auto">
            <a:xfrm>
              <a:off x="4297372" y="1497964"/>
              <a:ext cx="188848" cy="710957"/>
            </a:xfrm>
            <a:custGeom>
              <a:avLst/>
              <a:gdLst>
                <a:gd name="T0" fmla="*/ 0 w 255"/>
                <a:gd name="T1" fmla="*/ 232 h 960"/>
                <a:gd name="T2" fmla="*/ 255 w 255"/>
                <a:gd name="T3" fmla="*/ 0 h 960"/>
                <a:gd name="T4" fmla="*/ 255 w 255"/>
                <a:gd name="T5" fmla="*/ 960 h 960"/>
                <a:gd name="T6" fmla="*/ 0 w 255"/>
                <a:gd name="T7" fmla="*/ 766 h 960"/>
                <a:gd name="T8" fmla="*/ 0 w 255"/>
                <a:gd name="T9" fmla="*/ 232 h 960"/>
              </a:gdLst>
              <a:ahLst/>
              <a:cxnLst>
                <a:cxn ang="0">
                  <a:pos x="T0" y="T1"/>
                </a:cxn>
                <a:cxn ang="0">
                  <a:pos x="T2" y="T3"/>
                </a:cxn>
                <a:cxn ang="0">
                  <a:pos x="T4" y="T5"/>
                </a:cxn>
                <a:cxn ang="0">
                  <a:pos x="T6" y="T7"/>
                </a:cxn>
                <a:cxn ang="0">
                  <a:pos x="T8" y="T9"/>
                </a:cxn>
              </a:cxnLst>
              <a:rect l="0" t="0" r="r" b="b"/>
              <a:pathLst>
                <a:path w="255" h="960">
                  <a:moveTo>
                    <a:pt x="0" y="232"/>
                  </a:moveTo>
                  <a:lnTo>
                    <a:pt x="255" y="0"/>
                  </a:lnTo>
                  <a:lnTo>
                    <a:pt x="255" y="960"/>
                  </a:lnTo>
                  <a:lnTo>
                    <a:pt x="0" y="766"/>
                  </a:lnTo>
                  <a:lnTo>
                    <a:pt x="0" y="232"/>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19" name="Rectangle 16"/>
            <p:cNvSpPr>
              <a:spLocks noChangeArrowheads="1"/>
            </p:cNvSpPr>
            <p:nvPr/>
          </p:nvSpPr>
          <p:spPr bwMode="auto">
            <a:xfrm>
              <a:off x="4486220" y="1497964"/>
              <a:ext cx="1814422" cy="707995"/>
            </a:xfrm>
            <a:prstGeom prst="rect">
              <a:avLst/>
            </a:pr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0" name="Freeform 17"/>
            <p:cNvSpPr/>
            <p:nvPr/>
          </p:nvSpPr>
          <p:spPr bwMode="auto">
            <a:xfrm flipH="1">
              <a:off x="3870057" y="295912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CFCFC"/>
                </a:solidFill>
                <a:latin typeface="Agency FB" panose="020B0503020202020204" pitchFamily="34" charset="0"/>
              </a:endParaRPr>
            </a:p>
          </p:txBody>
        </p:sp>
        <p:sp>
          <p:nvSpPr>
            <p:cNvPr id="21" name="Freeform 18"/>
            <p:cNvSpPr/>
            <p:nvPr/>
          </p:nvSpPr>
          <p:spPr bwMode="auto">
            <a:xfrm>
              <a:off x="3866354" y="2536999"/>
              <a:ext cx="429536" cy="422131"/>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2" name="Freeform 19"/>
            <p:cNvSpPr/>
            <p:nvPr/>
          </p:nvSpPr>
          <p:spPr bwMode="auto">
            <a:xfrm>
              <a:off x="4297372" y="2366665"/>
              <a:ext cx="188848" cy="710957"/>
            </a:xfrm>
            <a:custGeom>
              <a:avLst/>
              <a:gdLst>
                <a:gd name="T0" fmla="*/ 0 w 255"/>
                <a:gd name="T1" fmla="*/ 232 h 960"/>
                <a:gd name="T2" fmla="*/ 255 w 255"/>
                <a:gd name="T3" fmla="*/ 0 h 960"/>
                <a:gd name="T4" fmla="*/ 255 w 255"/>
                <a:gd name="T5" fmla="*/ 960 h 960"/>
                <a:gd name="T6" fmla="*/ 0 w 255"/>
                <a:gd name="T7" fmla="*/ 767 h 960"/>
                <a:gd name="T8" fmla="*/ 0 w 255"/>
                <a:gd name="T9" fmla="*/ 232 h 960"/>
              </a:gdLst>
              <a:ahLst/>
              <a:cxnLst>
                <a:cxn ang="0">
                  <a:pos x="T0" y="T1"/>
                </a:cxn>
                <a:cxn ang="0">
                  <a:pos x="T2" y="T3"/>
                </a:cxn>
                <a:cxn ang="0">
                  <a:pos x="T4" y="T5"/>
                </a:cxn>
                <a:cxn ang="0">
                  <a:pos x="T6" y="T7"/>
                </a:cxn>
                <a:cxn ang="0">
                  <a:pos x="T8" y="T9"/>
                </a:cxn>
              </a:cxnLst>
              <a:rect l="0" t="0" r="r" b="b"/>
              <a:pathLst>
                <a:path w="255" h="960">
                  <a:moveTo>
                    <a:pt x="0" y="232"/>
                  </a:moveTo>
                  <a:lnTo>
                    <a:pt x="255" y="0"/>
                  </a:lnTo>
                  <a:lnTo>
                    <a:pt x="255" y="960"/>
                  </a:lnTo>
                  <a:lnTo>
                    <a:pt x="0" y="767"/>
                  </a:lnTo>
                  <a:lnTo>
                    <a:pt x="0" y="232"/>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3" name="Rectangle 20"/>
            <p:cNvSpPr>
              <a:spLocks noChangeArrowheads="1"/>
            </p:cNvSpPr>
            <p:nvPr/>
          </p:nvSpPr>
          <p:spPr bwMode="auto">
            <a:xfrm>
              <a:off x="4486220" y="2366665"/>
              <a:ext cx="1814422" cy="707995"/>
            </a:xfrm>
            <a:prstGeom prst="rect">
              <a:avLst/>
            </a:pr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4" name="Freeform 21"/>
            <p:cNvSpPr/>
            <p:nvPr/>
          </p:nvSpPr>
          <p:spPr bwMode="auto">
            <a:xfrm flipH="1">
              <a:off x="3870057" y="38278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CFCFC"/>
                </a:solidFill>
                <a:latin typeface="Agency FB" panose="020B0503020202020204" pitchFamily="34" charset="0"/>
              </a:endParaRPr>
            </a:p>
          </p:txBody>
        </p:sp>
        <p:sp>
          <p:nvSpPr>
            <p:cNvPr id="25" name="Freeform 22"/>
            <p:cNvSpPr/>
            <p:nvPr/>
          </p:nvSpPr>
          <p:spPr bwMode="auto">
            <a:xfrm>
              <a:off x="3866354" y="3405700"/>
              <a:ext cx="429536" cy="422131"/>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6" name="Freeform 23"/>
            <p:cNvSpPr/>
            <p:nvPr/>
          </p:nvSpPr>
          <p:spPr bwMode="auto">
            <a:xfrm>
              <a:off x="4297372" y="3235366"/>
              <a:ext cx="188848" cy="711697"/>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7" name="Rectangle 24"/>
            <p:cNvSpPr>
              <a:spLocks noChangeArrowheads="1"/>
            </p:cNvSpPr>
            <p:nvPr/>
          </p:nvSpPr>
          <p:spPr bwMode="auto">
            <a:xfrm>
              <a:off x="4486220" y="3235366"/>
              <a:ext cx="1814422" cy="707995"/>
            </a:xfrm>
            <a:prstGeom prst="rect">
              <a:avLst/>
            </a:pr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28" name="Freeform 25"/>
            <p:cNvSpPr/>
            <p:nvPr/>
          </p:nvSpPr>
          <p:spPr bwMode="auto">
            <a:xfrm flipH="1">
              <a:off x="3870057" y="46965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CFCFC"/>
                </a:solidFill>
                <a:latin typeface="Agency FB" panose="020B0503020202020204" pitchFamily="34" charset="0"/>
              </a:endParaRPr>
            </a:p>
          </p:txBody>
        </p:sp>
        <p:sp>
          <p:nvSpPr>
            <p:cNvPr id="29" name="Freeform 26"/>
            <p:cNvSpPr/>
            <p:nvPr/>
          </p:nvSpPr>
          <p:spPr bwMode="auto">
            <a:xfrm>
              <a:off x="3866354" y="4274400"/>
              <a:ext cx="429536" cy="422131"/>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0" name="Freeform 27"/>
            <p:cNvSpPr/>
            <p:nvPr/>
          </p:nvSpPr>
          <p:spPr bwMode="auto">
            <a:xfrm>
              <a:off x="4297372" y="4104066"/>
              <a:ext cx="188848" cy="711697"/>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1" name="Rectangle 28"/>
            <p:cNvSpPr>
              <a:spLocks noChangeArrowheads="1"/>
            </p:cNvSpPr>
            <p:nvPr/>
          </p:nvSpPr>
          <p:spPr bwMode="auto">
            <a:xfrm>
              <a:off x="4486220" y="4104066"/>
              <a:ext cx="1814422" cy="707995"/>
            </a:xfrm>
            <a:prstGeom prst="rect">
              <a:avLst/>
            </a:pr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2" name="Freeform 29"/>
            <p:cNvSpPr/>
            <p:nvPr/>
          </p:nvSpPr>
          <p:spPr bwMode="auto">
            <a:xfrm flipH="1">
              <a:off x="3870057" y="55652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CFCFC"/>
                </a:solidFill>
                <a:latin typeface="Agency FB" panose="020B0503020202020204" pitchFamily="34" charset="0"/>
              </a:endParaRPr>
            </a:p>
          </p:txBody>
        </p:sp>
        <p:sp>
          <p:nvSpPr>
            <p:cNvPr id="33" name="Freeform 30"/>
            <p:cNvSpPr/>
            <p:nvPr/>
          </p:nvSpPr>
          <p:spPr bwMode="auto">
            <a:xfrm>
              <a:off x="3866354" y="5143101"/>
              <a:ext cx="429536" cy="422131"/>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4" name="Freeform 31"/>
            <p:cNvSpPr/>
            <p:nvPr/>
          </p:nvSpPr>
          <p:spPr bwMode="auto">
            <a:xfrm>
              <a:off x="4297372" y="4972767"/>
              <a:ext cx="188848" cy="711697"/>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5" name="Rectangle 32"/>
            <p:cNvSpPr>
              <a:spLocks noChangeArrowheads="1"/>
            </p:cNvSpPr>
            <p:nvPr/>
          </p:nvSpPr>
          <p:spPr bwMode="auto">
            <a:xfrm>
              <a:off x="4486220" y="4972767"/>
              <a:ext cx="1814422" cy="707995"/>
            </a:xfrm>
            <a:prstGeom prst="rect">
              <a:avLst/>
            </a:prstGeom>
            <a:gradFill>
              <a:gsLst>
                <a:gs pos="0">
                  <a:srgbClr val="326698"/>
                </a:gs>
                <a:gs pos="100000">
                  <a:srgbClr val="66CDCC"/>
                </a:gs>
              </a:gsLst>
              <a:lin ang="7200000" scaled="0"/>
            </a:gra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6" name="Freeform 38"/>
            <p:cNvSpPr/>
            <p:nvPr/>
          </p:nvSpPr>
          <p:spPr bwMode="auto">
            <a:xfrm>
              <a:off x="2409632" y="1872698"/>
              <a:ext cx="1421915" cy="21477"/>
            </a:xfrm>
            <a:custGeom>
              <a:avLst/>
              <a:gdLst>
                <a:gd name="T0" fmla="*/ 806 w 812"/>
                <a:gd name="T1" fmla="*/ 12 h 12"/>
                <a:gd name="T2" fmla="*/ 6 w 812"/>
                <a:gd name="T3" fmla="*/ 12 h 12"/>
                <a:gd name="T4" fmla="*/ 0 w 812"/>
                <a:gd name="T5" fmla="*/ 6 h 12"/>
                <a:gd name="T6" fmla="*/ 6 w 812"/>
                <a:gd name="T7" fmla="*/ 0 h 12"/>
                <a:gd name="T8" fmla="*/ 806 w 812"/>
                <a:gd name="T9" fmla="*/ 0 h 12"/>
                <a:gd name="T10" fmla="*/ 812 w 812"/>
                <a:gd name="T11" fmla="*/ 6 h 12"/>
                <a:gd name="T12" fmla="*/ 806 w 8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12" h="12">
                  <a:moveTo>
                    <a:pt x="806" y="12"/>
                  </a:moveTo>
                  <a:cubicBezTo>
                    <a:pt x="6" y="12"/>
                    <a:pt x="6" y="12"/>
                    <a:pt x="6" y="12"/>
                  </a:cubicBezTo>
                  <a:cubicBezTo>
                    <a:pt x="3" y="12"/>
                    <a:pt x="0" y="10"/>
                    <a:pt x="0" y="6"/>
                  </a:cubicBezTo>
                  <a:cubicBezTo>
                    <a:pt x="0" y="3"/>
                    <a:pt x="3" y="0"/>
                    <a:pt x="6" y="0"/>
                  </a:cubicBezTo>
                  <a:cubicBezTo>
                    <a:pt x="806" y="0"/>
                    <a:pt x="806" y="0"/>
                    <a:pt x="806" y="0"/>
                  </a:cubicBezTo>
                  <a:cubicBezTo>
                    <a:pt x="809" y="0"/>
                    <a:pt x="812" y="3"/>
                    <a:pt x="812" y="6"/>
                  </a:cubicBezTo>
                  <a:cubicBezTo>
                    <a:pt x="812" y="10"/>
                    <a:pt x="809" y="12"/>
                    <a:pt x="806" y="12"/>
                  </a:cubicBez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7" name="Freeform 39"/>
            <p:cNvSpPr/>
            <p:nvPr/>
          </p:nvSpPr>
          <p:spPr bwMode="auto">
            <a:xfrm>
              <a:off x="2808805" y="2727328"/>
              <a:ext cx="1022741" cy="21477"/>
            </a:xfrm>
            <a:custGeom>
              <a:avLst/>
              <a:gdLst>
                <a:gd name="T0" fmla="*/ 578 w 584"/>
                <a:gd name="T1" fmla="*/ 12 h 12"/>
                <a:gd name="T2" fmla="*/ 6 w 584"/>
                <a:gd name="T3" fmla="*/ 12 h 12"/>
                <a:gd name="T4" fmla="*/ 0 w 584"/>
                <a:gd name="T5" fmla="*/ 6 h 12"/>
                <a:gd name="T6" fmla="*/ 6 w 584"/>
                <a:gd name="T7" fmla="*/ 0 h 12"/>
                <a:gd name="T8" fmla="*/ 578 w 584"/>
                <a:gd name="T9" fmla="*/ 0 h 12"/>
                <a:gd name="T10" fmla="*/ 584 w 584"/>
                <a:gd name="T11" fmla="*/ 6 h 12"/>
                <a:gd name="T12" fmla="*/ 578 w 5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84" h="12">
                  <a:moveTo>
                    <a:pt x="578" y="12"/>
                  </a:moveTo>
                  <a:cubicBezTo>
                    <a:pt x="6" y="12"/>
                    <a:pt x="6" y="12"/>
                    <a:pt x="6" y="12"/>
                  </a:cubicBezTo>
                  <a:cubicBezTo>
                    <a:pt x="3" y="12"/>
                    <a:pt x="0" y="10"/>
                    <a:pt x="0" y="6"/>
                  </a:cubicBezTo>
                  <a:cubicBezTo>
                    <a:pt x="0" y="3"/>
                    <a:pt x="3" y="0"/>
                    <a:pt x="6" y="0"/>
                  </a:cubicBezTo>
                  <a:cubicBezTo>
                    <a:pt x="578" y="0"/>
                    <a:pt x="578" y="0"/>
                    <a:pt x="578" y="0"/>
                  </a:cubicBezTo>
                  <a:cubicBezTo>
                    <a:pt x="581" y="0"/>
                    <a:pt x="584" y="3"/>
                    <a:pt x="584" y="6"/>
                  </a:cubicBezTo>
                  <a:cubicBezTo>
                    <a:pt x="584" y="10"/>
                    <a:pt x="581" y="12"/>
                    <a:pt x="578" y="12"/>
                  </a:cubicBez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8" name="Freeform 40"/>
            <p:cNvSpPr/>
            <p:nvPr/>
          </p:nvSpPr>
          <p:spPr bwMode="auto">
            <a:xfrm>
              <a:off x="2788069" y="3589363"/>
              <a:ext cx="1043478" cy="20736"/>
            </a:xfrm>
            <a:custGeom>
              <a:avLst/>
              <a:gdLst>
                <a:gd name="T0" fmla="*/ 590 w 596"/>
                <a:gd name="T1" fmla="*/ 12 h 12"/>
                <a:gd name="T2" fmla="*/ 6 w 596"/>
                <a:gd name="T3" fmla="*/ 12 h 12"/>
                <a:gd name="T4" fmla="*/ 0 w 596"/>
                <a:gd name="T5" fmla="*/ 6 h 12"/>
                <a:gd name="T6" fmla="*/ 6 w 596"/>
                <a:gd name="T7" fmla="*/ 0 h 12"/>
                <a:gd name="T8" fmla="*/ 590 w 596"/>
                <a:gd name="T9" fmla="*/ 0 h 12"/>
                <a:gd name="T10" fmla="*/ 596 w 596"/>
                <a:gd name="T11" fmla="*/ 6 h 12"/>
                <a:gd name="T12" fmla="*/ 590 w 5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96" h="12">
                  <a:moveTo>
                    <a:pt x="590" y="12"/>
                  </a:moveTo>
                  <a:cubicBezTo>
                    <a:pt x="6" y="12"/>
                    <a:pt x="6" y="12"/>
                    <a:pt x="6" y="12"/>
                  </a:cubicBezTo>
                  <a:cubicBezTo>
                    <a:pt x="3" y="12"/>
                    <a:pt x="0" y="10"/>
                    <a:pt x="0" y="6"/>
                  </a:cubicBezTo>
                  <a:cubicBezTo>
                    <a:pt x="0" y="3"/>
                    <a:pt x="3" y="0"/>
                    <a:pt x="6" y="0"/>
                  </a:cubicBezTo>
                  <a:cubicBezTo>
                    <a:pt x="590" y="0"/>
                    <a:pt x="590" y="0"/>
                    <a:pt x="590" y="0"/>
                  </a:cubicBezTo>
                  <a:cubicBezTo>
                    <a:pt x="593" y="0"/>
                    <a:pt x="596" y="3"/>
                    <a:pt x="596" y="6"/>
                  </a:cubicBezTo>
                  <a:cubicBezTo>
                    <a:pt x="596" y="10"/>
                    <a:pt x="593" y="12"/>
                    <a:pt x="590" y="12"/>
                  </a:cubicBez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39" name="Freeform 41"/>
            <p:cNvSpPr/>
            <p:nvPr/>
          </p:nvSpPr>
          <p:spPr bwMode="auto">
            <a:xfrm>
              <a:off x="2479987" y="4486206"/>
              <a:ext cx="1351559" cy="20736"/>
            </a:xfrm>
            <a:custGeom>
              <a:avLst/>
              <a:gdLst>
                <a:gd name="T0" fmla="*/ 766 w 772"/>
                <a:gd name="T1" fmla="*/ 12 h 12"/>
                <a:gd name="T2" fmla="*/ 6 w 772"/>
                <a:gd name="T3" fmla="*/ 12 h 12"/>
                <a:gd name="T4" fmla="*/ 0 w 772"/>
                <a:gd name="T5" fmla="*/ 6 h 12"/>
                <a:gd name="T6" fmla="*/ 6 w 772"/>
                <a:gd name="T7" fmla="*/ 0 h 12"/>
                <a:gd name="T8" fmla="*/ 766 w 772"/>
                <a:gd name="T9" fmla="*/ 0 h 12"/>
                <a:gd name="T10" fmla="*/ 772 w 772"/>
                <a:gd name="T11" fmla="*/ 6 h 12"/>
                <a:gd name="T12" fmla="*/ 766 w 7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2" h="12">
                  <a:moveTo>
                    <a:pt x="766" y="12"/>
                  </a:moveTo>
                  <a:cubicBezTo>
                    <a:pt x="6" y="12"/>
                    <a:pt x="6" y="12"/>
                    <a:pt x="6" y="12"/>
                  </a:cubicBezTo>
                  <a:cubicBezTo>
                    <a:pt x="3" y="12"/>
                    <a:pt x="0" y="10"/>
                    <a:pt x="0" y="6"/>
                  </a:cubicBezTo>
                  <a:cubicBezTo>
                    <a:pt x="0" y="3"/>
                    <a:pt x="3" y="0"/>
                    <a:pt x="6" y="0"/>
                  </a:cubicBezTo>
                  <a:cubicBezTo>
                    <a:pt x="766" y="0"/>
                    <a:pt x="766" y="0"/>
                    <a:pt x="766" y="0"/>
                  </a:cubicBezTo>
                  <a:cubicBezTo>
                    <a:pt x="769" y="0"/>
                    <a:pt x="772" y="3"/>
                    <a:pt x="772" y="6"/>
                  </a:cubicBezTo>
                  <a:cubicBezTo>
                    <a:pt x="772" y="10"/>
                    <a:pt x="769" y="12"/>
                    <a:pt x="766" y="12"/>
                  </a:cubicBez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40" name="Freeform 42"/>
            <p:cNvSpPr/>
            <p:nvPr/>
          </p:nvSpPr>
          <p:spPr bwMode="auto">
            <a:xfrm>
              <a:off x="2759926" y="5348241"/>
              <a:ext cx="1071620" cy="20736"/>
            </a:xfrm>
            <a:custGeom>
              <a:avLst/>
              <a:gdLst>
                <a:gd name="T0" fmla="*/ 606 w 612"/>
                <a:gd name="T1" fmla="*/ 12 h 12"/>
                <a:gd name="T2" fmla="*/ 6 w 612"/>
                <a:gd name="T3" fmla="*/ 12 h 12"/>
                <a:gd name="T4" fmla="*/ 0 w 612"/>
                <a:gd name="T5" fmla="*/ 6 h 12"/>
                <a:gd name="T6" fmla="*/ 6 w 612"/>
                <a:gd name="T7" fmla="*/ 0 h 12"/>
                <a:gd name="T8" fmla="*/ 606 w 612"/>
                <a:gd name="T9" fmla="*/ 0 h 12"/>
                <a:gd name="T10" fmla="*/ 612 w 612"/>
                <a:gd name="T11" fmla="*/ 6 h 12"/>
                <a:gd name="T12" fmla="*/ 606 w 6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2" h="12">
                  <a:moveTo>
                    <a:pt x="606" y="12"/>
                  </a:moveTo>
                  <a:cubicBezTo>
                    <a:pt x="6" y="12"/>
                    <a:pt x="6" y="12"/>
                    <a:pt x="6" y="12"/>
                  </a:cubicBezTo>
                  <a:cubicBezTo>
                    <a:pt x="3" y="12"/>
                    <a:pt x="0" y="10"/>
                    <a:pt x="0" y="6"/>
                  </a:cubicBezTo>
                  <a:cubicBezTo>
                    <a:pt x="0" y="3"/>
                    <a:pt x="3" y="0"/>
                    <a:pt x="6" y="0"/>
                  </a:cubicBezTo>
                  <a:cubicBezTo>
                    <a:pt x="606" y="0"/>
                    <a:pt x="606" y="0"/>
                    <a:pt x="606" y="0"/>
                  </a:cubicBezTo>
                  <a:cubicBezTo>
                    <a:pt x="609" y="0"/>
                    <a:pt x="612" y="3"/>
                    <a:pt x="612" y="6"/>
                  </a:cubicBezTo>
                  <a:cubicBezTo>
                    <a:pt x="612" y="10"/>
                    <a:pt x="609" y="12"/>
                    <a:pt x="606" y="12"/>
                  </a:cubicBez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C1C1C"/>
                </a:solidFill>
                <a:latin typeface="Agency FB" panose="020B0503020202020204" pitchFamily="34" charset="0"/>
              </a:endParaRPr>
            </a:p>
          </p:txBody>
        </p:sp>
        <p:sp>
          <p:nvSpPr>
            <p:cNvPr id="41" name="Rectangle 48"/>
            <p:cNvSpPr/>
            <p:nvPr/>
          </p:nvSpPr>
          <p:spPr>
            <a:xfrm>
              <a:off x="4930011" y="1685152"/>
              <a:ext cx="877163" cy="369332"/>
            </a:xfrm>
            <a:prstGeom prst="rect">
              <a:avLst/>
            </a:prstGeom>
          </p:spPr>
          <p:txBody>
            <a:bodyPr wrap="none">
              <a:spAutoFit/>
            </a:bodyPr>
            <a:lstStyle/>
            <a:p>
              <a:r>
                <a:rPr lang="zh-CN" altLang="en-US">
                  <a:solidFill>
                    <a:srgbClr val="FCFCFC"/>
                  </a:solidFill>
                  <a:latin typeface="微软雅黑" pitchFamily="34" charset="-122"/>
                  <a:ea typeface="微软雅黑" pitchFamily="34" charset="-122"/>
                </a:rPr>
                <a:t>第一项</a:t>
              </a:r>
              <a:endParaRPr lang="en-US">
                <a:solidFill>
                  <a:srgbClr val="FCFCFC"/>
                </a:solidFill>
                <a:latin typeface="微软雅黑" pitchFamily="34" charset="-122"/>
                <a:ea typeface="微软雅黑" pitchFamily="34" charset="-122"/>
              </a:endParaRPr>
            </a:p>
          </p:txBody>
        </p:sp>
        <p:sp>
          <p:nvSpPr>
            <p:cNvPr id="42" name="Rectangle 49"/>
            <p:cNvSpPr/>
            <p:nvPr/>
          </p:nvSpPr>
          <p:spPr>
            <a:xfrm>
              <a:off x="4930011" y="2559202"/>
              <a:ext cx="877163" cy="369332"/>
            </a:xfrm>
            <a:prstGeom prst="rect">
              <a:avLst/>
            </a:prstGeom>
          </p:spPr>
          <p:txBody>
            <a:bodyPr wrap="none">
              <a:spAutoFit/>
            </a:bodyPr>
            <a:lstStyle/>
            <a:p>
              <a:r>
                <a:rPr lang="zh-CN" altLang="en-US">
                  <a:solidFill>
                    <a:srgbClr val="FCFCFC"/>
                  </a:solidFill>
                  <a:latin typeface="微软雅黑" pitchFamily="34" charset="-122"/>
                  <a:ea typeface="微软雅黑" pitchFamily="34" charset="-122"/>
                </a:rPr>
                <a:t>第二项</a:t>
              </a:r>
              <a:endParaRPr lang="en-US" altLang="zh-CN">
                <a:solidFill>
                  <a:srgbClr val="FCFCFC"/>
                </a:solidFill>
                <a:latin typeface="微软雅黑" pitchFamily="34" charset="-122"/>
                <a:ea typeface="微软雅黑" pitchFamily="34" charset="-122"/>
              </a:endParaRPr>
            </a:p>
          </p:txBody>
        </p:sp>
        <p:sp>
          <p:nvSpPr>
            <p:cNvPr id="43" name="Rectangle 50"/>
            <p:cNvSpPr/>
            <p:nvPr/>
          </p:nvSpPr>
          <p:spPr>
            <a:xfrm>
              <a:off x="4930011" y="3410499"/>
              <a:ext cx="877163" cy="369332"/>
            </a:xfrm>
            <a:prstGeom prst="rect">
              <a:avLst/>
            </a:prstGeom>
          </p:spPr>
          <p:txBody>
            <a:bodyPr wrap="none">
              <a:spAutoFit/>
            </a:bodyPr>
            <a:lstStyle/>
            <a:p>
              <a:r>
                <a:rPr lang="zh-CN" altLang="en-US">
                  <a:solidFill>
                    <a:srgbClr val="FCFCFC"/>
                  </a:solidFill>
                  <a:latin typeface="微软雅黑" pitchFamily="34" charset="-122"/>
                  <a:ea typeface="微软雅黑" pitchFamily="34" charset="-122"/>
                </a:rPr>
                <a:t>第三项</a:t>
              </a:r>
              <a:endParaRPr lang="en-US" altLang="zh-CN">
                <a:solidFill>
                  <a:srgbClr val="FCFCFC"/>
                </a:solidFill>
                <a:latin typeface="微软雅黑" pitchFamily="34" charset="-122"/>
                <a:ea typeface="微软雅黑" pitchFamily="34" charset="-122"/>
              </a:endParaRPr>
            </a:p>
          </p:txBody>
        </p:sp>
        <p:sp>
          <p:nvSpPr>
            <p:cNvPr id="44" name="Rectangle 51"/>
            <p:cNvSpPr/>
            <p:nvPr/>
          </p:nvSpPr>
          <p:spPr>
            <a:xfrm>
              <a:off x="4930011" y="5147900"/>
              <a:ext cx="877163" cy="369332"/>
            </a:xfrm>
            <a:prstGeom prst="rect">
              <a:avLst/>
            </a:prstGeom>
          </p:spPr>
          <p:txBody>
            <a:bodyPr wrap="none">
              <a:spAutoFit/>
            </a:bodyPr>
            <a:lstStyle/>
            <a:p>
              <a:r>
                <a:rPr lang="zh-CN" altLang="en-US">
                  <a:solidFill>
                    <a:srgbClr val="FCFCFC"/>
                  </a:solidFill>
                  <a:latin typeface="微软雅黑" pitchFamily="34" charset="-122"/>
                  <a:ea typeface="微软雅黑" pitchFamily="34" charset="-122"/>
                </a:rPr>
                <a:t>第五项</a:t>
              </a:r>
              <a:endParaRPr lang="en-US" altLang="zh-CN">
                <a:solidFill>
                  <a:srgbClr val="FCFCFC"/>
                </a:solidFill>
                <a:latin typeface="微软雅黑" pitchFamily="34" charset="-122"/>
                <a:ea typeface="微软雅黑" pitchFamily="34" charset="-122"/>
              </a:endParaRPr>
            </a:p>
          </p:txBody>
        </p:sp>
        <p:sp>
          <p:nvSpPr>
            <p:cNvPr id="45" name="Rectangle 52"/>
            <p:cNvSpPr/>
            <p:nvPr/>
          </p:nvSpPr>
          <p:spPr>
            <a:xfrm>
              <a:off x="4930011" y="4279199"/>
              <a:ext cx="877163" cy="369332"/>
            </a:xfrm>
            <a:prstGeom prst="rect">
              <a:avLst/>
            </a:prstGeom>
          </p:spPr>
          <p:txBody>
            <a:bodyPr wrap="none">
              <a:spAutoFit/>
            </a:bodyPr>
            <a:lstStyle/>
            <a:p>
              <a:r>
                <a:rPr lang="zh-CN" altLang="en-US">
                  <a:solidFill>
                    <a:srgbClr val="FCFCFC"/>
                  </a:solidFill>
                  <a:latin typeface="微软雅黑" pitchFamily="34" charset="-122"/>
                  <a:ea typeface="微软雅黑" pitchFamily="34" charset="-122"/>
                </a:rPr>
                <a:t>第四项</a:t>
              </a:r>
              <a:endParaRPr lang="en-US" altLang="zh-CN">
                <a:solidFill>
                  <a:srgbClr val="FCFCFC"/>
                </a:solidFill>
                <a:latin typeface="微软雅黑" pitchFamily="34" charset="-122"/>
                <a:ea typeface="微软雅黑" pitchFamily="34" charset="-122"/>
              </a:endParaRPr>
            </a:p>
          </p:txBody>
        </p:sp>
      </p:grpSp>
      <p:grpSp>
        <p:nvGrpSpPr>
          <p:cNvPr id="4" name="Group 30"/>
          <p:cNvGrpSpPr/>
          <p:nvPr/>
        </p:nvGrpSpPr>
        <p:grpSpPr>
          <a:xfrm>
            <a:off x="6311230" y="1540450"/>
            <a:ext cx="5040560" cy="592406"/>
            <a:chOff x="1315498" y="938094"/>
            <a:chExt cx="4442110" cy="592406"/>
          </a:xfrm>
        </p:grpSpPr>
        <p:sp>
          <p:nvSpPr>
            <p:cNvPr id="47" name="Text Placeholder 3"/>
            <p:cNvSpPr txBox="1"/>
            <p:nvPr/>
          </p:nvSpPr>
          <p:spPr>
            <a:xfrm>
              <a:off x="1315499" y="938094"/>
              <a:ext cx="904117"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2000" i="0" u="none" strike="noStrike" kern="1200" cap="none" spc="0" normalizeH="0" baseline="0" noProof="0" dirty="0" smtClean="0">
                  <a:ln>
                    <a:noFill/>
                  </a:ln>
                  <a:gradFill>
                    <a:gsLst>
                      <a:gs pos="0">
                        <a:srgbClr val="326698"/>
                      </a:gs>
                      <a:gs pos="100000">
                        <a:srgbClr val="66CDCC"/>
                      </a:gs>
                    </a:gsLst>
                    <a:lin ang="7200000" scaled="0"/>
                  </a:gradFill>
                  <a:effectLst/>
                  <a:uLnTx/>
                  <a:uFillTx/>
                  <a:latin typeface="微软雅黑" pitchFamily="34" charset="-122"/>
                  <a:ea typeface="微软雅黑" pitchFamily="34" charset="-122"/>
                </a:rPr>
                <a:t>适用范围</a:t>
              </a:r>
              <a:endParaRPr kumimoji="0" lang="en-US" sz="2000" i="0" u="none" strike="noStrike" kern="1200" cap="none" spc="0" normalizeH="0" baseline="0" noProof="0" dirty="0">
                <a:ln>
                  <a:noFill/>
                </a:ln>
                <a:gradFill>
                  <a:gsLst>
                    <a:gs pos="0">
                      <a:srgbClr val="326698"/>
                    </a:gs>
                    <a:gs pos="100000">
                      <a:srgbClr val="66CDCC"/>
                    </a:gs>
                  </a:gsLst>
                  <a:lin ang="7200000" scaled="0"/>
                </a:gradFill>
                <a:effectLst/>
                <a:uLnTx/>
                <a:uFillTx/>
                <a:latin typeface="微软雅黑" pitchFamily="34" charset="-122"/>
                <a:ea typeface="微软雅黑" pitchFamily="34" charset="-122"/>
              </a:endParaRPr>
            </a:p>
          </p:txBody>
        </p:sp>
        <p:sp>
          <p:nvSpPr>
            <p:cNvPr id="48" name="Text Placeholder 3"/>
            <p:cNvSpPr txBox="1"/>
            <p:nvPr/>
          </p:nvSpPr>
          <p:spPr>
            <a:xfrm>
              <a:off x="1315498" y="1345834"/>
              <a:ext cx="4442110"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案件争议标的额</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300</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万元以下；当事人另有约定除外。</a:t>
              </a:r>
              <a:endParaRPr lang="en-US" sz="1200" dirty="0">
                <a:solidFill>
                  <a:schemeClr val="tx1">
                    <a:lumMod val="50000"/>
                    <a:lumOff val="50000"/>
                  </a:schemeClr>
                </a:solidFill>
                <a:latin typeface="微软雅黑" pitchFamily="34" charset="-122"/>
                <a:ea typeface="微软雅黑" pitchFamily="34" charset="-122"/>
              </a:endParaRPr>
            </a:p>
          </p:txBody>
        </p:sp>
      </p:grpSp>
      <p:grpSp>
        <p:nvGrpSpPr>
          <p:cNvPr id="5" name="Group 30"/>
          <p:cNvGrpSpPr/>
          <p:nvPr/>
        </p:nvGrpSpPr>
        <p:grpSpPr>
          <a:xfrm>
            <a:off x="6311230" y="2404546"/>
            <a:ext cx="5040560" cy="592406"/>
            <a:chOff x="1315498" y="938094"/>
            <a:chExt cx="4442110" cy="592406"/>
          </a:xfrm>
        </p:grpSpPr>
        <p:sp>
          <p:nvSpPr>
            <p:cNvPr id="50" name="Text Placeholder 3"/>
            <p:cNvSpPr txBox="1"/>
            <p:nvPr/>
          </p:nvSpPr>
          <p:spPr>
            <a:xfrm>
              <a:off x="1315499" y="938094"/>
              <a:ext cx="135617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答辩与反请求</a:t>
              </a:r>
              <a:endParaRPr kumimoji="0" lang="en-US" sz="2000" i="0" u="none" strike="noStrike" kern="1200" cap="none" spc="0" normalizeH="0" baseline="0" noProof="0" dirty="0">
                <a:ln>
                  <a:noFill/>
                </a:ln>
                <a:gradFill>
                  <a:gsLst>
                    <a:gs pos="0">
                      <a:srgbClr val="326698"/>
                    </a:gs>
                    <a:gs pos="100000">
                      <a:srgbClr val="66CDCC"/>
                    </a:gs>
                  </a:gsLst>
                  <a:lin ang="7200000" scaled="0"/>
                </a:gradFill>
                <a:effectLst/>
                <a:uLnTx/>
                <a:uFillTx/>
                <a:latin typeface="微软雅黑" pitchFamily="34" charset="-122"/>
                <a:ea typeface="微软雅黑" pitchFamily="34" charset="-122"/>
              </a:endParaRPr>
            </a:p>
          </p:txBody>
        </p:sp>
        <p:sp>
          <p:nvSpPr>
            <p:cNvPr id="51" name="Text Placeholder 3"/>
            <p:cNvSpPr txBox="1"/>
            <p:nvPr/>
          </p:nvSpPr>
          <p:spPr>
            <a:xfrm>
              <a:off x="1315498" y="1345834"/>
              <a:ext cx="4442110"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答辩和反请求期限均为</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10</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日。逾期可以不予受理。</a:t>
              </a:r>
              <a:endParaRPr lang="en-US" sz="1200" dirty="0">
                <a:solidFill>
                  <a:schemeClr val="tx1">
                    <a:lumMod val="50000"/>
                    <a:lumOff val="50000"/>
                  </a:schemeClr>
                </a:solidFill>
                <a:latin typeface="微软雅黑" pitchFamily="34" charset="-122"/>
                <a:ea typeface="微软雅黑" pitchFamily="34" charset="-122"/>
              </a:endParaRPr>
            </a:p>
          </p:txBody>
        </p:sp>
      </p:grpSp>
      <p:grpSp>
        <p:nvGrpSpPr>
          <p:cNvPr id="6" name="Group 30"/>
          <p:cNvGrpSpPr/>
          <p:nvPr/>
        </p:nvGrpSpPr>
        <p:grpSpPr>
          <a:xfrm>
            <a:off x="6311230" y="3340650"/>
            <a:ext cx="5040560" cy="592406"/>
            <a:chOff x="1315498" y="938094"/>
            <a:chExt cx="4442110" cy="592406"/>
          </a:xfrm>
        </p:grpSpPr>
        <p:sp>
          <p:nvSpPr>
            <p:cNvPr id="53" name="Text Placeholder 3"/>
            <p:cNvSpPr txBox="1"/>
            <p:nvPr/>
          </p:nvSpPr>
          <p:spPr>
            <a:xfrm>
              <a:off x="1315499" y="938094"/>
              <a:ext cx="113014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仲裁庭组成</a:t>
              </a:r>
              <a:endParaRPr kumimoji="0" lang="en-US" sz="2000" i="0" u="none" strike="noStrike" kern="1200" cap="none" spc="0" normalizeH="0" baseline="0" noProof="0" dirty="0">
                <a:ln>
                  <a:noFill/>
                </a:ln>
                <a:gradFill>
                  <a:gsLst>
                    <a:gs pos="0">
                      <a:srgbClr val="326698"/>
                    </a:gs>
                    <a:gs pos="100000">
                      <a:srgbClr val="66CDCC"/>
                    </a:gs>
                  </a:gsLst>
                  <a:lin ang="7200000" scaled="0"/>
                </a:gradFill>
                <a:effectLst/>
                <a:uLnTx/>
                <a:uFillTx/>
                <a:latin typeface="微软雅黑" pitchFamily="34" charset="-122"/>
                <a:ea typeface="微软雅黑" pitchFamily="34" charset="-122"/>
              </a:endParaRPr>
            </a:p>
          </p:txBody>
        </p:sp>
        <p:sp>
          <p:nvSpPr>
            <p:cNvPr id="54" name="Text Placeholder 3"/>
            <p:cNvSpPr txBox="1"/>
            <p:nvPr/>
          </p:nvSpPr>
          <p:spPr>
            <a:xfrm>
              <a:off x="1315498" y="1345834"/>
              <a:ext cx="4442110"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限期选定，逾期指定。</a:t>
              </a:r>
              <a:endParaRPr lang="en-US" sz="1200" dirty="0">
                <a:solidFill>
                  <a:schemeClr val="tx1">
                    <a:lumMod val="50000"/>
                    <a:lumOff val="50000"/>
                  </a:schemeClr>
                </a:solidFill>
                <a:latin typeface="微软雅黑" pitchFamily="34" charset="-122"/>
                <a:ea typeface="微软雅黑" pitchFamily="34" charset="-122"/>
              </a:endParaRPr>
            </a:p>
          </p:txBody>
        </p:sp>
      </p:grpSp>
      <p:grpSp>
        <p:nvGrpSpPr>
          <p:cNvPr id="11" name="Group 30"/>
          <p:cNvGrpSpPr/>
          <p:nvPr/>
        </p:nvGrpSpPr>
        <p:grpSpPr>
          <a:xfrm>
            <a:off x="6311230" y="4149080"/>
            <a:ext cx="5040560" cy="777072"/>
            <a:chOff x="1315498" y="938094"/>
            <a:chExt cx="4442110" cy="777072"/>
          </a:xfrm>
        </p:grpSpPr>
        <p:sp>
          <p:nvSpPr>
            <p:cNvPr id="56" name="Text Placeholder 3"/>
            <p:cNvSpPr txBox="1"/>
            <p:nvPr/>
          </p:nvSpPr>
          <p:spPr>
            <a:xfrm>
              <a:off x="1315499" y="938094"/>
              <a:ext cx="1582205"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简易程序的变更</a:t>
              </a:r>
              <a:endParaRPr kumimoji="0" lang="en-US" sz="2000" i="0" u="none" strike="noStrike" kern="1200" cap="none" spc="0" normalizeH="0" baseline="0" noProof="0" dirty="0">
                <a:ln>
                  <a:noFill/>
                </a:ln>
                <a:gradFill>
                  <a:gsLst>
                    <a:gs pos="0">
                      <a:srgbClr val="326698"/>
                    </a:gs>
                    <a:gs pos="100000">
                      <a:srgbClr val="66CDCC"/>
                    </a:gs>
                  </a:gsLst>
                  <a:lin ang="7200000" scaled="0"/>
                </a:gradFill>
                <a:effectLst/>
                <a:uLnTx/>
                <a:uFillTx/>
                <a:latin typeface="微软雅黑" pitchFamily="34" charset="-122"/>
                <a:ea typeface="微软雅黑" pitchFamily="34" charset="-122"/>
              </a:endParaRPr>
            </a:p>
          </p:txBody>
        </p:sp>
        <p:sp>
          <p:nvSpPr>
            <p:cNvPr id="57" name="Text Placeholder 3"/>
            <p:cNvSpPr txBox="1"/>
            <p:nvPr/>
          </p:nvSpPr>
          <p:spPr>
            <a:xfrm>
              <a:off x="1315498" y="1345834"/>
              <a:ext cx="4442110"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争议金额变化可以变更为普通程序，须报审批。变更程序后，仲裁程序是否重新进行，由仲裁庭决定；审限重新计算。</a:t>
              </a:r>
              <a:endParaRPr lang="en-US" sz="1200" dirty="0">
                <a:solidFill>
                  <a:schemeClr val="tx1">
                    <a:lumMod val="50000"/>
                    <a:lumOff val="50000"/>
                  </a:schemeClr>
                </a:solidFill>
                <a:latin typeface="微软雅黑" pitchFamily="34" charset="-122"/>
                <a:ea typeface="微软雅黑" pitchFamily="34" charset="-122"/>
              </a:endParaRPr>
            </a:p>
          </p:txBody>
        </p:sp>
      </p:grpSp>
      <p:grpSp>
        <p:nvGrpSpPr>
          <p:cNvPr id="46" name="Group 30"/>
          <p:cNvGrpSpPr/>
          <p:nvPr/>
        </p:nvGrpSpPr>
        <p:grpSpPr>
          <a:xfrm>
            <a:off x="6311230" y="4996834"/>
            <a:ext cx="5040560" cy="592406"/>
            <a:chOff x="1315498" y="938094"/>
            <a:chExt cx="4442110" cy="592406"/>
          </a:xfrm>
        </p:grpSpPr>
        <p:sp>
          <p:nvSpPr>
            <p:cNvPr id="59" name="Text Placeholder 3"/>
            <p:cNvSpPr txBox="1"/>
            <p:nvPr/>
          </p:nvSpPr>
          <p:spPr>
            <a:xfrm>
              <a:off x="1315499" y="938094"/>
              <a:ext cx="113014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裁决的期限</a:t>
              </a:r>
              <a:endParaRPr kumimoji="0" lang="en-US" sz="2000" i="0" u="none" strike="noStrike" kern="1200" cap="none" spc="0" normalizeH="0" baseline="0" noProof="0" dirty="0">
                <a:ln>
                  <a:noFill/>
                </a:ln>
                <a:gradFill>
                  <a:gsLst>
                    <a:gs pos="0">
                      <a:srgbClr val="326698"/>
                    </a:gs>
                    <a:gs pos="100000">
                      <a:srgbClr val="66CDCC"/>
                    </a:gs>
                  </a:gsLst>
                  <a:lin ang="7200000" scaled="0"/>
                </a:gradFill>
                <a:effectLst/>
                <a:uLnTx/>
                <a:uFillTx/>
                <a:latin typeface="微软雅黑" pitchFamily="34" charset="-122"/>
                <a:ea typeface="微软雅黑" pitchFamily="34" charset="-122"/>
              </a:endParaRPr>
            </a:p>
          </p:txBody>
        </p:sp>
        <p:sp>
          <p:nvSpPr>
            <p:cNvPr id="60" name="Text Placeholder 3"/>
            <p:cNvSpPr txBox="1"/>
            <p:nvPr/>
          </p:nvSpPr>
          <p:spPr>
            <a:xfrm>
              <a:off x="1315498" y="1345834"/>
              <a:ext cx="4442110"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组庭之日起</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60</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日内作出裁决。</a:t>
              </a:r>
              <a:endParaRPr lang="en-US" sz="1200" dirty="0">
                <a:solidFill>
                  <a:schemeClr val="tx1">
                    <a:lumMod val="50000"/>
                    <a:lumOff val="50000"/>
                  </a:schemeClr>
                </a:solidFill>
                <a:latin typeface="微软雅黑" pitchFamily="34" charset="-122"/>
                <a:ea typeface="微软雅黑" pitchFamily="34" charset="-122"/>
              </a:endParaRPr>
            </a:p>
          </p:txBody>
        </p:sp>
      </p:grpSp>
      <p:sp>
        <p:nvSpPr>
          <p:cNvPr id="61"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2240997992"/>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4" accel="50000" decel="50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250"/>
                            </p:stCondLst>
                            <p:childTnLst>
                              <p:par>
                                <p:cTn id="30" presetID="42"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425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250"/>
                            </p:stCondLst>
                            <p:childTnLst>
                              <p:par>
                                <p:cTn id="42" presetID="42"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6250"/>
                            </p:stCondLst>
                            <p:childTnLst>
                              <p:par>
                                <p:cTn id="48" presetID="42"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7250"/>
                            </p:stCondLst>
                            <p:childTnLst>
                              <p:par>
                                <p:cTn id="54" presetID="42"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8250"/>
                            </p:stCondLst>
                            <p:childTnLst>
                              <p:par>
                                <p:cTn id="60" presetID="42"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304143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涉外仲裁程序的适用</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74"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113"/>
          <p:cNvGrpSpPr/>
          <p:nvPr/>
        </p:nvGrpSpPr>
        <p:grpSpPr>
          <a:xfrm>
            <a:off x="6270603" y="1464383"/>
            <a:ext cx="1415179" cy="487680"/>
            <a:chOff x="4787501" y="1813560"/>
            <a:chExt cx="1415179" cy="487680"/>
          </a:xfrm>
        </p:grpSpPr>
        <p:sp>
          <p:nvSpPr>
            <p:cNvPr id="115" name="椭圆 114"/>
            <p:cNvSpPr/>
            <p:nvPr/>
          </p:nvSpPr>
          <p:spPr>
            <a:xfrm>
              <a:off x="5715000" y="1813560"/>
              <a:ext cx="487680" cy="487680"/>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16" name="文本框 2"/>
            <p:cNvSpPr txBox="1"/>
            <p:nvPr/>
          </p:nvSpPr>
          <p:spPr>
            <a:xfrm>
              <a:off x="4787501" y="1826568"/>
              <a:ext cx="877163" cy="369332"/>
            </a:xfrm>
            <a:prstGeom prst="rect">
              <a:avLst/>
            </a:prstGeom>
            <a:noFill/>
          </p:spPr>
          <p:txBody>
            <a:bodyPr wrap="none" rtlCol="0">
              <a:spAutoFit/>
            </a:bodyPr>
            <a:lstStyle/>
            <a:p>
              <a:pPr algn="r"/>
              <a:r>
                <a:rPr lang="zh-CN" altLang="en-US">
                  <a:gradFill>
                    <a:gsLst>
                      <a:gs pos="0">
                        <a:srgbClr val="326698"/>
                      </a:gs>
                      <a:gs pos="100000">
                        <a:srgbClr val="66CDCC"/>
                      </a:gs>
                    </a:gsLst>
                    <a:lin ang="7200000" scaled="0"/>
                  </a:gradFill>
                  <a:latin typeface="微软雅黑" pitchFamily="34" charset="-122"/>
                  <a:ea typeface="微软雅黑" pitchFamily="34" charset="-122"/>
                </a:rPr>
                <a:t>第一项</a:t>
              </a:r>
            </a:p>
          </p:txBody>
        </p:sp>
      </p:grpSp>
      <p:cxnSp>
        <p:nvCxnSpPr>
          <p:cNvPr id="117" name="直接连接符 116"/>
          <p:cNvCxnSpPr/>
          <p:nvPr/>
        </p:nvCxnSpPr>
        <p:spPr>
          <a:xfrm>
            <a:off x="7746742" y="1708223"/>
            <a:ext cx="2590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 name="组合 117"/>
          <p:cNvGrpSpPr/>
          <p:nvPr/>
        </p:nvGrpSpPr>
        <p:grpSpPr>
          <a:xfrm>
            <a:off x="6270603" y="2424506"/>
            <a:ext cx="1415179" cy="487680"/>
            <a:chOff x="4787501" y="1813560"/>
            <a:chExt cx="1415179" cy="487680"/>
          </a:xfrm>
        </p:grpSpPr>
        <p:sp>
          <p:nvSpPr>
            <p:cNvPr id="119" name="椭圆 118"/>
            <p:cNvSpPr/>
            <p:nvPr/>
          </p:nvSpPr>
          <p:spPr>
            <a:xfrm>
              <a:off x="5715000" y="1813560"/>
              <a:ext cx="487680" cy="487680"/>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20" name="文本框 21"/>
            <p:cNvSpPr txBox="1"/>
            <p:nvPr/>
          </p:nvSpPr>
          <p:spPr>
            <a:xfrm>
              <a:off x="4787501" y="1826568"/>
              <a:ext cx="877163" cy="369332"/>
            </a:xfrm>
            <a:prstGeom prst="rect">
              <a:avLst/>
            </a:prstGeom>
            <a:noFill/>
          </p:spPr>
          <p:txBody>
            <a:bodyPr wrap="none" rtlCol="0">
              <a:spAutoFit/>
            </a:bodyPr>
            <a:lstStyle/>
            <a:p>
              <a:pPr algn="r"/>
              <a:r>
                <a:rPr lang="zh-CN" altLang="en-US">
                  <a:gradFill>
                    <a:gsLst>
                      <a:gs pos="0">
                        <a:srgbClr val="326698"/>
                      </a:gs>
                      <a:gs pos="100000">
                        <a:srgbClr val="66CDCC"/>
                      </a:gs>
                    </a:gsLst>
                    <a:lin ang="7200000" scaled="0"/>
                  </a:gradFill>
                  <a:latin typeface="微软雅黑" pitchFamily="34" charset="-122"/>
                  <a:ea typeface="微软雅黑" pitchFamily="34" charset="-122"/>
                </a:rPr>
                <a:t>第二项</a:t>
              </a:r>
            </a:p>
          </p:txBody>
        </p:sp>
      </p:grpSp>
      <p:cxnSp>
        <p:nvCxnSpPr>
          <p:cNvPr id="121" name="直接连接符 120"/>
          <p:cNvCxnSpPr/>
          <p:nvPr/>
        </p:nvCxnSpPr>
        <p:spPr>
          <a:xfrm>
            <a:off x="7746742" y="2668346"/>
            <a:ext cx="2590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121"/>
          <p:cNvGrpSpPr/>
          <p:nvPr/>
        </p:nvGrpSpPr>
        <p:grpSpPr>
          <a:xfrm>
            <a:off x="6270603" y="3384629"/>
            <a:ext cx="1415179" cy="487680"/>
            <a:chOff x="4787501" y="1813560"/>
            <a:chExt cx="1415179" cy="487680"/>
          </a:xfrm>
        </p:grpSpPr>
        <p:sp>
          <p:nvSpPr>
            <p:cNvPr id="123" name="椭圆 122"/>
            <p:cNvSpPr/>
            <p:nvPr/>
          </p:nvSpPr>
          <p:spPr>
            <a:xfrm>
              <a:off x="5715000" y="1813560"/>
              <a:ext cx="487680" cy="487680"/>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24" name="文本框 26"/>
            <p:cNvSpPr txBox="1"/>
            <p:nvPr/>
          </p:nvSpPr>
          <p:spPr>
            <a:xfrm>
              <a:off x="4787501" y="1826568"/>
              <a:ext cx="877163" cy="369332"/>
            </a:xfrm>
            <a:prstGeom prst="rect">
              <a:avLst/>
            </a:prstGeom>
            <a:noFill/>
          </p:spPr>
          <p:txBody>
            <a:bodyPr wrap="none" rtlCol="0">
              <a:spAutoFit/>
            </a:bodyPr>
            <a:lstStyle/>
            <a:p>
              <a:pPr algn="r"/>
              <a:r>
                <a:rPr lang="zh-CN" altLang="en-US">
                  <a:gradFill>
                    <a:gsLst>
                      <a:gs pos="0">
                        <a:srgbClr val="326698"/>
                      </a:gs>
                      <a:gs pos="100000">
                        <a:srgbClr val="66CDCC"/>
                      </a:gs>
                    </a:gsLst>
                    <a:lin ang="7200000" scaled="0"/>
                  </a:gradFill>
                  <a:latin typeface="微软雅黑" pitchFamily="34" charset="-122"/>
                  <a:ea typeface="微软雅黑" pitchFamily="34" charset="-122"/>
                </a:rPr>
                <a:t>第三项</a:t>
              </a:r>
            </a:p>
          </p:txBody>
        </p:sp>
      </p:grpSp>
      <p:cxnSp>
        <p:nvCxnSpPr>
          <p:cNvPr id="125" name="直接连接符 124"/>
          <p:cNvCxnSpPr/>
          <p:nvPr/>
        </p:nvCxnSpPr>
        <p:spPr>
          <a:xfrm>
            <a:off x="7746742" y="3628469"/>
            <a:ext cx="2590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 name="组合 125"/>
          <p:cNvGrpSpPr/>
          <p:nvPr/>
        </p:nvGrpSpPr>
        <p:grpSpPr>
          <a:xfrm>
            <a:off x="6270603" y="4344752"/>
            <a:ext cx="1415179" cy="487680"/>
            <a:chOff x="4787501" y="1813560"/>
            <a:chExt cx="1415179" cy="487680"/>
          </a:xfrm>
        </p:grpSpPr>
        <p:sp>
          <p:nvSpPr>
            <p:cNvPr id="152" name="椭圆 151"/>
            <p:cNvSpPr/>
            <p:nvPr/>
          </p:nvSpPr>
          <p:spPr>
            <a:xfrm>
              <a:off x="5715000" y="1813560"/>
              <a:ext cx="487680" cy="487680"/>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53" name="文本框 31"/>
            <p:cNvSpPr txBox="1"/>
            <p:nvPr/>
          </p:nvSpPr>
          <p:spPr>
            <a:xfrm>
              <a:off x="4787501" y="1826568"/>
              <a:ext cx="877163" cy="369332"/>
            </a:xfrm>
            <a:prstGeom prst="rect">
              <a:avLst/>
            </a:prstGeom>
            <a:noFill/>
          </p:spPr>
          <p:txBody>
            <a:bodyPr wrap="none" rtlCol="0">
              <a:spAutoFit/>
            </a:bodyPr>
            <a:lstStyle/>
            <a:p>
              <a:pPr algn="r"/>
              <a:r>
                <a:rPr lang="zh-CN" altLang="en-US">
                  <a:gradFill>
                    <a:gsLst>
                      <a:gs pos="0">
                        <a:srgbClr val="326698"/>
                      </a:gs>
                      <a:gs pos="100000">
                        <a:srgbClr val="66CDCC"/>
                      </a:gs>
                    </a:gsLst>
                    <a:lin ang="7200000" scaled="0"/>
                  </a:gradFill>
                  <a:latin typeface="微软雅黑" pitchFamily="34" charset="-122"/>
                  <a:ea typeface="微软雅黑" pitchFamily="34" charset="-122"/>
                </a:rPr>
                <a:t>第四项</a:t>
              </a:r>
            </a:p>
          </p:txBody>
        </p:sp>
      </p:grpSp>
      <p:cxnSp>
        <p:nvCxnSpPr>
          <p:cNvPr id="154" name="直接连接符 153"/>
          <p:cNvCxnSpPr/>
          <p:nvPr/>
        </p:nvCxnSpPr>
        <p:spPr>
          <a:xfrm>
            <a:off x="7746742" y="4588592"/>
            <a:ext cx="2590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 name="组合 166"/>
          <p:cNvGrpSpPr/>
          <p:nvPr/>
        </p:nvGrpSpPr>
        <p:grpSpPr>
          <a:xfrm>
            <a:off x="6270603" y="5304875"/>
            <a:ext cx="1415179" cy="487680"/>
            <a:chOff x="4787501" y="1813560"/>
            <a:chExt cx="1415179" cy="487680"/>
          </a:xfrm>
        </p:grpSpPr>
        <p:sp>
          <p:nvSpPr>
            <p:cNvPr id="168" name="椭圆 167"/>
            <p:cNvSpPr/>
            <p:nvPr/>
          </p:nvSpPr>
          <p:spPr>
            <a:xfrm>
              <a:off x="5715000" y="1813560"/>
              <a:ext cx="487680" cy="487680"/>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69" name="文本框 36"/>
            <p:cNvSpPr txBox="1"/>
            <p:nvPr/>
          </p:nvSpPr>
          <p:spPr>
            <a:xfrm>
              <a:off x="4787501" y="1826568"/>
              <a:ext cx="877163" cy="369332"/>
            </a:xfrm>
            <a:prstGeom prst="rect">
              <a:avLst/>
            </a:prstGeom>
            <a:noFill/>
          </p:spPr>
          <p:txBody>
            <a:bodyPr wrap="none" rtlCol="0">
              <a:spAutoFit/>
            </a:bodyPr>
            <a:lstStyle/>
            <a:p>
              <a:pPr algn="r"/>
              <a:r>
                <a:rPr lang="zh-CN" altLang="en-US">
                  <a:gradFill>
                    <a:gsLst>
                      <a:gs pos="0">
                        <a:srgbClr val="326698"/>
                      </a:gs>
                      <a:gs pos="100000">
                        <a:srgbClr val="66CDCC"/>
                      </a:gs>
                    </a:gsLst>
                    <a:lin ang="7200000" scaled="0"/>
                  </a:gradFill>
                  <a:latin typeface="微软雅黑" pitchFamily="34" charset="-122"/>
                  <a:ea typeface="微软雅黑" pitchFamily="34" charset="-122"/>
                </a:rPr>
                <a:t>第五项</a:t>
              </a:r>
            </a:p>
          </p:txBody>
        </p:sp>
      </p:grpSp>
      <p:cxnSp>
        <p:nvCxnSpPr>
          <p:cNvPr id="182" name="直接连接符 181"/>
          <p:cNvCxnSpPr/>
          <p:nvPr/>
        </p:nvCxnSpPr>
        <p:spPr>
          <a:xfrm>
            <a:off x="7746742" y="5548715"/>
            <a:ext cx="2590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7432377" y="2010253"/>
            <a:ext cx="0" cy="33889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7432377" y="4899943"/>
            <a:ext cx="0" cy="33889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7432377" y="3936713"/>
            <a:ext cx="0" cy="33889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7432377" y="2973483"/>
            <a:ext cx="0" cy="33889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7" name="矩形 186"/>
          <p:cNvSpPr/>
          <p:nvPr/>
        </p:nvSpPr>
        <p:spPr>
          <a:xfrm>
            <a:off x="8065622" y="1503107"/>
            <a:ext cx="3430184" cy="276999"/>
          </a:xfrm>
          <a:prstGeom prst="rect">
            <a:avLst/>
          </a:prstGeom>
        </p:spPr>
        <p:txBody>
          <a:bodyPr wrap="square">
            <a:spAutoFit/>
          </a:bodyPr>
          <a:lstStyle/>
          <a:p>
            <a:r>
              <a:rPr lang="zh-CN" altLang="en-US" sz="1200" dirty="0" smtClean="0">
                <a:solidFill>
                  <a:schemeClr val="tx1">
                    <a:lumMod val="50000"/>
                    <a:lumOff val="50000"/>
                  </a:schemeClr>
                </a:solidFill>
                <a:latin typeface="微软雅黑"/>
                <a:ea typeface="微软雅黑"/>
                <a:sym typeface="Gill Sans" charset="0"/>
              </a:rPr>
              <a:t>保全与临时措施</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188" name="矩形 187"/>
          <p:cNvSpPr/>
          <p:nvPr/>
        </p:nvSpPr>
        <p:spPr>
          <a:xfrm>
            <a:off x="8065622" y="5343599"/>
            <a:ext cx="3430184" cy="276999"/>
          </a:xfrm>
          <a:prstGeom prst="rect">
            <a:avLst/>
          </a:prstGeom>
        </p:spPr>
        <p:txBody>
          <a:bodyPr wrap="square">
            <a:spAutoFit/>
          </a:bodyPr>
          <a:lstStyle/>
          <a:p>
            <a:r>
              <a:rPr lang="zh-CN" altLang="en-US" sz="1200" dirty="0" smtClean="0">
                <a:solidFill>
                  <a:schemeClr val="tx1">
                    <a:lumMod val="75000"/>
                    <a:lumOff val="25000"/>
                  </a:schemeClr>
                </a:solidFill>
                <a:latin typeface="微软雅黑"/>
                <a:ea typeface="微软雅黑"/>
                <a:sym typeface="Gill Sans" charset="0"/>
              </a:rPr>
              <a:t>法律适用</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89" name="矩形 188"/>
          <p:cNvSpPr/>
          <p:nvPr/>
        </p:nvSpPr>
        <p:spPr>
          <a:xfrm>
            <a:off x="8065622" y="2463230"/>
            <a:ext cx="3430184" cy="276999"/>
          </a:xfrm>
          <a:prstGeom prst="rect">
            <a:avLst/>
          </a:prstGeom>
        </p:spPr>
        <p:txBody>
          <a:bodyPr wrap="square">
            <a:spAutoFit/>
          </a:bodyPr>
          <a:lstStyle/>
          <a:p>
            <a:r>
              <a:rPr lang="zh-CN" altLang="en-US" sz="1200" dirty="0" smtClean="0">
                <a:solidFill>
                  <a:schemeClr val="tx1">
                    <a:lumMod val="65000"/>
                    <a:lumOff val="35000"/>
                  </a:schemeClr>
                </a:solidFill>
                <a:latin typeface="微软雅黑" pitchFamily="34" charset="-122"/>
                <a:ea typeface="微软雅黑" pitchFamily="34" charset="-122"/>
              </a:rPr>
              <a:t>紧急仲裁员</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190" name="矩形 189"/>
          <p:cNvSpPr/>
          <p:nvPr/>
        </p:nvSpPr>
        <p:spPr>
          <a:xfrm>
            <a:off x="8065622" y="3423353"/>
            <a:ext cx="3430184" cy="276999"/>
          </a:xfrm>
          <a:prstGeom prst="rect">
            <a:avLst/>
          </a:prstGeom>
        </p:spPr>
        <p:txBody>
          <a:bodyPr wrap="square">
            <a:spAutoFit/>
          </a:bodyPr>
          <a:lstStyle/>
          <a:p>
            <a:r>
              <a:rPr lang="zh-CN" altLang="en-US" sz="1200" dirty="0" smtClean="0">
                <a:solidFill>
                  <a:schemeClr val="tx1">
                    <a:lumMod val="65000"/>
                    <a:lumOff val="35000"/>
                  </a:schemeClr>
                </a:solidFill>
                <a:latin typeface="微软雅黑" pitchFamily="34" charset="-122"/>
                <a:ea typeface="微软雅黑" pitchFamily="34" charset="-122"/>
              </a:rPr>
              <a:t>第三方资助仲裁</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191" name="矩形 190"/>
          <p:cNvSpPr/>
          <p:nvPr/>
        </p:nvSpPr>
        <p:spPr>
          <a:xfrm>
            <a:off x="8065622" y="4383476"/>
            <a:ext cx="3430184" cy="276999"/>
          </a:xfrm>
          <a:prstGeom prst="rect">
            <a:avLst/>
          </a:prstGeom>
        </p:spPr>
        <p:txBody>
          <a:bodyPr wrap="square">
            <a:spAutoFit/>
          </a:bodyPr>
          <a:lstStyle/>
          <a:p>
            <a:r>
              <a:rPr lang="zh-CN" altLang="en-US" sz="1200" dirty="0" smtClean="0">
                <a:solidFill>
                  <a:schemeClr val="tx1">
                    <a:lumMod val="75000"/>
                    <a:lumOff val="25000"/>
                  </a:schemeClr>
                </a:solidFill>
                <a:latin typeface="微软雅黑"/>
                <a:ea typeface="微软雅黑"/>
                <a:sym typeface="Gill Sans" charset="0"/>
              </a:rPr>
              <a:t>证据规则</a:t>
            </a:r>
            <a:endParaRPr lang="zh-CN" altLang="en-US" sz="1200" dirty="0">
              <a:solidFill>
                <a:schemeClr val="tx1">
                  <a:lumMod val="75000"/>
                  <a:lumOff val="25000"/>
                </a:schemeClr>
              </a:solidFill>
              <a:latin typeface="微软雅黑" pitchFamily="34" charset="-122"/>
              <a:ea typeface="微软雅黑" pitchFamily="34" charset="-122"/>
            </a:endParaRPr>
          </a:p>
        </p:txBody>
      </p:sp>
      <p:pic>
        <p:nvPicPr>
          <p:cNvPr id="192" name="图片 191"/>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rcRect l="79757" t="62444" r="4214" b="20847"/>
          <a:stretch>
            <a:fillRect/>
          </a:stretch>
        </p:blipFill>
        <p:spPr>
          <a:xfrm>
            <a:off x="959834" y="4588592"/>
            <a:ext cx="1597868" cy="1115071"/>
          </a:xfrm>
          <a:prstGeom prst="rect">
            <a:avLst/>
          </a:prstGeom>
        </p:spPr>
      </p:pic>
      <p:pic>
        <p:nvPicPr>
          <p:cNvPr id="193" name="图片 192"/>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rcRect l="54607" t="72463" r="29364" b="10828"/>
          <a:stretch>
            <a:fillRect/>
          </a:stretch>
        </p:blipFill>
        <p:spPr>
          <a:xfrm>
            <a:off x="2727511" y="4588592"/>
            <a:ext cx="1597868" cy="1115071"/>
          </a:xfrm>
          <a:prstGeom prst="rect">
            <a:avLst/>
          </a:prstGeom>
        </p:spPr>
      </p:pic>
      <p:pic>
        <p:nvPicPr>
          <p:cNvPr id="194" name="图片 193"/>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rcRect l="63569" t="43011" r="20402" b="40280"/>
          <a:stretch>
            <a:fillRect/>
          </a:stretch>
        </p:blipFill>
        <p:spPr>
          <a:xfrm>
            <a:off x="4495188" y="4588592"/>
            <a:ext cx="1597868" cy="1115071"/>
          </a:xfrm>
          <a:prstGeom prst="rect">
            <a:avLst/>
          </a:prstGeom>
        </p:spPr>
      </p:pic>
      <p:sp>
        <p:nvSpPr>
          <p:cNvPr id="195" name="文本框 53"/>
          <p:cNvSpPr txBox="1"/>
          <p:nvPr/>
        </p:nvSpPr>
        <p:spPr>
          <a:xfrm>
            <a:off x="854734" y="1454510"/>
            <a:ext cx="3262432" cy="400110"/>
          </a:xfrm>
          <a:prstGeom prst="rect">
            <a:avLst/>
          </a:prstGeom>
          <a:noFill/>
        </p:spPr>
        <p:txBody>
          <a:bodyPr wrap="none"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涉外商事案件的范围与要求</a:t>
            </a:r>
            <a:endParaRPr lang="zh-CN" alt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96" name="矩形 195"/>
          <p:cNvSpPr/>
          <p:nvPr/>
        </p:nvSpPr>
        <p:spPr>
          <a:xfrm>
            <a:off x="854734" y="1959773"/>
            <a:ext cx="5247891" cy="646331"/>
          </a:xfrm>
          <a:prstGeom prst="rect">
            <a:avLst/>
          </a:prstGeom>
        </p:spPr>
        <p:txBody>
          <a:bodyPr wrap="square">
            <a:spAutoFit/>
          </a:bodyPr>
          <a:lstStyle/>
          <a:p>
            <a:r>
              <a:rPr lang="zh-CN" altLang="en-US" sz="1200" dirty="0" smtClean="0">
                <a:solidFill>
                  <a:schemeClr val="tx1">
                    <a:lumMod val="50000"/>
                    <a:lumOff val="50000"/>
                  </a:schemeClr>
                </a:solidFill>
                <a:latin typeface="微软雅黑"/>
                <a:ea typeface="微软雅黑"/>
                <a:sym typeface="Gill Sans" charset="0"/>
              </a:rPr>
              <a:t>构成要素：当事人一方或双方为境外的，当事人经常居住地在境外，标的物在境外，产生、变更或消灭商事关系的法律事实在境外。涉港澳台案件参照适用。</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197" name="矩形 196"/>
          <p:cNvSpPr/>
          <p:nvPr/>
        </p:nvSpPr>
        <p:spPr>
          <a:xfrm>
            <a:off x="880232" y="2643182"/>
            <a:ext cx="5247891" cy="1754326"/>
          </a:xfrm>
          <a:prstGeom prst="rect">
            <a:avLst/>
          </a:prstGeom>
        </p:spPr>
        <p:txBody>
          <a:bodyPr wrap="square">
            <a:spAutoFit/>
          </a:bodyPr>
          <a:lstStyle/>
          <a:p>
            <a:pPr marL="285750" indent="-285750">
              <a:buFont typeface="Wingdings" pitchFamily="2" charset="2"/>
              <a:buChar char="p"/>
            </a:pPr>
            <a:r>
              <a:rPr lang="zh-CN" altLang="en-US" sz="1200" dirty="0" smtClean="0">
                <a:solidFill>
                  <a:schemeClr val="tx1">
                    <a:lumMod val="75000"/>
                    <a:lumOff val="25000"/>
                  </a:schemeClr>
                </a:solidFill>
                <a:latin typeface="楷体_GB2312" pitchFamily="49" charset="-122"/>
                <a:ea typeface="楷体_GB2312" pitchFamily="49" charset="-122"/>
                <a:sym typeface="Gill Sans" charset="0"/>
              </a:rPr>
              <a:t>紧急仲裁员指定适用于当事人书面申请对案件临时措施的处理。与案件仲裁庭的关系须注意厘清。 </a:t>
            </a:r>
            <a:endParaRPr lang="en-US" altLang="zh-CN" sz="1200" dirty="0">
              <a:solidFill>
                <a:schemeClr val="tx1">
                  <a:lumMod val="75000"/>
                  <a:lumOff val="25000"/>
                </a:schemeClr>
              </a:solidFill>
              <a:latin typeface="楷体_GB2312" pitchFamily="49" charset="-122"/>
              <a:ea typeface="楷体_GB2312" pitchFamily="49" charset="-122"/>
              <a:sym typeface="Gill Sans" charset="0"/>
            </a:endParaRPr>
          </a:p>
          <a:p>
            <a:pPr marL="285750" indent="-285750">
              <a:buFont typeface="Arial" panose="020B0604020202020204" pitchFamily="34" charset="0"/>
              <a:buChar char="•"/>
            </a:pPr>
            <a:endParaRPr lang="en-US" altLang="zh-CN" sz="1200" dirty="0">
              <a:solidFill>
                <a:schemeClr val="tx1">
                  <a:lumMod val="75000"/>
                  <a:lumOff val="25000"/>
                </a:schemeClr>
              </a:solidFill>
              <a:latin typeface="楷体_GB2312" pitchFamily="49" charset="-122"/>
              <a:ea typeface="楷体_GB2312" pitchFamily="49" charset="-122"/>
              <a:sym typeface="Gill Sans" charset="0"/>
            </a:endParaRPr>
          </a:p>
          <a:p>
            <a:pPr marL="285750" indent="-285750">
              <a:buFont typeface="Wingdings" pitchFamily="2" charset="2"/>
              <a:buChar char="p"/>
            </a:pPr>
            <a:r>
              <a:rPr lang="zh-CN" altLang="en-US" sz="1200" dirty="0" smtClean="0">
                <a:solidFill>
                  <a:schemeClr val="tx1">
                    <a:lumMod val="75000"/>
                    <a:lumOff val="25000"/>
                  </a:schemeClr>
                </a:solidFill>
                <a:latin typeface="楷体_GB2312" pitchFamily="49" charset="-122"/>
                <a:ea typeface="楷体_GB2312" pitchFamily="49" charset="-122"/>
              </a:rPr>
              <a:t>第三方资助仲裁针对没有资助就无法提起仲裁的申请人，或有能力负担仲裁成本，但出于降低运营成本和商业风险等需要资助的申请人。助还可以分担仲裁请求不被支持的风险（由第三方资助的投资者承诺承担）。</a:t>
            </a:r>
            <a:endParaRPr lang="en-US" altLang="zh-CN" sz="1200" dirty="0">
              <a:solidFill>
                <a:schemeClr val="tx1">
                  <a:lumMod val="75000"/>
                  <a:lumOff val="25000"/>
                </a:schemeClr>
              </a:solidFill>
              <a:latin typeface="楷体_GB2312" pitchFamily="49" charset="-122"/>
              <a:ea typeface="楷体_GB2312" pitchFamily="49" charset="-122"/>
              <a:sym typeface="Gill Sans" charset="0"/>
            </a:endParaRPr>
          </a:p>
          <a:p>
            <a:pPr marL="285750" indent="-285750">
              <a:buFont typeface="Arial" panose="020B0604020202020204" pitchFamily="34" charset="0"/>
              <a:buChar char="•"/>
            </a:pPr>
            <a:endParaRPr lang="en-US" altLang="zh-CN" sz="1200" dirty="0">
              <a:solidFill>
                <a:schemeClr val="tx1">
                  <a:lumMod val="75000"/>
                  <a:lumOff val="25000"/>
                </a:schemeClr>
              </a:solidFill>
              <a:latin typeface="楷体_GB2312" pitchFamily="49" charset="-122"/>
              <a:ea typeface="楷体_GB2312" pitchFamily="49" charset="-122"/>
              <a:sym typeface="Gill Sans" charset="0"/>
            </a:endParaRPr>
          </a:p>
          <a:p>
            <a:pPr marL="285750" indent="-285750">
              <a:buFont typeface="Wingdings" pitchFamily="2" charset="2"/>
              <a:buChar char="p"/>
            </a:pPr>
            <a:r>
              <a:rPr lang="zh-CN" altLang="en-US" sz="1200" dirty="0" smtClean="0">
                <a:solidFill>
                  <a:schemeClr val="tx1">
                    <a:lumMod val="75000"/>
                    <a:lumOff val="25000"/>
                  </a:schemeClr>
                </a:solidFill>
                <a:latin typeface="楷体_GB2312" pitchFamily="49" charset="-122"/>
                <a:ea typeface="楷体_GB2312" pitchFamily="49" charset="-122"/>
                <a:sym typeface="Gill Sans" charset="0"/>
              </a:rPr>
              <a:t>仲裁庭应当根据当事人选择适用的法律对案件作出裁决。选择的法律一般为实体法，当事人另有约定除外。</a:t>
            </a:r>
            <a:endParaRPr lang="en-US" altLang="zh-CN" sz="1200" dirty="0">
              <a:solidFill>
                <a:schemeClr val="tx1">
                  <a:lumMod val="75000"/>
                  <a:lumOff val="25000"/>
                </a:schemeClr>
              </a:solidFill>
              <a:latin typeface="楷体_GB2312" pitchFamily="49" charset="-122"/>
              <a:ea typeface="楷体_GB2312" pitchFamily="49" charset="-122"/>
              <a:sym typeface="Gill Sans" charset="0"/>
            </a:endParaRPr>
          </a:p>
        </p:txBody>
      </p:sp>
    </p:spTree>
    <p:extLst>
      <p:ext uri="{BB962C8B-B14F-4D97-AF65-F5344CB8AC3E}">
        <p14:creationId xmlns:p14="http://schemas.microsoft.com/office/powerpoint/2010/main" xmlns:p15="http://schemas.microsoft.com/office/powerpoint/2012/main" xmlns="" val="3723999988"/>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000"/>
                                        <p:tgtEl>
                                          <p:spTgt spid="195"/>
                                        </p:tgtEl>
                                      </p:cBhvr>
                                    </p:animEffect>
                                    <p:anim calcmode="lin" valueType="num">
                                      <p:cBhvr>
                                        <p:cTn id="28" dur="1000" fill="hold"/>
                                        <p:tgtEl>
                                          <p:spTgt spid="195"/>
                                        </p:tgtEl>
                                        <p:attrNameLst>
                                          <p:attrName>ppt_x</p:attrName>
                                        </p:attrNameLst>
                                      </p:cBhvr>
                                      <p:tavLst>
                                        <p:tav tm="0">
                                          <p:val>
                                            <p:strVal val="#ppt_x"/>
                                          </p:val>
                                        </p:tav>
                                        <p:tav tm="100000">
                                          <p:val>
                                            <p:strVal val="#ppt_x"/>
                                          </p:val>
                                        </p:tav>
                                      </p:tavLst>
                                    </p:anim>
                                    <p:anim calcmode="lin" valueType="num">
                                      <p:cBhvr>
                                        <p:cTn id="29" dur="1000" fill="hold"/>
                                        <p:tgtEl>
                                          <p:spTgt spid="195"/>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500"/>
                                        <p:tgtEl>
                                          <p:spTgt spid="196"/>
                                        </p:tgtEl>
                                      </p:cBhvr>
                                    </p:animEffect>
                                  </p:childTnLst>
                                </p:cTn>
                              </p:par>
                            </p:childTnLst>
                          </p:cTn>
                        </p:par>
                        <p:par>
                          <p:cTn id="34" fill="hold" nodeType="afterGroup">
                            <p:stCondLst>
                              <p:cond delay="4250"/>
                            </p:stCondLst>
                            <p:childTnLst>
                              <p:par>
                                <p:cTn id="35" presetID="42" presetClass="entr" presetSubtype="0" fill="hold" grpId="0" nodeType="after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1000"/>
                                        <p:tgtEl>
                                          <p:spTgt spid="197"/>
                                        </p:tgtEl>
                                      </p:cBhvr>
                                    </p:animEffect>
                                    <p:anim calcmode="lin" valueType="num">
                                      <p:cBhvr>
                                        <p:cTn id="38" dur="1000" fill="hold"/>
                                        <p:tgtEl>
                                          <p:spTgt spid="197"/>
                                        </p:tgtEl>
                                        <p:attrNameLst>
                                          <p:attrName>ppt_x</p:attrName>
                                        </p:attrNameLst>
                                      </p:cBhvr>
                                      <p:tavLst>
                                        <p:tav tm="0">
                                          <p:val>
                                            <p:strVal val="#ppt_x"/>
                                          </p:val>
                                        </p:tav>
                                        <p:tav tm="100000">
                                          <p:val>
                                            <p:strVal val="#ppt_x"/>
                                          </p:val>
                                        </p:tav>
                                      </p:tavLst>
                                    </p:anim>
                                    <p:anim calcmode="lin" valueType="num">
                                      <p:cBhvr>
                                        <p:cTn id="39" dur="1000" fill="hold"/>
                                        <p:tgtEl>
                                          <p:spTgt spid="197"/>
                                        </p:tgtEl>
                                        <p:attrNameLst>
                                          <p:attrName>ppt_y</p:attrName>
                                        </p:attrNameLst>
                                      </p:cBhvr>
                                      <p:tavLst>
                                        <p:tav tm="0">
                                          <p:val>
                                            <p:strVal val="#ppt_y+.1"/>
                                          </p:val>
                                        </p:tav>
                                        <p:tav tm="100000">
                                          <p:val>
                                            <p:strVal val="#ppt_y"/>
                                          </p:val>
                                        </p:tav>
                                      </p:tavLst>
                                    </p:anim>
                                  </p:childTnLst>
                                </p:cTn>
                              </p:par>
                              <p:par>
                                <p:cTn id="40" presetID="53" presetClass="entr" presetSubtype="0" fill="hold" nodeType="withEffect">
                                  <p:stCondLst>
                                    <p:cond delay="500"/>
                                  </p:stCondLst>
                                  <p:childTnLst>
                                    <p:set>
                                      <p:cBhvr>
                                        <p:cTn id="41" dur="1" fill="hold">
                                          <p:stCondLst>
                                            <p:cond delay="0"/>
                                          </p:stCondLst>
                                        </p:cTn>
                                        <p:tgtEl>
                                          <p:spTgt spid="192"/>
                                        </p:tgtEl>
                                        <p:attrNameLst>
                                          <p:attrName>style.visibility</p:attrName>
                                        </p:attrNameLst>
                                      </p:cBhvr>
                                      <p:to>
                                        <p:strVal val="visible"/>
                                      </p:to>
                                    </p:set>
                                    <p:anim calcmode="lin" valueType="num">
                                      <p:cBhvr>
                                        <p:cTn id="42" dur="500" fill="hold"/>
                                        <p:tgtEl>
                                          <p:spTgt spid="192"/>
                                        </p:tgtEl>
                                        <p:attrNameLst>
                                          <p:attrName>ppt_w</p:attrName>
                                        </p:attrNameLst>
                                      </p:cBhvr>
                                      <p:tavLst>
                                        <p:tav tm="0">
                                          <p:val>
                                            <p:fltVal val="0"/>
                                          </p:val>
                                        </p:tav>
                                        <p:tav tm="100000">
                                          <p:val>
                                            <p:strVal val="#ppt_w"/>
                                          </p:val>
                                        </p:tav>
                                      </p:tavLst>
                                    </p:anim>
                                    <p:anim calcmode="lin" valueType="num">
                                      <p:cBhvr>
                                        <p:cTn id="43" dur="500" fill="hold"/>
                                        <p:tgtEl>
                                          <p:spTgt spid="192"/>
                                        </p:tgtEl>
                                        <p:attrNameLst>
                                          <p:attrName>ppt_h</p:attrName>
                                        </p:attrNameLst>
                                      </p:cBhvr>
                                      <p:tavLst>
                                        <p:tav tm="0">
                                          <p:val>
                                            <p:fltVal val="0"/>
                                          </p:val>
                                        </p:tav>
                                        <p:tav tm="100000">
                                          <p:val>
                                            <p:strVal val="#ppt_h"/>
                                          </p:val>
                                        </p:tav>
                                      </p:tavLst>
                                    </p:anim>
                                    <p:animEffect transition="in" filter="fade">
                                      <p:cBhvr>
                                        <p:cTn id="44" dur="500"/>
                                        <p:tgtEl>
                                          <p:spTgt spid="192"/>
                                        </p:tgtEl>
                                      </p:cBhvr>
                                    </p:animEffect>
                                  </p:childTnLst>
                                </p:cTn>
                              </p:par>
                              <p:par>
                                <p:cTn id="45" presetID="53" presetClass="entr" presetSubtype="0" fill="hold" nodeType="withEffect">
                                  <p:stCondLst>
                                    <p:cond delay="500"/>
                                  </p:stCondLst>
                                  <p:childTnLst>
                                    <p:set>
                                      <p:cBhvr>
                                        <p:cTn id="46" dur="1" fill="hold">
                                          <p:stCondLst>
                                            <p:cond delay="0"/>
                                          </p:stCondLst>
                                        </p:cTn>
                                        <p:tgtEl>
                                          <p:spTgt spid="193"/>
                                        </p:tgtEl>
                                        <p:attrNameLst>
                                          <p:attrName>style.visibility</p:attrName>
                                        </p:attrNameLst>
                                      </p:cBhvr>
                                      <p:to>
                                        <p:strVal val="visible"/>
                                      </p:to>
                                    </p:set>
                                    <p:anim calcmode="lin" valueType="num">
                                      <p:cBhvr>
                                        <p:cTn id="47" dur="500" fill="hold"/>
                                        <p:tgtEl>
                                          <p:spTgt spid="193"/>
                                        </p:tgtEl>
                                        <p:attrNameLst>
                                          <p:attrName>ppt_w</p:attrName>
                                        </p:attrNameLst>
                                      </p:cBhvr>
                                      <p:tavLst>
                                        <p:tav tm="0">
                                          <p:val>
                                            <p:fltVal val="0"/>
                                          </p:val>
                                        </p:tav>
                                        <p:tav tm="100000">
                                          <p:val>
                                            <p:strVal val="#ppt_w"/>
                                          </p:val>
                                        </p:tav>
                                      </p:tavLst>
                                    </p:anim>
                                    <p:anim calcmode="lin" valueType="num">
                                      <p:cBhvr>
                                        <p:cTn id="48" dur="500" fill="hold"/>
                                        <p:tgtEl>
                                          <p:spTgt spid="193"/>
                                        </p:tgtEl>
                                        <p:attrNameLst>
                                          <p:attrName>ppt_h</p:attrName>
                                        </p:attrNameLst>
                                      </p:cBhvr>
                                      <p:tavLst>
                                        <p:tav tm="0">
                                          <p:val>
                                            <p:fltVal val="0"/>
                                          </p:val>
                                        </p:tav>
                                        <p:tav tm="100000">
                                          <p:val>
                                            <p:strVal val="#ppt_h"/>
                                          </p:val>
                                        </p:tav>
                                      </p:tavLst>
                                    </p:anim>
                                    <p:animEffect transition="in" filter="fade">
                                      <p:cBhvr>
                                        <p:cTn id="49" dur="500"/>
                                        <p:tgtEl>
                                          <p:spTgt spid="193"/>
                                        </p:tgtEl>
                                      </p:cBhvr>
                                    </p:animEffect>
                                  </p:childTnLst>
                                </p:cTn>
                              </p:par>
                              <p:par>
                                <p:cTn id="50" presetID="53" presetClass="entr" presetSubtype="0" fill="hold" nodeType="withEffect">
                                  <p:stCondLst>
                                    <p:cond delay="50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500" fill="hold"/>
                                        <p:tgtEl>
                                          <p:spTgt spid="194"/>
                                        </p:tgtEl>
                                        <p:attrNameLst>
                                          <p:attrName>ppt_w</p:attrName>
                                        </p:attrNameLst>
                                      </p:cBhvr>
                                      <p:tavLst>
                                        <p:tav tm="0">
                                          <p:val>
                                            <p:fltVal val="0"/>
                                          </p:val>
                                        </p:tav>
                                        <p:tav tm="100000">
                                          <p:val>
                                            <p:strVal val="#ppt_w"/>
                                          </p:val>
                                        </p:tav>
                                      </p:tavLst>
                                    </p:anim>
                                    <p:anim calcmode="lin" valueType="num">
                                      <p:cBhvr>
                                        <p:cTn id="53" dur="500" fill="hold"/>
                                        <p:tgtEl>
                                          <p:spTgt spid="194"/>
                                        </p:tgtEl>
                                        <p:attrNameLst>
                                          <p:attrName>ppt_h</p:attrName>
                                        </p:attrNameLst>
                                      </p:cBhvr>
                                      <p:tavLst>
                                        <p:tav tm="0">
                                          <p:val>
                                            <p:fltVal val="0"/>
                                          </p:val>
                                        </p:tav>
                                        <p:tav tm="100000">
                                          <p:val>
                                            <p:strVal val="#ppt_h"/>
                                          </p:val>
                                        </p:tav>
                                      </p:tavLst>
                                    </p:anim>
                                    <p:animEffect transition="in" filter="fade">
                                      <p:cBhvr>
                                        <p:cTn id="54" dur="500"/>
                                        <p:tgtEl>
                                          <p:spTgt spid="194"/>
                                        </p:tgtEl>
                                      </p:cBhvr>
                                    </p:animEffect>
                                  </p:childTnLst>
                                </p:cTn>
                              </p:par>
                              <p:par>
                                <p:cTn id="55" presetID="42" presetClass="entr" presetSubtype="0" fill="hold" nodeType="withEffect">
                                  <p:stCondLst>
                                    <p:cond delay="100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0"/>
                                  </p:stCondLst>
                                  <p:childTnLst>
                                    <p:set>
                                      <p:cBhvr>
                                        <p:cTn id="66" dur="1" fill="hold">
                                          <p:stCondLst>
                                            <p:cond delay="0"/>
                                          </p:stCondLst>
                                        </p:cTn>
                                        <p:tgtEl>
                                          <p:spTgt spid="187"/>
                                        </p:tgtEl>
                                        <p:attrNameLst>
                                          <p:attrName>style.visibility</p:attrName>
                                        </p:attrNameLst>
                                      </p:cBhvr>
                                      <p:to>
                                        <p:strVal val="visible"/>
                                      </p:to>
                                    </p:set>
                                    <p:animEffect transition="in" filter="fade">
                                      <p:cBhvr>
                                        <p:cTn id="67" dur="1000"/>
                                        <p:tgtEl>
                                          <p:spTgt spid="187"/>
                                        </p:tgtEl>
                                      </p:cBhvr>
                                    </p:animEffect>
                                    <p:anim calcmode="lin" valueType="num">
                                      <p:cBhvr>
                                        <p:cTn id="68" dur="1000" fill="hold"/>
                                        <p:tgtEl>
                                          <p:spTgt spid="187"/>
                                        </p:tgtEl>
                                        <p:attrNameLst>
                                          <p:attrName>ppt_x</p:attrName>
                                        </p:attrNameLst>
                                      </p:cBhvr>
                                      <p:tavLst>
                                        <p:tav tm="0">
                                          <p:val>
                                            <p:strVal val="#ppt_x"/>
                                          </p:val>
                                        </p:tav>
                                        <p:tav tm="100000">
                                          <p:val>
                                            <p:strVal val="#ppt_x"/>
                                          </p:val>
                                        </p:tav>
                                      </p:tavLst>
                                    </p:anim>
                                    <p:anim calcmode="lin" valueType="num">
                                      <p:cBhvr>
                                        <p:cTn id="69" dur="1000" fill="hold"/>
                                        <p:tgtEl>
                                          <p:spTgt spid="187"/>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8250"/>
                            </p:stCondLst>
                            <p:childTnLst>
                              <p:par>
                                <p:cTn id="71" presetID="22" presetClass="entr" presetSubtype="1" fill="hold" nodeType="afterEffect">
                                  <p:stCondLst>
                                    <p:cond delay="0"/>
                                  </p:stCondLst>
                                  <p:childTnLst>
                                    <p:set>
                                      <p:cBhvr>
                                        <p:cTn id="72" dur="1" fill="hold">
                                          <p:stCondLst>
                                            <p:cond delay="0"/>
                                          </p:stCondLst>
                                        </p:cTn>
                                        <p:tgtEl>
                                          <p:spTgt spid="183"/>
                                        </p:tgtEl>
                                        <p:attrNameLst>
                                          <p:attrName>style.visibility</p:attrName>
                                        </p:attrNameLst>
                                      </p:cBhvr>
                                      <p:to>
                                        <p:strVal val="visible"/>
                                      </p:to>
                                    </p:set>
                                    <p:animEffect transition="in" filter="wipe(up)">
                                      <p:cBhvr>
                                        <p:cTn id="73" dur="500"/>
                                        <p:tgtEl>
                                          <p:spTgt spid="183"/>
                                        </p:tgtEl>
                                      </p:cBhvr>
                                    </p:animEffect>
                                  </p:childTnLst>
                                </p:cTn>
                              </p:par>
                              <p:par>
                                <p:cTn id="74" presetID="42" presetClass="entr" presetSubtype="0" fill="hold" nodeType="withEffect">
                                  <p:stCondLst>
                                    <p:cond delay="50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50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189"/>
                                        </p:tgtEl>
                                        <p:attrNameLst>
                                          <p:attrName>style.visibility</p:attrName>
                                        </p:attrNameLst>
                                      </p:cBhvr>
                                      <p:to>
                                        <p:strVal val="visible"/>
                                      </p:to>
                                    </p:set>
                                    <p:animEffect transition="in" filter="fade">
                                      <p:cBhvr>
                                        <p:cTn id="86" dur="1000"/>
                                        <p:tgtEl>
                                          <p:spTgt spid="189"/>
                                        </p:tgtEl>
                                      </p:cBhvr>
                                    </p:animEffect>
                                    <p:anim calcmode="lin" valueType="num">
                                      <p:cBhvr>
                                        <p:cTn id="87" dur="1000" fill="hold"/>
                                        <p:tgtEl>
                                          <p:spTgt spid="189"/>
                                        </p:tgtEl>
                                        <p:attrNameLst>
                                          <p:attrName>ppt_x</p:attrName>
                                        </p:attrNameLst>
                                      </p:cBhvr>
                                      <p:tavLst>
                                        <p:tav tm="0">
                                          <p:val>
                                            <p:strVal val="#ppt_x"/>
                                          </p:val>
                                        </p:tav>
                                        <p:tav tm="100000">
                                          <p:val>
                                            <p:strVal val="#ppt_x"/>
                                          </p:val>
                                        </p:tav>
                                      </p:tavLst>
                                    </p:anim>
                                    <p:anim calcmode="lin" valueType="num">
                                      <p:cBhvr>
                                        <p:cTn id="88" dur="1000" fill="hold"/>
                                        <p:tgtEl>
                                          <p:spTgt spid="189"/>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11750"/>
                            </p:stCondLst>
                            <p:childTnLst>
                              <p:par>
                                <p:cTn id="90" presetID="22" presetClass="entr" presetSubtype="1" fill="hold" nodeType="afterEffect">
                                  <p:stCondLst>
                                    <p:cond delay="0"/>
                                  </p:stCondLst>
                                  <p:childTnLst>
                                    <p:set>
                                      <p:cBhvr>
                                        <p:cTn id="91" dur="1" fill="hold">
                                          <p:stCondLst>
                                            <p:cond delay="0"/>
                                          </p:stCondLst>
                                        </p:cTn>
                                        <p:tgtEl>
                                          <p:spTgt spid="186"/>
                                        </p:tgtEl>
                                        <p:attrNameLst>
                                          <p:attrName>style.visibility</p:attrName>
                                        </p:attrNameLst>
                                      </p:cBhvr>
                                      <p:to>
                                        <p:strVal val="visible"/>
                                      </p:to>
                                    </p:set>
                                    <p:animEffect transition="in" filter="wipe(up)">
                                      <p:cBhvr>
                                        <p:cTn id="92" dur="500"/>
                                        <p:tgtEl>
                                          <p:spTgt spid="186"/>
                                        </p:tgtEl>
                                      </p:cBhvr>
                                    </p:animEffect>
                                  </p:childTnLst>
                                </p:cTn>
                              </p:par>
                              <p:par>
                                <p:cTn id="93" presetID="42" presetClass="entr" presetSubtype="0" fill="hold" nodeType="withEffect">
                                  <p:stCondLst>
                                    <p:cond delay="500"/>
                                  </p:stCondLst>
                                  <p:childTnLst>
                                    <p:set>
                                      <p:cBhvr>
                                        <p:cTn id="94" dur="1" fill="hold">
                                          <p:stCondLst>
                                            <p:cond delay="0"/>
                                          </p:stCondLst>
                                        </p:cTn>
                                        <p:tgtEl>
                                          <p:spTgt spid="125"/>
                                        </p:tgtEl>
                                        <p:attrNameLst>
                                          <p:attrName>style.visibility</p:attrName>
                                        </p:attrNameLst>
                                      </p:cBhvr>
                                      <p:to>
                                        <p:strVal val="visible"/>
                                      </p:to>
                                    </p:set>
                                    <p:animEffect transition="in" filter="fade">
                                      <p:cBhvr>
                                        <p:cTn id="95" dur="1000"/>
                                        <p:tgtEl>
                                          <p:spTgt spid="125"/>
                                        </p:tgtEl>
                                      </p:cBhvr>
                                    </p:animEffect>
                                    <p:anim calcmode="lin" valueType="num">
                                      <p:cBhvr>
                                        <p:cTn id="96" dur="1000" fill="hold"/>
                                        <p:tgtEl>
                                          <p:spTgt spid="125"/>
                                        </p:tgtEl>
                                        <p:attrNameLst>
                                          <p:attrName>ppt_x</p:attrName>
                                        </p:attrNameLst>
                                      </p:cBhvr>
                                      <p:tavLst>
                                        <p:tav tm="0">
                                          <p:val>
                                            <p:strVal val="#ppt_x"/>
                                          </p:val>
                                        </p:tav>
                                        <p:tav tm="100000">
                                          <p:val>
                                            <p:strVal val="#ppt_x"/>
                                          </p:val>
                                        </p:tav>
                                      </p:tavLst>
                                    </p:anim>
                                    <p:anim calcmode="lin" valueType="num">
                                      <p:cBhvr>
                                        <p:cTn id="97" dur="1000" fill="hold"/>
                                        <p:tgtEl>
                                          <p:spTgt spid="12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500"/>
                                  </p:stCondLst>
                                  <p:childTnLst>
                                    <p:set>
                                      <p:cBhvr>
                                        <p:cTn id="99" dur="1" fill="hold">
                                          <p:stCondLst>
                                            <p:cond delay="0"/>
                                          </p:stCondLst>
                                        </p:cTn>
                                        <p:tgtEl>
                                          <p:spTgt spid="190"/>
                                        </p:tgtEl>
                                        <p:attrNameLst>
                                          <p:attrName>style.visibility</p:attrName>
                                        </p:attrNameLst>
                                      </p:cBhvr>
                                      <p:to>
                                        <p:strVal val="visible"/>
                                      </p:to>
                                    </p:set>
                                    <p:animEffect transition="in" filter="fade">
                                      <p:cBhvr>
                                        <p:cTn id="100" dur="1000"/>
                                        <p:tgtEl>
                                          <p:spTgt spid="190"/>
                                        </p:tgtEl>
                                      </p:cBhvr>
                                    </p:animEffect>
                                    <p:anim calcmode="lin" valueType="num">
                                      <p:cBhvr>
                                        <p:cTn id="101" dur="1000" fill="hold"/>
                                        <p:tgtEl>
                                          <p:spTgt spid="190"/>
                                        </p:tgtEl>
                                        <p:attrNameLst>
                                          <p:attrName>ppt_x</p:attrName>
                                        </p:attrNameLst>
                                      </p:cBhvr>
                                      <p:tavLst>
                                        <p:tav tm="0">
                                          <p:val>
                                            <p:strVal val="#ppt_x"/>
                                          </p:val>
                                        </p:tav>
                                        <p:tav tm="100000">
                                          <p:val>
                                            <p:strVal val="#ppt_x"/>
                                          </p:val>
                                        </p:tav>
                                      </p:tavLst>
                                    </p:anim>
                                    <p:anim calcmode="lin" valueType="num">
                                      <p:cBhvr>
                                        <p:cTn id="102" dur="1000" fill="hold"/>
                                        <p:tgtEl>
                                          <p:spTgt spid="190"/>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500"/>
                                  </p:stCondLst>
                                  <p:childTnLst>
                                    <p:set>
                                      <p:cBhvr>
                                        <p:cTn id="104" dur="1" fill="hold">
                                          <p:stCondLst>
                                            <p:cond delay="0"/>
                                          </p:stCondLst>
                                        </p:cTn>
                                        <p:tgtEl>
                                          <p:spTgt spid="4"/>
                                        </p:tgtEl>
                                        <p:attrNameLst>
                                          <p:attrName>style.visibility</p:attrName>
                                        </p:attrNameLst>
                                      </p:cBhvr>
                                      <p:to>
                                        <p:strVal val="visible"/>
                                      </p:to>
                                    </p:set>
                                    <p:animEffect transition="in" filter="fade">
                                      <p:cBhvr>
                                        <p:cTn id="105" dur="1000"/>
                                        <p:tgtEl>
                                          <p:spTgt spid="4"/>
                                        </p:tgtEl>
                                      </p:cBhvr>
                                    </p:animEffect>
                                    <p:anim calcmode="lin" valueType="num">
                                      <p:cBhvr>
                                        <p:cTn id="106" dur="1000" fill="hold"/>
                                        <p:tgtEl>
                                          <p:spTgt spid="4"/>
                                        </p:tgtEl>
                                        <p:attrNameLst>
                                          <p:attrName>ppt_x</p:attrName>
                                        </p:attrNameLst>
                                      </p:cBhvr>
                                      <p:tavLst>
                                        <p:tav tm="0">
                                          <p:val>
                                            <p:strVal val="#ppt_x"/>
                                          </p:val>
                                        </p:tav>
                                        <p:tav tm="100000">
                                          <p:val>
                                            <p:strVal val="#ppt_x"/>
                                          </p:val>
                                        </p:tav>
                                      </p:tavLst>
                                    </p:anim>
                                    <p:anim calcmode="lin" valueType="num">
                                      <p:cBhvr>
                                        <p:cTn id="107" dur="1000" fill="hold"/>
                                        <p:tgtEl>
                                          <p:spTgt spid="4"/>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15250"/>
                            </p:stCondLst>
                            <p:childTnLst>
                              <p:par>
                                <p:cTn id="109" presetID="22" presetClass="entr" presetSubtype="1" fill="hold" nodeType="afterEffect">
                                  <p:stCondLst>
                                    <p:cond delay="0"/>
                                  </p:stCondLst>
                                  <p:childTnLst>
                                    <p:set>
                                      <p:cBhvr>
                                        <p:cTn id="110" dur="1" fill="hold">
                                          <p:stCondLst>
                                            <p:cond delay="0"/>
                                          </p:stCondLst>
                                        </p:cTn>
                                        <p:tgtEl>
                                          <p:spTgt spid="185"/>
                                        </p:tgtEl>
                                        <p:attrNameLst>
                                          <p:attrName>style.visibility</p:attrName>
                                        </p:attrNameLst>
                                      </p:cBhvr>
                                      <p:to>
                                        <p:strVal val="visible"/>
                                      </p:to>
                                    </p:set>
                                    <p:animEffect transition="in" filter="wipe(up)">
                                      <p:cBhvr>
                                        <p:cTn id="111" dur="500"/>
                                        <p:tgtEl>
                                          <p:spTgt spid="185"/>
                                        </p:tgtEl>
                                      </p:cBhvr>
                                    </p:animEffect>
                                  </p:childTnLst>
                                </p:cTn>
                              </p:par>
                              <p:par>
                                <p:cTn id="112" presetID="42" presetClass="entr" presetSubtype="0" fill="hold" nodeType="withEffect">
                                  <p:stCondLst>
                                    <p:cond delay="500"/>
                                  </p:stCondLst>
                                  <p:childTnLst>
                                    <p:set>
                                      <p:cBhvr>
                                        <p:cTn id="113" dur="1" fill="hold">
                                          <p:stCondLst>
                                            <p:cond delay="0"/>
                                          </p:stCondLst>
                                        </p:cTn>
                                        <p:tgtEl>
                                          <p:spTgt spid="5"/>
                                        </p:tgtEl>
                                        <p:attrNameLst>
                                          <p:attrName>style.visibility</p:attrName>
                                        </p:attrNameLst>
                                      </p:cBhvr>
                                      <p:to>
                                        <p:strVal val="visible"/>
                                      </p:to>
                                    </p:set>
                                    <p:animEffect transition="in" filter="fade">
                                      <p:cBhvr>
                                        <p:cTn id="114" dur="1000"/>
                                        <p:tgtEl>
                                          <p:spTgt spid="5"/>
                                        </p:tgtEl>
                                      </p:cBhvr>
                                    </p:animEffect>
                                    <p:anim calcmode="lin" valueType="num">
                                      <p:cBhvr>
                                        <p:cTn id="115" dur="1000" fill="hold"/>
                                        <p:tgtEl>
                                          <p:spTgt spid="5"/>
                                        </p:tgtEl>
                                        <p:attrNameLst>
                                          <p:attrName>ppt_x</p:attrName>
                                        </p:attrNameLst>
                                      </p:cBhvr>
                                      <p:tavLst>
                                        <p:tav tm="0">
                                          <p:val>
                                            <p:strVal val="#ppt_x"/>
                                          </p:val>
                                        </p:tav>
                                        <p:tav tm="100000">
                                          <p:val>
                                            <p:strVal val="#ppt_x"/>
                                          </p:val>
                                        </p:tav>
                                      </p:tavLst>
                                    </p:anim>
                                    <p:anim calcmode="lin" valueType="num">
                                      <p:cBhvr>
                                        <p:cTn id="116" dur="1000" fill="hold"/>
                                        <p:tgtEl>
                                          <p:spTgt spid="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500"/>
                                  </p:stCondLst>
                                  <p:childTnLst>
                                    <p:set>
                                      <p:cBhvr>
                                        <p:cTn id="118" dur="1" fill="hold">
                                          <p:stCondLst>
                                            <p:cond delay="0"/>
                                          </p:stCondLst>
                                        </p:cTn>
                                        <p:tgtEl>
                                          <p:spTgt spid="191"/>
                                        </p:tgtEl>
                                        <p:attrNameLst>
                                          <p:attrName>style.visibility</p:attrName>
                                        </p:attrNameLst>
                                      </p:cBhvr>
                                      <p:to>
                                        <p:strVal val="visible"/>
                                      </p:to>
                                    </p:set>
                                    <p:animEffect transition="in" filter="fade">
                                      <p:cBhvr>
                                        <p:cTn id="119" dur="1000"/>
                                        <p:tgtEl>
                                          <p:spTgt spid="191"/>
                                        </p:tgtEl>
                                      </p:cBhvr>
                                    </p:animEffect>
                                    <p:anim calcmode="lin" valueType="num">
                                      <p:cBhvr>
                                        <p:cTn id="120" dur="1000" fill="hold"/>
                                        <p:tgtEl>
                                          <p:spTgt spid="191"/>
                                        </p:tgtEl>
                                        <p:attrNameLst>
                                          <p:attrName>ppt_x</p:attrName>
                                        </p:attrNameLst>
                                      </p:cBhvr>
                                      <p:tavLst>
                                        <p:tav tm="0">
                                          <p:val>
                                            <p:strVal val="#ppt_x"/>
                                          </p:val>
                                        </p:tav>
                                        <p:tav tm="100000">
                                          <p:val>
                                            <p:strVal val="#ppt_x"/>
                                          </p:val>
                                        </p:tav>
                                      </p:tavLst>
                                    </p:anim>
                                    <p:anim calcmode="lin" valueType="num">
                                      <p:cBhvr>
                                        <p:cTn id="121" dur="1000" fill="hold"/>
                                        <p:tgtEl>
                                          <p:spTgt spid="191"/>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500"/>
                                  </p:stCondLst>
                                  <p:childTnLst>
                                    <p:set>
                                      <p:cBhvr>
                                        <p:cTn id="123" dur="1" fill="hold">
                                          <p:stCondLst>
                                            <p:cond delay="0"/>
                                          </p:stCondLst>
                                        </p:cTn>
                                        <p:tgtEl>
                                          <p:spTgt spid="154"/>
                                        </p:tgtEl>
                                        <p:attrNameLst>
                                          <p:attrName>style.visibility</p:attrName>
                                        </p:attrNameLst>
                                      </p:cBhvr>
                                      <p:to>
                                        <p:strVal val="visible"/>
                                      </p:to>
                                    </p:set>
                                    <p:animEffect transition="in" filter="fade">
                                      <p:cBhvr>
                                        <p:cTn id="124" dur="1000"/>
                                        <p:tgtEl>
                                          <p:spTgt spid="154"/>
                                        </p:tgtEl>
                                      </p:cBhvr>
                                    </p:animEffect>
                                    <p:anim calcmode="lin" valueType="num">
                                      <p:cBhvr>
                                        <p:cTn id="125" dur="1000" fill="hold"/>
                                        <p:tgtEl>
                                          <p:spTgt spid="154"/>
                                        </p:tgtEl>
                                        <p:attrNameLst>
                                          <p:attrName>ppt_x</p:attrName>
                                        </p:attrNameLst>
                                      </p:cBhvr>
                                      <p:tavLst>
                                        <p:tav tm="0">
                                          <p:val>
                                            <p:strVal val="#ppt_x"/>
                                          </p:val>
                                        </p:tav>
                                        <p:tav tm="100000">
                                          <p:val>
                                            <p:strVal val="#ppt_x"/>
                                          </p:val>
                                        </p:tav>
                                      </p:tavLst>
                                    </p:anim>
                                    <p:anim calcmode="lin" valueType="num">
                                      <p:cBhvr>
                                        <p:cTn id="126" dur="1000" fill="hold"/>
                                        <p:tgtEl>
                                          <p:spTgt spid="154"/>
                                        </p:tgtEl>
                                        <p:attrNameLst>
                                          <p:attrName>ppt_y</p:attrName>
                                        </p:attrNameLst>
                                      </p:cBhvr>
                                      <p:tavLst>
                                        <p:tav tm="0">
                                          <p:val>
                                            <p:strVal val="#ppt_y+.1"/>
                                          </p:val>
                                        </p:tav>
                                        <p:tav tm="100000">
                                          <p:val>
                                            <p:strVal val="#ppt_y"/>
                                          </p:val>
                                        </p:tav>
                                      </p:tavLst>
                                    </p:anim>
                                  </p:childTnLst>
                                </p:cTn>
                              </p:par>
                            </p:childTnLst>
                          </p:cTn>
                        </p:par>
                        <p:par>
                          <p:cTn id="127" fill="hold" nodeType="afterGroup">
                            <p:stCondLst>
                              <p:cond delay="18750"/>
                            </p:stCondLst>
                            <p:childTnLst>
                              <p:par>
                                <p:cTn id="128" presetID="22" presetClass="entr" presetSubtype="1" fill="hold" nodeType="afterEffect">
                                  <p:stCondLst>
                                    <p:cond delay="0"/>
                                  </p:stCondLst>
                                  <p:childTnLst>
                                    <p:set>
                                      <p:cBhvr>
                                        <p:cTn id="129" dur="1" fill="hold">
                                          <p:stCondLst>
                                            <p:cond delay="0"/>
                                          </p:stCondLst>
                                        </p:cTn>
                                        <p:tgtEl>
                                          <p:spTgt spid="184"/>
                                        </p:tgtEl>
                                        <p:attrNameLst>
                                          <p:attrName>style.visibility</p:attrName>
                                        </p:attrNameLst>
                                      </p:cBhvr>
                                      <p:to>
                                        <p:strVal val="visible"/>
                                      </p:to>
                                    </p:set>
                                    <p:animEffect transition="in" filter="wipe(up)">
                                      <p:cBhvr>
                                        <p:cTn id="130" dur="500"/>
                                        <p:tgtEl>
                                          <p:spTgt spid="184"/>
                                        </p:tgtEl>
                                      </p:cBhvr>
                                    </p:animEffect>
                                  </p:childTnLst>
                                </p:cTn>
                              </p:par>
                              <p:par>
                                <p:cTn id="131" presetID="42" presetClass="entr" presetSubtype="0" fill="hold" nodeType="withEffect">
                                  <p:stCondLst>
                                    <p:cond delay="500"/>
                                  </p:stCondLst>
                                  <p:childTnLst>
                                    <p:set>
                                      <p:cBhvr>
                                        <p:cTn id="132" dur="1" fill="hold">
                                          <p:stCondLst>
                                            <p:cond delay="0"/>
                                          </p:stCondLst>
                                        </p:cTn>
                                        <p:tgtEl>
                                          <p:spTgt spid="6"/>
                                        </p:tgtEl>
                                        <p:attrNameLst>
                                          <p:attrName>style.visibility</p:attrName>
                                        </p:attrNameLst>
                                      </p:cBhvr>
                                      <p:to>
                                        <p:strVal val="visible"/>
                                      </p:to>
                                    </p:set>
                                    <p:animEffect transition="in" filter="fade">
                                      <p:cBhvr>
                                        <p:cTn id="133" dur="1000"/>
                                        <p:tgtEl>
                                          <p:spTgt spid="6"/>
                                        </p:tgtEl>
                                      </p:cBhvr>
                                    </p:animEffect>
                                    <p:anim calcmode="lin" valueType="num">
                                      <p:cBhvr>
                                        <p:cTn id="134" dur="1000" fill="hold"/>
                                        <p:tgtEl>
                                          <p:spTgt spid="6"/>
                                        </p:tgtEl>
                                        <p:attrNameLst>
                                          <p:attrName>ppt_x</p:attrName>
                                        </p:attrNameLst>
                                      </p:cBhvr>
                                      <p:tavLst>
                                        <p:tav tm="0">
                                          <p:val>
                                            <p:strVal val="#ppt_x"/>
                                          </p:val>
                                        </p:tav>
                                        <p:tav tm="100000">
                                          <p:val>
                                            <p:strVal val="#ppt_x"/>
                                          </p:val>
                                        </p:tav>
                                      </p:tavLst>
                                    </p:anim>
                                    <p:anim calcmode="lin" valueType="num">
                                      <p:cBhvr>
                                        <p:cTn id="135" dur="1000" fill="hold"/>
                                        <p:tgtEl>
                                          <p:spTgt spid="6"/>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500"/>
                                  </p:stCondLst>
                                  <p:childTnLst>
                                    <p:set>
                                      <p:cBhvr>
                                        <p:cTn id="137" dur="1" fill="hold">
                                          <p:stCondLst>
                                            <p:cond delay="0"/>
                                          </p:stCondLst>
                                        </p:cTn>
                                        <p:tgtEl>
                                          <p:spTgt spid="182"/>
                                        </p:tgtEl>
                                        <p:attrNameLst>
                                          <p:attrName>style.visibility</p:attrName>
                                        </p:attrNameLst>
                                      </p:cBhvr>
                                      <p:to>
                                        <p:strVal val="visible"/>
                                      </p:to>
                                    </p:set>
                                    <p:animEffect transition="in" filter="fade">
                                      <p:cBhvr>
                                        <p:cTn id="138" dur="1000"/>
                                        <p:tgtEl>
                                          <p:spTgt spid="182"/>
                                        </p:tgtEl>
                                      </p:cBhvr>
                                    </p:animEffect>
                                    <p:anim calcmode="lin" valueType="num">
                                      <p:cBhvr>
                                        <p:cTn id="139" dur="1000" fill="hold"/>
                                        <p:tgtEl>
                                          <p:spTgt spid="182"/>
                                        </p:tgtEl>
                                        <p:attrNameLst>
                                          <p:attrName>ppt_x</p:attrName>
                                        </p:attrNameLst>
                                      </p:cBhvr>
                                      <p:tavLst>
                                        <p:tav tm="0">
                                          <p:val>
                                            <p:strVal val="#ppt_x"/>
                                          </p:val>
                                        </p:tav>
                                        <p:tav tm="100000">
                                          <p:val>
                                            <p:strVal val="#ppt_x"/>
                                          </p:val>
                                        </p:tav>
                                      </p:tavLst>
                                    </p:anim>
                                    <p:anim calcmode="lin" valueType="num">
                                      <p:cBhvr>
                                        <p:cTn id="140" dur="1000" fill="hold"/>
                                        <p:tgtEl>
                                          <p:spTgt spid="182"/>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500"/>
                                  </p:stCondLst>
                                  <p:childTnLst>
                                    <p:set>
                                      <p:cBhvr>
                                        <p:cTn id="142" dur="1" fill="hold">
                                          <p:stCondLst>
                                            <p:cond delay="0"/>
                                          </p:stCondLst>
                                        </p:cTn>
                                        <p:tgtEl>
                                          <p:spTgt spid="188"/>
                                        </p:tgtEl>
                                        <p:attrNameLst>
                                          <p:attrName>style.visibility</p:attrName>
                                        </p:attrNameLst>
                                      </p:cBhvr>
                                      <p:to>
                                        <p:strVal val="visible"/>
                                      </p:to>
                                    </p:set>
                                    <p:animEffect transition="in" filter="fade">
                                      <p:cBhvr>
                                        <p:cTn id="143" dur="1000"/>
                                        <p:tgtEl>
                                          <p:spTgt spid="188"/>
                                        </p:tgtEl>
                                      </p:cBhvr>
                                    </p:animEffect>
                                    <p:anim calcmode="lin" valueType="num">
                                      <p:cBhvr>
                                        <p:cTn id="144" dur="1000" fill="hold"/>
                                        <p:tgtEl>
                                          <p:spTgt spid="188"/>
                                        </p:tgtEl>
                                        <p:attrNameLst>
                                          <p:attrName>ppt_x</p:attrName>
                                        </p:attrNameLst>
                                      </p:cBhvr>
                                      <p:tavLst>
                                        <p:tav tm="0">
                                          <p:val>
                                            <p:strVal val="#ppt_x"/>
                                          </p:val>
                                        </p:tav>
                                        <p:tav tm="100000">
                                          <p:val>
                                            <p:strVal val="#ppt_x"/>
                                          </p:val>
                                        </p:tav>
                                      </p:tavLst>
                                    </p:anim>
                                    <p:anim calcmode="lin" valueType="num">
                                      <p:cBhvr>
                                        <p:cTn id="145"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87" grpId="0"/>
      <p:bldP spid="188" grpId="0"/>
      <p:bldP spid="189" grpId="0"/>
      <p:bldP spid="190" grpId="0"/>
      <p:bldP spid="191" grpId="0"/>
      <p:bldP spid="195" grpId="0"/>
      <p:bldP spid="196" grpId="0"/>
      <p:bldP spid="1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案件审理期限</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105" name="组合 104"/>
          <p:cNvGrpSpPr/>
          <p:nvPr/>
        </p:nvGrpSpPr>
        <p:grpSpPr>
          <a:xfrm>
            <a:off x="453631" y="1418637"/>
            <a:ext cx="4086281" cy="2724188"/>
            <a:chOff x="4628198" y="2432473"/>
            <a:chExt cx="2875280" cy="1916854"/>
          </a:xfrm>
        </p:grpSpPr>
        <p:graphicFrame>
          <p:nvGraphicFramePr>
            <p:cNvPr id="109" name="图表 108"/>
            <p:cNvGraphicFramePr/>
            <p:nvPr>
              <p:extLst>
                <p:ext uri="{D42A27DB-BD31-4B8C-83A1-F6EECF244321}">
                  <p14:modId xmlns:p14="http://schemas.microsoft.com/office/powerpoint/2010/main" xmlns:p15="http://schemas.microsoft.com/office/powerpoint/2012/main" xmlns="" val="1293477619"/>
                </p:ext>
              </p:extLst>
            </p:nvPr>
          </p:nvGraphicFramePr>
          <p:xfrm>
            <a:off x="4628198" y="2432473"/>
            <a:ext cx="2875280" cy="1916854"/>
          </p:xfrm>
          <a:graphic>
            <a:graphicData uri="http://schemas.openxmlformats.org/drawingml/2006/chart">
              <c:chart xmlns:c="http://schemas.openxmlformats.org/drawingml/2006/chart" xmlns:r="http://schemas.openxmlformats.org/officeDocument/2006/relationships" r:id="rId4"/>
            </a:graphicData>
          </a:graphic>
        </p:graphicFrame>
        <p:grpSp>
          <p:nvGrpSpPr>
            <p:cNvPr id="110" name="组合 109"/>
            <p:cNvGrpSpPr/>
            <p:nvPr/>
          </p:nvGrpSpPr>
          <p:grpSpPr>
            <a:xfrm>
              <a:off x="5231281" y="2556241"/>
              <a:ext cx="1665224" cy="1661071"/>
              <a:chOff x="5231281" y="2556241"/>
              <a:chExt cx="1665224" cy="1661071"/>
            </a:xfrm>
          </p:grpSpPr>
          <p:sp>
            <p:nvSpPr>
              <p:cNvPr id="111" name="Freeform 5"/>
              <p:cNvSpPr>
                <a:spLocks noEditPoints="1"/>
              </p:cNvSpPr>
              <p:nvPr/>
            </p:nvSpPr>
            <p:spPr bwMode="auto">
              <a:xfrm>
                <a:off x="5231281" y="2556241"/>
                <a:ext cx="1665224" cy="1661071"/>
              </a:xfrm>
              <a:custGeom>
                <a:avLst/>
                <a:gdLst>
                  <a:gd name="T0" fmla="*/ 169 w 337"/>
                  <a:gd name="T1" fmla="*/ 336 h 336"/>
                  <a:gd name="T2" fmla="*/ 0 w 337"/>
                  <a:gd name="T3" fmla="*/ 168 h 336"/>
                  <a:gd name="T4" fmla="*/ 169 w 337"/>
                  <a:gd name="T5" fmla="*/ 0 h 336"/>
                  <a:gd name="T6" fmla="*/ 337 w 337"/>
                  <a:gd name="T7" fmla="*/ 168 h 336"/>
                  <a:gd name="T8" fmla="*/ 169 w 337"/>
                  <a:gd name="T9" fmla="*/ 336 h 336"/>
                  <a:gd name="T10" fmla="*/ 169 w 337"/>
                  <a:gd name="T11" fmla="*/ 9 h 336"/>
                  <a:gd name="T12" fmla="*/ 9 w 337"/>
                  <a:gd name="T13" fmla="*/ 168 h 336"/>
                  <a:gd name="T14" fmla="*/ 169 w 337"/>
                  <a:gd name="T15" fmla="*/ 327 h 336"/>
                  <a:gd name="T16" fmla="*/ 328 w 337"/>
                  <a:gd name="T17" fmla="*/ 168 h 336"/>
                  <a:gd name="T18" fmla="*/ 169 w 337"/>
                  <a:gd name="T19" fmla="*/ 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336">
                    <a:moveTo>
                      <a:pt x="169" y="336"/>
                    </a:moveTo>
                    <a:cubicBezTo>
                      <a:pt x="76" y="336"/>
                      <a:pt x="0" y="261"/>
                      <a:pt x="0" y="168"/>
                    </a:cubicBezTo>
                    <a:cubicBezTo>
                      <a:pt x="0" y="75"/>
                      <a:pt x="76" y="0"/>
                      <a:pt x="169" y="0"/>
                    </a:cubicBezTo>
                    <a:cubicBezTo>
                      <a:pt x="262" y="0"/>
                      <a:pt x="337" y="75"/>
                      <a:pt x="337" y="168"/>
                    </a:cubicBezTo>
                    <a:cubicBezTo>
                      <a:pt x="337" y="261"/>
                      <a:pt x="262" y="336"/>
                      <a:pt x="169" y="336"/>
                    </a:cubicBezTo>
                    <a:close/>
                    <a:moveTo>
                      <a:pt x="169" y="9"/>
                    </a:moveTo>
                    <a:cubicBezTo>
                      <a:pt x="81" y="9"/>
                      <a:pt x="9" y="80"/>
                      <a:pt x="9" y="168"/>
                    </a:cubicBezTo>
                    <a:cubicBezTo>
                      <a:pt x="9" y="256"/>
                      <a:pt x="81" y="327"/>
                      <a:pt x="169" y="327"/>
                    </a:cubicBezTo>
                    <a:cubicBezTo>
                      <a:pt x="257" y="327"/>
                      <a:pt x="328" y="256"/>
                      <a:pt x="328" y="168"/>
                    </a:cubicBezTo>
                    <a:cubicBezTo>
                      <a:pt x="328" y="80"/>
                      <a:pt x="257" y="9"/>
                      <a:pt x="169" y="9"/>
                    </a:cubicBezTo>
                    <a:close/>
                  </a:path>
                </a:pathLst>
              </a:custGeom>
              <a:solidFill>
                <a:schemeClr val="bg1">
                  <a:lumMod val="75000"/>
                </a:schemeClr>
              </a:solidFill>
              <a:ln w="9525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12" name="Rectangle 6"/>
              <p:cNvSpPr>
                <a:spLocks noChangeArrowheads="1"/>
              </p:cNvSpPr>
              <p:nvPr/>
            </p:nvSpPr>
            <p:spPr bwMode="auto">
              <a:xfrm>
                <a:off x="6048713" y="2707168"/>
                <a:ext cx="8305" cy="191023"/>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13" name="Rectangle 7"/>
              <p:cNvSpPr>
                <a:spLocks noChangeArrowheads="1"/>
              </p:cNvSpPr>
              <p:nvPr/>
            </p:nvSpPr>
            <p:spPr bwMode="auto">
              <a:xfrm>
                <a:off x="6048713" y="3838772"/>
                <a:ext cx="8305" cy="193100"/>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14" name="Rectangle 8"/>
              <p:cNvSpPr>
                <a:spLocks noChangeArrowheads="1"/>
              </p:cNvSpPr>
              <p:nvPr/>
            </p:nvSpPr>
            <p:spPr bwMode="auto">
              <a:xfrm>
                <a:off x="5394666" y="3359139"/>
                <a:ext cx="193100"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15" name="Rectangle 9"/>
              <p:cNvSpPr>
                <a:spLocks noChangeArrowheads="1"/>
              </p:cNvSpPr>
              <p:nvPr/>
            </p:nvSpPr>
            <p:spPr bwMode="auto">
              <a:xfrm>
                <a:off x="6522118" y="3359139"/>
                <a:ext cx="197253"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0"/>
              <p:cNvSpPr/>
              <p:nvPr/>
            </p:nvSpPr>
            <p:spPr bwMode="auto">
              <a:xfrm>
                <a:off x="6310331" y="2790222"/>
                <a:ext cx="78901" cy="124580"/>
              </a:xfrm>
              <a:custGeom>
                <a:avLst/>
                <a:gdLst>
                  <a:gd name="T0" fmla="*/ 2 w 38"/>
                  <a:gd name="T1" fmla="*/ 60 h 60"/>
                  <a:gd name="T2" fmla="*/ 0 w 38"/>
                  <a:gd name="T3" fmla="*/ 57 h 60"/>
                  <a:gd name="T4" fmla="*/ 33 w 38"/>
                  <a:gd name="T5" fmla="*/ 0 h 60"/>
                  <a:gd name="T6" fmla="*/ 38 w 38"/>
                  <a:gd name="T7" fmla="*/ 2 h 60"/>
                  <a:gd name="T8" fmla="*/ 2 w 38"/>
                  <a:gd name="T9" fmla="*/ 60 h 60"/>
                </a:gdLst>
                <a:ahLst/>
                <a:cxnLst>
                  <a:cxn ang="0">
                    <a:pos x="T0" y="T1"/>
                  </a:cxn>
                  <a:cxn ang="0">
                    <a:pos x="T2" y="T3"/>
                  </a:cxn>
                  <a:cxn ang="0">
                    <a:pos x="T4" y="T5"/>
                  </a:cxn>
                  <a:cxn ang="0">
                    <a:pos x="T6" y="T7"/>
                  </a:cxn>
                  <a:cxn ang="0">
                    <a:pos x="T8" y="T9"/>
                  </a:cxn>
                </a:cxnLst>
                <a:rect l="0" t="0" r="r" b="b"/>
                <a:pathLst>
                  <a:path w="38" h="60">
                    <a:moveTo>
                      <a:pt x="2" y="60"/>
                    </a:moveTo>
                    <a:lnTo>
                      <a:pt x="0" y="57"/>
                    </a:lnTo>
                    <a:lnTo>
                      <a:pt x="33" y="0"/>
                    </a:lnTo>
                    <a:lnTo>
                      <a:pt x="38" y="2"/>
                    </a:lnTo>
                    <a:lnTo>
                      <a:pt x="2"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1"/>
              <p:cNvSpPr/>
              <p:nvPr/>
            </p:nvSpPr>
            <p:spPr bwMode="auto">
              <a:xfrm>
                <a:off x="6507584" y="3033153"/>
                <a:ext cx="124580" cy="78901"/>
              </a:xfrm>
              <a:custGeom>
                <a:avLst/>
                <a:gdLst>
                  <a:gd name="T0" fmla="*/ 2 w 60"/>
                  <a:gd name="T1" fmla="*/ 38 h 38"/>
                  <a:gd name="T2" fmla="*/ 0 w 60"/>
                  <a:gd name="T3" fmla="*/ 33 h 38"/>
                  <a:gd name="T4" fmla="*/ 57 w 60"/>
                  <a:gd name="T5" fmla="*/ 0 h 38"/>
                  <a:gd name="T6" fmla="*/ 60 w 60"/>
                  <a:gd name="T7" fmla="*/ 2 h 38"/>
                  <a:gd name="T8" fmla="*/ 2 w 60"/>
                  <a:gd name="T9" fmla="*/ 38 h 38"/>
                </a:gdLst>
                <a:ahLst/>
                <a:cxnLst>
                  <a:cxn ang="0">
                    <a:pos x="T0" y="T1"/>
                  </a:cxn>
                  <a:cxn ang="0">
                    <a:pos x="T2" y="T3"/>
                  </a:cxn>
                  <a:cxn ang="0">
                    <a:pos x="T4" y="T5"/>
                  </a:cxn>
                  <a:cxn ang="0">
                    <a:pos x="T6" y="T7"/>
                  </a:cxn>
                  <a:cxn ang="0">
                    <a:pos x="T8" y="T9"/>
                  </a:cxn>
                </a:cxnLst>
                <a:rect l="0" t="0" r="r" b="b"/>
                <a:pathLst>
                  <a:path w="60" h="38">
                    <a:moveTo>
                      <a:pt x="2" y="38"/>
                    </a:moveTo>
                    <a:lnTo>
                      <a:pt x="0" y="33"/>
                    </a:lnTo>
                    <a:lnTo>
                      <a:pt x="57" y="0"/>
                    </a:lnTo>
                    <a:lnTo>
                      <a:pt x="60" y="2"/>
                    </a:lnTo>
                    <a:lnTo>
                      <a:pt x="2"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12"/>
              <p:cNvSpPr/>
              <p:nvPr/>
            </p:nvSpPr>
            <p:spPr bwMode="auto">
              <a:xfrm>
                <a:off x="5716498" y="3818009"/>
                <a:ext cx="78901" cy="124580"/>
              </a:xfrm>
              <a:custGeom>
                <a:avLst/>
                <a:gdLst>
                  <a:gd name="T0" fmla="*/ 5 w 38"/>
                  <a:gd name="T1" fmla="*/ 60 h 60"/>
                  <a:gd name="T2" fmla="*/ 0 w 38"/>
                  <a:gd name="T3" fmla="*/ 57 h 60"/>
                  <a:gd name="T4" fmla="*/ 33 w 38"/>
                  <a:gd name="T5" fmla="*/ 0 h 60"/>
                  <a:gd name="T6" fmla="*/ 38 w 38"/>
                  <a:gd name="T7" fmla="*/ 3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3" y="0"/>
                    </a:lnTo>
                    <a:lnTo>
                      <a:pt x="38" y="3"/>
                    </a:lnTo>
                    <a:lnTo>
                      <a:pt x="5"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3"/>
              <p:cNvSpPr/>
              <p:nvPr/>
            </p:nvSpPr>
            <p:spPr bwMode="auto">
              <a:xfrm>
                <a:off x="5479796" y="3624910"/>
                <a:ext cx="128733" cy="80978"/>
              </a:xfrm>
              <a:custGeom>
                <a:avLst/>
                <a:gdLst>
                  <a:gd name="T0" fmla="*/ 2 w 62"/>
                  <a:gd name="T1" fmla="*/ 39 h 39"/>
                  <a:gd name="T2" fmla="*/ 0 w 62"/>
                  <a:gd name="T3" fmla="*/ 34 h 39"/>
                  <a:gd name="T4" fmla="*/ 59 w 62"/>
                  <a:gd name="T5" fmla="*/ 0 h 39"/>
                  <a:gd name="T6" fmla="*/ 62 w 62"/>
                  <a:gd name="T7" fmla="*/ 3 h 39"/>
                  <a:gd name="T8" fmla="*/ 2 w 62"/>
                  <a:gd name="T9" fmla="*/ 39 h 39"/>
                </a:gdLst>
                <a:ahLst/>
                <a:cxnLst>
                  <a:cxn ang="0">
                    <a:pos x="T0" y="T1"/>
                  </a:cxn>
                  <a:cxn ang="0">
                    <a:pos x="T2" y="T3"/>
                  </a:cxn>
                  <a:cxn ang="0">
                    <a:pos x="T4" y="T5"/>
                  </a:cxn>
                  <a:cxn ang="0">
                    <a:pos x="T6" y="T7"/>
                  </a:cxn>
                  <a:cxn ang="0">
                    <a:pos x="T8" y="T9"/>
                  </a:cxn>
                </a:cxnLst>
                <a:rect l="0" t="0" r="r" b="b"/>
                <a:pathLst>
                  <a:path w="62" h="39">
                    <a:moveTo>
                      <a:pt x="2" y="39"/>
                    </a:moveTo>
                    <a:lnTo>
                      <a:pt x="0" y="34"/>
                    </a:lnTo>
                    <a:lnTo>
                      <a:pt x="59" y="0"/>
                    </a:lnTo>
                    <a:lnTo>
                      <a:pt x="62" y="3"/>
                    </a:lnTo>
                    <a:lnTo>
                      <a:pt x="2"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4"/>
              <p:cNvSpPr/>
              <p:nvPr/>
            </p:nvSpPr>
            <p:spPr bwMode="auto">
              <a:xfrm>
                <a:off x="5479796" y="3033153"/>
                <a:ext cx="128733" cy="78901"/>
              </a:xfrm>
              <a:custGeom>
                <a:avLst/>
                <a:gdLst>
                  <a:gd name="T0" fmla="*/ 59 w 62"/>
                  <a:gd name="T1" fmla="*/ 38 h 38"/>
                  <a:gd name="T2" fmla="*/ 0 w 62"/>
                  <a:gd name="T3" fmla="*/ 4 h 38"/>
                  <a:gd name="T4" fmla="*/ 2 w 62"/>
                  <a:gd name="T5" fmla="*/ 0 h 38"/>
                  <a:gd name="T6" fmla="*/ 62 w 62"/>
                  <a:gd name="T7" fmla="*/ 33 h 38"/>
                  <a:gd name="T8" fmla="*/ 59 w 62"/>
                  <a:gd name="T9" fmla="*/ 38 h 38"/>
                </a:gdLst>
                <a:ahLst/>
                <a:cxnLst>
                  <a:cxn ang="0">
                    <a:pos x="T0" y="T1"/>
                  </a:cxn>
                  <a:cxn ang="0">
                    <a:pos x="T2" y="T3"/>
                  </a:cxn>
                  <a:cxn ang="0">
                    <a:pos x="T4" y="T5"/>
                  </a:cxn>
                  <a:cxn ang="0">
                    <a:pos x="T6" y="T7"/>
                  </a:cxn>
                  <a:cxn ang="0">
                    <a:pos x="T8" y="T9"/>
                  </a:cxn>
                </a:cxnLst>
                <a:rect l="0" t="0" r="r" b="b"/>
                <a:pathLst>
                  <a:path w="62" h="38">
                    <a:moveTo>
                      <a:pt x="59" y="38"/>
                    </a:moveTo>
                    <a:lnTo>
                      <a:pt x="0" y="4"/>
                    </a:lnTo>
                    <a:lnTo>
                      <a:pt x="2" y="0"/>
                    </a:lnTo>
                    <a:lnTo>
                      <a:pt x="62" y="33"/>
                    </a:lnTo>
                    <a:lnTo>
                      <a:pt x="59"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5"/>
              <p:cNvSpPr/>
              <p:nvPr/>
            </p:nvSpPr>
            <p:spPr bwMode="auto">
              <a:xfrm>
                <a:off x="6507584" y="3624910"/>
                <a:ext cx="124580" cy="80978"/>
              </a:xfrm>
              <a:custGeom>
                <a:avLst/>
                <a:gdLst>
                  <a:gd name="T0" fmla="*/ 57 w 60"/>
                  <a:gd name="T1" fmla="*/ 39 h 39"/>
                  <a:gd name="T2" fmla="*/ 0 w 60"/>
                  <a:gd name="T3" fmla="*/ 5 h 39"/>
                  <a:gd name="T4" fmla="*/ 2 w 60"/>
                  <a:gd name="T5" fmla="*/ 0 h 39"/>
                  <a:gd name="T6" fmla="*/ 60 w 60"/>
                  <a:gd name="T7" fmla="*/ 34 h 39"/>
                  <a:gd name="T8" fmla="*/ 57 w 60"/>
                  <a:gd name="T9" fmla="*/ 39 h 39"/>
                </a:gdLst>
                <a:ahLst/>
                <a:cxnLst>
                  <a:cxn ang="0">
                    <a:pos x="T0" y="T1"/>
                  </a:cxn>
                  <a:cxn ang="0">
                    <a:pos x="T2" y="T3"/>
                  </a:cxn>
                  <a:cxn ang="0">
                    <a:pos x="T4" y="T5"/>
                  </a:cxn>
                  <a:cxn ang="0">
                    <a:pos x="T6" y="T7"/>
                  </a:cxn>
                  <a:cxn ang="0">
                    <a:pos x="T8" y="T9"/>
                  </a:cxn>
                </a:cxnLst>
                <a:rect l="0" t="0" r="r" b="b"/>
                <a:pathLst>
                  <a:path w="60" h="39">
                    <a:moveTo>
                      <a:pt x="57" y="39"/>
                    </a:moveTo>
                    <a:lnTo>
                      <a:pt x="0" y="5"/>
                    </a:lnTo>
                    <a:lnTo>
                      <a:pt x="2" y="0"/>
                    </a:lnTo>
                    <a:lnTo>
                      <a:pt x="60" y="34"/>
                    </a:lnTo>
                    <a:lnTo>
                      <a:pt x="57"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6"/>
              <p:cNvSpPr/>
              <p:nvPr/>
            </p:nvSpPr>
            <p:spPr bwMode="auto">
              <a:xfrm>
                <a:off x="6299950" y="3828391"/>
                <a:ext cx="78901" cy="124580"/>
              </a:xfrm>
              <a:custGeom>
                <a:avLst/>
                <a:gdLst>
                  <a:gd name="T0" fmla="*/ 33 w 38"/>
                  <a:gd name="T1" fmla="*/ 60 h 60"/>
                  <a:gd name="T2" fmla="*/ 0 w 38"/>
                  <a:gd name="T3" fmla="*/ 2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2"/>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17"/>
              <p:cNvSpPr/>
              <p:nvPr/>
            </p:nvSpPr>
            <p:spPr bwMode="auto">
              <a:xfrm>
                <a:off x="5701965" y="2804756"/>
                <a:ext cx="78901" cy="124580"/>
              </a:xfrm>
              <a:custGeom>
                <a:avLst/>
                <a:gdLst>
                  <a:gd name="T0" fmla="*/ 33 w 38"/>
                  <a:gd name="T1" fmla="*/ 60 h 60"/>
                  <a:gd name="T2" fmla="*/ 0 w 38"/>
                  <a:gd name="T3" fmla="*/ 3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3"/>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grpSp>
            <p:nvGrpSpPr>
              <p:cNvPr id="124" name="组合 123"/>
              <p:cNvGrpSpPr/>
              <p:nvPr/>
            </p:nvGrpSpPr>
            <p:grpSpPr>
              <a:xfrm>
                <a:off x="6013416" y="3323840"/>
                <a:ext cx="703878" cy="150813"/>
                <a:chOff x="6065838" y="3390900"/>
                <a:chExt cx="538162" cy="115307"/>
              </a:xfrm>
              <a:solidFill>
                <a:schemeClr val="bg1">
                  <a:lumMod val="75000"/>
                </a:schemeClr>
              </a:solidFill>
            </p:grpSpPr>
            <p:sp>
              <p:nvSpPr>
                <p:cNvPr id="125" name="Rectangle 18"/>
                <p:cNvSpPr>
                  <a:spLocks noChangeArrowheads="1"/>
                </p:cNvSpPr>
                <p:nvPr/>
              </p:nvSpPr>
              <p:spPr bwMode="auto">
                <a:xfrm rot="900000">
                  <a:off x="6086475" y="3487157"/>
                  <a:ext cx="517525" cy="19050"/>
                </a:xfrm>
                <a:prstGeom prst="rect">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26" name="Oval 19"/>
                <p:cNvSpPr>
                  <a:spLocks noChangeArrowheads="1"/>
                </p:cNvSpPr>
                <p:nvPr/>
              </p:nvSpPr>
              <p:spPr bwMode="auto">
                <a:xfrm>
                  <a:off x="6065838" y="3390900"/>
                  <a:ext cx="63500" cy="68263"/>
                </a:xfrm>
                <a:prstGeom prst="ellipse">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06" name="文本框 48"/>
          <p:cNvSpPr txBox="1"/>
          <p:nvPr/>
        </p:nvSpPr>
        <p:spPr>
          <a:xfrm>
            <a:off x="1891476" y="4268818"/>
            <a:ext cx="1210588" cy="400110"/>
          </a:xfrm>
          <a:prstGeom prst="rect">
            <a:avLst/>
          </a:prstGeom>
          <a:noFill/>
        </p:spPr>
        <p:txBody>
          <a:bodyPr wrap="none" rtlCol="0">
            <a:spAutoFit/>
          </a:bodyPr>
          <a:lstStyle/>
          <a:p>
            <a:pPr algn="ct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普通程序</a:t>
            </a:r>
            <a:endParaRPr lang="zh-CN" alt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07" name="矩形 106"/>
          <p:cNvSpPr/>
          <p:nvPr/>
        </p:nvSpPr>
        <p:spPr>
          <a:xfrm>
            <a:off x="1030108" y="4869160"/>
            <a:ext cx="2933327" cy="646331"/>
          </a:xfrm>
          <a:prstGeom prst="rect">
            <a:avLst/>
          </a:prstGeom>
        </p:spPr>
        <p:txBody>
          <a:bodyPr wrap="square">
            <a:spAutoFit/>
          </a:bodyPr>
          <a:lstStyle/>
          <a:p>
            <a:pPr algn="ctr"/>
            <a:r>
              <a:rPr lang="zh-CN" altLang="en-US" sz="1200" dirty="0" smtClean="0">
                <a:solidFill>
                  <a:schemeClr val="tx1">
                    <a:lumMod val="50000"/>
                    <a:lumOff val="50000"/>
                  </a:schemeClr>
                </a:solidFill>
                <a:latin typeface="微软雅黑" pitchFamily="34" charset="-122"/>
                <a:ea typeface="微软雅黑" pitchFamily="34" charset="-122"/>
              </a:rPr>
              <a:t>组庭之日起</a:t>
            </a:r>
            <a:r>
              <a:rPr lang="en-US" altLang="zh-CN" sz="1200" dirty="0" smtClean="0">
                <a:solidFill>
                  <a:schemeClr val="tx1">
                    <a:lumMod val="50000"/>
                    <a:lumOff val="50000"/>
                  </a:schemeClr>
                </a:solidFill>
                <a:latin typeface="微软雅黑" pitchFamily="34" charset="-122"/>
                <a:ea typeface="微软雅黑" pitchFamily="34" charset="-122"/>
              </a:rPr>
              <a:t>4</a:t>
            </a:r>
            <a:r>
              <a:rPr lang="zh-CN" altLang="en-US" sz="1200" dirty="0" smtClean="0">
                <a:solidFill>
                  <a:schemeClr val="tx1">
                    <a:lumMod val="50000"/>
                    <a:lumOff val="50000"/>
                  </a:schemeClr>
                </a:solidFill>
                <a:latin typeface="微软雅黑" pitchFamily="34" charset="-122"/>
                <a:ea typeface="微软雅黑" pitchFamily="34" charset="-122"/>
              </a:rPr>
              <a:t>个月内作出裁决，延审须报批。审理期限不包括中止期间、鉴定期间，以及当事人书面请求和解的期间。</a:t>
            </a:r>
            <a:endParaRPr lang="zh-CN" altLang="en-US" sz="1200" dirty="0">
              <a:solidFill>
                <a:schemeClr val="tx1">
                  <a:lumMod val="50000"/>
                  <a:lumOff val="50000"/>
                </a:schemeClr>
              </a:solidFill>
              <a:latin typeface="微软雅黑" pitchFamily="34" charset="-122"/>
              <a:ea typeface="微软雅黑" pitchFamily="34" charset="-122"/>
            </a:endParaRPr>
          </a:p>
        </p:txBody>
      </p:sp>
      <p:cxnSp>
        <p:nvCxnSpPr>
          <p:cNvPr id="108" name="直接连接符 107"/>
          <p:cNvCxnSpPr/>
          <p:nvPr/>
        </p:nvCxnSpPr>
        <p:spPr>
          <a:xfrm>
            <a:off x="1321246" y="4730483"/>
            <a:ext cx="2351050"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4052859" y="1418637"/>
            <a:ext cx="4086281" cy="2724188"/>
            <a:chOff x="4628198" y="2432473"/>
            <a:chExt cx="2875280" cy="1916854"/>
          </a:xfrm>
        </p:grpSpPr>
        <p:graphicFrame>
          <p:nvGraphicFramePr>
            <p:cNvPr id="132" name="图表 131"/>
            <p:cNvGraphicFramePr/>
            <p:nvPr>
              <p:extLst>
                <p:ext uri="{D42A27DB-BD31-4B8C-83A1-F6EECF244321}">
                  <p14:modId xmlns:p14="http://schemas.microsoft.com/office/powerpoint/2010/main" xmlns:p15="http://schemas.microsoft.com/office/powerpoint/2012/main" xmlns="" val="1479417708"/>
                </p:ext>
              </p:extLst>
            </p:nvPr>
          </p:nvGraphicFramePr>
          <p:xfrm>
            <a:off x="4628198" y="2432473"/>
            <a:ext cx="2875280" cy="1916854"/>
          </p:xfrm>
          <a:graphic>
            <a:graphicData uri="http://schemas.openxmlformats.org/drawingml/2006/chart">
              <c:chart xmlns:c="http://schemas.openxmlformats.org/drawingml/2006/chart" xmlns:r="http://schemas.openxmlformats.org/officeDocument/2006/relationships" r:id="rId5"/>
            </a:graphicData>
          </a:graphic>
        </p:graphicFrame>
        <p:grpSp>
          <p:nvGrpSpPr>
            <p:cNvPr id="133" name="组合 132"/>
            <p:cNvGrpSpPr/>
            <p:nvPr/>
          </p:nvGrpSpPr>
          <p:grpSpPr>
            <a:xfrm>
              <a:off x="5231281" y="2556241"/>
              <a:ext cx="1665224" cy="1661071"/>
              <a:chOff x="5231281" y="2556241"/>
              <a:chExt cx="1665224" cy="1661071"/>
            </a:xfrm>
          </p:grpSpPr>
          <p:sp>
            <p:nvSpPr>
              <p:cNvPr id="134" name="Freeform 5"/>
              <p:cNvSpPr>
                <a:spLocks noEditPoints="1"/>
              </p:cNvSpPr>
              <p:nvPr/>
            </p:nvSpPr>
            <p:spPr bwMode="auto">
              <a:xfrm>
                <a:off x="5231281" y="2556241"/>
                <a:ext cx="1665224" cy="1661071"/>
              </a:xfrm>
              <a:custGeom>
                <a:avLst/>
                <a:gdLst>
                  <a:gd name="T0" fmla="*/ 169 w 337"/>
                  <a:gd name="T1" fmla="*/ 336 h 336"/>
                  <a:gd name="T2" fmla="*/ 0 w 337"/>
                  <a:gd name="T3" fmla="*/ 168 h 336"/>
                  <a:gd name="T4" fmla="*/ 169 w 337"/>
                  <a:gd name="T5" fmla="*/ 0 h 336"/>
                  <a:gd name="T6" fmla="*/ 337 w 337"/>
                  <a:gd name="T7" fmla="*/ 168 h 336"/>
                  <a:gd name="T8" fmla="*/ 169 w 337"/>
                  <a:gd name="T9" fmla="*/ 336 h 336"/>
                  <a:gd name="T10" fmla="*/ 169 w 337"/>
                  <a:gd name="T11" fmla="*/ 9 h 336"/>
                  <a:gd name="T12" fmla="*/ 9 w 337"/>
                  <a:gd name="T13" fmla="*/ 168 h 336"/>
                  <a:gd name="T14" fmla="*/ 169 w 337"/>
                  <a:gd name="T15" fmla="*/ 327 h 336"/>
                  <a:gd name="T16" fmla="*/ 328 w 337"/>
                  <a:gd name="T17" fmla="*/ 168 h 336"/>
                  <a:gd name="T18" fmla="*/ 169 w 337"/>
                  <a:gd name="T19" fmla="*/ 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336">
                    <a:moveTo>
                      <a:pt x="169" y="336"/>
                    </a:moveTo>
                    <a:cubicBezTo>
                      <a:pt x="76" y="336"/>
                      <a:pt x="0" y="261"/>
                      <a:pt x="0" y="168"/>
                    </a:cubicBezTo>
                    <a:cubicBezTo>
                      <a:pt x="0" y="75"/>
                      <a:pt x="76" y="0"/>
                      <a:pt x="169" y="0"/>
                    </a:cubicBezTo>
                    <a:cubicBezTo>
                      <a:pt x="262" y="0"/>
                      <a:pt x="337" y="75"/>
                      <a:pt x="337" y="168"/>
                    </a:cubicBezTo>
                    <a:cubicBezTo>
                      <a:pt x="337" y="261"/>
                      <a:pt x="262" y="336"/>
                      <a:pt x="169" y="336"/>
                    </a:cubicBezTo>
                    <a:close/>
                    <a:moveTo>
                      <a:pt x="169" y="9"/>
                    </a:moveTo>
                    <a:cubicBezTo>
                      <a:pt x="81" y="9"/>
                      <a:pt x="9" y="80"/>
                      <a:pt x="9" y="168"/>
                    </a:cubicBezTo>
                    <a:cubicBezTo>
                      <a:pt x="9" y="256"/>
                      <a:pt x="81" y="327"/>
                      <a:pt x="169" y="327"/>
                    </a:cubicBezTo>
                    <a:cubicBezTo>
                      <a:pt x="257" y="327"/>
                      <a:pt x="328" y="256"/>
                      <a:pt x="328" y="168"/>
                    </a:cubicBezTo>
                    <a:cubicBezTo>
                      <a:pt x="328" y="80"/>
                      <a:pt x="257" y="9"/>
                      <a:pt x="169" y="9"/>
                    </a:cubicBezTo>
                    <a:close/>
                  </a:path>
                </a:pathLst>
              </a:custGeom>
              <a:solidFill>
                <a:schemeClr val="bg1">
                  <a:lumMod val="75000"/>
                </a:schemeClr>
              </a:solidFill>
              <a:ln w="9525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35" name="Rectangle 6"/>
              <p:cNvSpPr>
                <a:spLocks noChangeArrowheads="1"/>
              </p:cNvSpPr>
              <p:nvPr/>
            </p:nvSpPr>
            <p:spPr bwMode="auto">
              <a:xfrm>
                <a:off x="6048713" y="2707168"/>
                <a:ext cx="8305" cy="191023"/>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36" name="Rectangle 7"/>
              <p:cNvSpPr>
                <a:spLocks noChangeArrowheads="1"/>
              </p:cNvSpPr>
              <p:nvPr/>
            </p:nvSpPr>
            <p:spPr bwMode="auto">
              <a:xfrm>
                <a:off x="6048713" y="3838772"/>
                <a:ext cx="8305" cy="193100"/>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37" name="Rectangle 8"/>
              <p:cNvSpPr>
                <a:spLocks noChangeArrowheads="1"/>
              </p:cNvSpPr>
              <p:nvPr/>
            </p:nvSpPr>
            <p:spPr bwMode="auto">
              <a:xfrm>
                <a:off x="5394666" y="3359139"/>
                <a:ext cx="193100"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38" name="Rectangle 9"/>
              <p:cNvSpPr>
                <a:spLocks noChangeArrowheads="1"/>
              </p:cNvSpPr>
              <p:nvPr/>
            </p:nvSpPr>
            <p:spPr bwMode="auto">
              <a:xfrm>
                <a:off x="6522118" y="3359139"/>
                <a:ext cx="197253"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0"/>
              <p:cNvSpPr/>
              <p:nvPr/>
            </p:nvSpPr>
            <p:spPr bwMode="auto">
              <a:xfrm>
                <a:off x="6310331" y="2790222"/>
                <a:ext cx="78901" cy="124580"/>
              </a:xfrm>
              <a:custGeom>
                <a:avLst/>
                <a:gdLst>
                  <a:gd name="T0" fmla="*/ 2 w 38"/>
                  <a:gd name="T1" fmla="*/ 60 h 60"/>
                  <a:gd name="T2" fmla="*/ 0 w 38"/>
                  <a:gd name="T3" fmla="*/ 57 h 60"/>
                  <a:gd name="T4" fmla="*/ 33 w 38"/>
                  <a:gd name="T5" fmla="*/ 0 h 60"/>
                  <a:gd name="T6" fmla="*/ 38 w 38"/>
                  <a:gd name="T7" fmla="*/ 2 h 60"/>
                  <a:gd name="T8" fmla="*/ 2 w 38"/>
                  <a:gd name="T9" fmla="*/ 60 h 60"/>
                </a:gdLst>
                <a:ahLst/>
                <a:cxnLst>
                  <a:cxn ang="0">
                    <a:pos x="T0" y="T1"/>
                  </a:cxn>
                  <a:cxn ang="0">
                    <a:pos x="T2" y="T3"/>
                  </a:cxn>
                  <a:cxn ang="0">
                    <a:pos x="T4" y="T5"/>
                  </a:cxn>
                  <a:cxn ang="0">
                    <a:pos x="T6" y="T7"/>
                  </a:cxn>
                  <a:cxn ang="0">
                    <a:pos x="T8" y="T9"/>
                  </a:cxn>
                </a:cxnLst>
                <a:rect l="0" t="0" r="r" b="b"/>
                <a:pathLst>
                  <a:path w="38" h="60">
                    <a:moveTo>
                      <a:pt x="2" y="60"/>
                    </a:moveTo>
                    <a:lnTo>
                      <a:pt x="0" y="57"/>
                    </a:lnTo>
                    <a:lnTo>
                      <a:pt x="33" y="0"/>
                    </a:lnTo>
                    <a:lnTo>
                      <a:pt x="38" y="2"/>
                    </a:lnTo>
                    <a:lnTo>
                      <a:pt x="2"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1"/>
              <p:cNvSpPr/>
              <p:nvPr/>
            </p:nvSpPr>
            <p:spPr bwMode="auto">
              <a:xfrm>
                <a:off x="6507584" y="3033153"/>
                <a:ext cx="124580" cy="78901"/>
              </a:xfrm>
              <a:custGeom>
                <a:avLst/>
                <a:gdLst>
                  <a:gd name="T0" fmla="*/ 2 w 60"/>
                  <a:gd name="T1" fmla="*/ 38 h 38"/>
                  <a:gd name="T2" fmla="*/ 0 w 60"/>
                  <a:gd name="T3" fmla="*/ 33 h 38"/>
                  <a:gd name="T4" fmla="*/ 57 w 60"/>
                  <a:gd name="T5" fmla="*/ 0 h 38"/>
                  <a:gd name="T6" fmla="*/ 60 w 60"/>
                  <a:gd name="T7" fmla="*/ 2 h 38"/>
                  <a:gd name="T8" fmla="*/ 2 w 60"/>
                  <a:gd name="T9" fmla="*/ 38 h 38"/>
                </a:gdLst>
                <a:ahLst/>
                <a:cxnLst>
                  <a:cxn ang="0">
                    <a:pos x="T0" y="T1"/>
                  </a:cxn>
                  <a:cxn ang="0">
                    <a:pos x="T2" y="T3"/>
                  </a:cxn>
                  <a:cxn ang="0">
                    <a:pos x="T4" y="T5"/>
                  </a:cxn>
                  <a:cxn ang="0">
                    <a:pos x="T6" y="T7"/>
                  </a:cxn>
                  <a:cxn ang="0">
                    <a:pos x="T8" y="T9"/>
                  </a:cxn>
                </a:cxnLst>
                <a:rect l="0" t="0" r="r" b="b"/>
                <a:pathLst>
                  <a:path w="60" h="38">
                    <a:moveTo>
                      <a:pt x="2" y="38"/>
                    </a:moveTo>
                    <a:lnTo>
                      <a:pt x="0" y="33"/>
                    </a:lnTo>
                    <a:lnTo>
                      <a:pt x="57" y="0"/>
                    </a:lnTo>
                    <a:lnTo>
                      <a:pt x="60" y="2"/>
                    </a:lnTo>
                    <a:lnTo>
                      <a:pt x="2"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12"/>
              <p:cNvSpPr/>
              <p:nvPr/>
            </p:nvSpPr>
            <p:spPr bwMode="auto">
              <a:xfrm>
                <a:off x="5716498" y="3818009"/>
                <a:ext cx="78901" cy="124580"/>
              </a:xfrm>
              <a:custGeom>
                <a:avLst/>
                <a:gdLst>
                  <a:gd name="T0" fmla="*/ 5 w 38"/>
                  <a:gd name="T1" fmla="*/ 60 h 60"/>
                  <a:gd name="T2" fmla="*/ 0 w 38"/>
                  <a:gd name="T3" fmla="*/ 57 h 60"/>
                  <a:gd name="T4" fmla="*/ 33 w 38"/>
                  <a:gd name="T5" fmla="*/ 0 h 60"/>
                  <a:gd name="T6" fmla="*/ 38 w 38"/>
                  <a:gd name="T7" fmla="*/ 3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3" y="0"/>
                    </a:lnTo>
                    <a:lnTo>
                      <a:pt x="38" y="3"/>
                    </a:lnTo>
                    <a:lnTo>
                      <a:pt x="5"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3"/>
              <p:cNvSpPr/>
              <p:nvPr/>
            </p:nvSpPr>
            <p:spPr bwMode="auto">
              <a:xfrm>
                <a:off x="5479796" y="3624910"/>
                <a:ext cx="128733" cy="80978"/>
              </a:xfrm>
              <a:custGeom>
                <a:avLst/>
                <a:gdLst>
                  <a:gd name="T0" fmla="*/ 2 w 62"/>
                  <a:gd name="T1" fmla="*/ 39 h 39"/>
                  <a:gd name="T2" fmla="*/ 0 w 62"/>
                  <a:gd name="T3" fmla="*/ 34 h 39"/>
                  <a:gd name="T4" fmla="*/ 59 w 62"/>
                  <a:gd name="T5" fmla="*/ 0 h 39"/>
                  <a:gd name="T6" fmla="*/ 62 w 62"/>
                  <a:gd name="T7" fmla="*/ 3 h 39"/>
                  <a:gd name="T8" fmla="*/ 2 w 62"/>
                  <a:gd name="T9" fmla="*/ 39 h 39"/>
                </a:gdLst>
                <a:ahLst/>
                <a:cxnLst>
                  <a:cxn ang="0">
                    <a:pos x="T0" y="T1"/>
                  </a:cxn>
                  <a:cxn ang="0">
                    <a:pos x="T2" y="T3"/>
                  </a:cxn>
                  <a:cxn ang="0">
                    <a:pos x="T4" y="T5"/>
                  </a:cxn>
                  <a:cxn ang="0">
                    <a:pos x="T6" y="T7"/>
                  </a:cxn>
                  <a:cxn ang="0">
                    <a:pos x="T8" y="T9"/>
                  </a:cxn>
                </a:cxnLst>
                <a:rect l="0" t="0" r="r" b="b"/>
                <a:pathLst>
                  <a:path w="62" h="39">
                    <a:moveTo>
                      <a:pt x="2" y="39"/>
                    </a:moveTo>
                    <a:lnTo>
                      <a:pt x="0" y="34"/>
                    </a:lnTo>
                    <a:lnTo>
                      <a:pt x="59" y="0"/>
                    </a:lnTo>
                    <a:lnTo>
                      <a:pt x="62" y="3"/>
                    </a:lnTo>
                    <a:lnTo>
                      <a:pt x="2"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4"/>
              <p:cNvSpPr/>
              <p:nvPr/>
            </p:nvSpPr>
            <p:spPr bwMode="auto">
              <a:xfrm>
                <a:off x="5479796" y="3033153"/>
                <a:ext cx="128733" cy="78901"/>
              </a:xfrm>
              <a:custGeom>
                <a:avLst/>
                <a:gdLst>
                  <a:gd name="T0" fmla="*/ 59 w 62"/>
                  <a:gd name="T1" fmla="*/ 38 h 38"/>
                  <a:gd name="T2" fmla="*/ 0 w 62"/>
                  <a:gd name="T3" fmla="*/ 4 h 38"/>
                  <a:gd name="T4" fmla="*/ 2 w 62"/>
                  <a:gd name="T5" fmla="*/ 0 h 38"/>
                  <a:gd name="T6" fmla="*/ 62 w 62"/>
                  <a:gd name="T7" fmla="*/ 33 h 38"/>
                  <a:gd name="T8" fmla="*/ 59 w 62"/>
                  <a:gd name="T9" fmla="*/ 38 h 38"/>
                </a:gdLst>
                <a:ahLst/>
                <a:cxnLst>
                  <a:cxn ang="0">
                    <a:pos x="T0" y="T1"/>
                  </a:cxn>
                  <a:cxn ang="0">
                    <a:pos x="T2" y="T3"/>
                  </a:cxn>
                  <a:cxn ang="0">
                    <a:pos x="T4" y="T5"/>
                  </a:cxn>
                  <a:cxn ang="0">
                    <a:pos x="T6" y="T7"/>
                  </a:cxn>
                  <a:cxn ang="0">
                    <a:pos x="T8" y="T9"/>
                  </a:cxn>
                </a:cxnLst>
                <a:rect l="0" t="0" r="r" b="b"/>
                <a:pathLst>
                  <a:path w="62" h="38">
                    <a:moveTo>
                      <a:pt x="59" y="38"/>
                    </a:moveTo>
                    <a:lnTo>
                      <a:pt x="0" y="4"/>
                    </a:lnTo>
                    <a:lnTo>
                      <a:pt x="2" y="0"/>
                    </a:lnTo>
                    <a:lnTo>
                      <a:pt x="62" y="33"/>
                    </a:lnTo>
                    <a:lnTo>
                      <a:pt x="59"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5"/>
              <p:cNvSpPr/>
              <p:nvPr/>
            </p:nvSpPr>
            <p:spPr bwMode="auto">
              <a:xfrm>
                <a:off x="6507584" y="3624910"/>
                <a:ext cx="124580" cy="80978"/>
              </a:xfrm>
              <a:custGeom>
                <a:avLst/>
                <a:gdLst>
                  <a:gd name="T0" fmla="*/ 57 w 60"/>
                  <a:gd name="T1" fmla="*/ 39 h 39"/>
                  <a:gd name="T2" fmla="*/ 0 w 60"/>
                  <a:gd name="T3" fmla="*/ 5 h 39"/>
                  <a:gd name="T4" fmla="*/ 2 w 60"/>
                  <a:gd name="T5" fmla="*/ 0 h 39"/>
                  <a:gd name="T6" fmla="*/ 60 w 60"/>
                  <a:gd name="T7" fmla="*/ 34 h 39"/>
                  <a:gd name="T8" fmla="*/ 57 w 60"/>
                  <a:gd name="T9" fmla="*/ 39 h 39"/>
                </a:gdLst>
                <a:ahLst/>
                <a:cxnLst>
                  <a:cxn ang="0">
                    <a:pos x="T0" y="T1"/>
                  </a:cxn>
                  <a:cxn ang="0">
                    <a:pos x="T2" y="T3"/>
                  </a:cxn>
                  <a:cxn ang="0">
                    <a:pos x="T4" y="T5"/>
                  </a:cxn>
                  <a:cxn ang="0">
                    <a:pos x="T6" y="T7"/>
                  </a:cxn>
                  <a:cxn ang="0">
                    <a:pos x="T8" y="T9"/>
                  </a:cxn>
                </a:cxnLst>
                <a:rect l="0" t="0" r="r" b="b"/>
                <a:pathLst>
                  <a:path w="60" h="39">
                    <a:moveTo>
                      <a:pt x="57" y="39"/>
                    </a:moveTo>
                    <a:lnTo>
                      <a:pt x="0" y="5"/>
                    </a:lnTo>
                    <a:lnTo>
                      <a:pt x="2" y="0"/>
                    </a:lnTo>
                    <a:lnTo>
                      <a:pt x="60" y="34"/>
                    </a:lnTo>
                    <a:lnTo>
                      <a:pt x="57"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16"/>
              <p:cNvSpPr/>
              <p:nvPr/>
            </p:nvSpPr>
            <p:spPr bwMode="auto">
              <a:xfrm>
                <a:off x="6299950" y="3828391"/>
                <a:ext cx="78901" cy="124580"/>
              </a:xfrm>
              <a:custGeom>
                <a:avLst/>
                <a:gdLst>
                  <a:gd name="T0" fmla="*/ 33 w 38"/>
                  <a:gd name="T1" fmla="*/ 60 h 60"/>
                  <a:gd name="T2" fmla="*/ 0 w 38"/>
                  <a:gd name="T3" fmla="*/ 2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2"/>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17"/>
              <p:cNvSpPr/>
              <p:nvPr/>
            </p:nvSpPr>
            <p:spPr bwMode="auto">
              <a:xfrm>
                <a:off x="5701965" y="2804756"/>
                <a:ext cx="78901" cy="124580"/>
              </a:xfrm>
              <a:custGeom>
                <a:avLst/>
                <a:gdLst>
                  <a:gd name="T0" fmla="*/ 33 w 38"/>
                  <a:gd name="T1" fmla="*/ 60 h 60"/>
                  <a:gd name="T2" fmla="*/ 0 w 38"/>
                  <a:gd name="T3" fmla="*/ 3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3"/>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grpSp>
            <p:nvGrpSpPr>
              <p:cNvPr id="147" name="组合 146"/>
              <p:cNvGrpSpPr/>
              <p:nvPr/>
            </p:nvGrpSpPr>
            <p:grpSpPr>
              <a:xfrm>
                <a:off x="6013416" y="3323840"/>
                <a:ext cx="703878" cy="150813"/>
                <a:chOff x="6065838" y="3390900"/>
                <a:chExt cx="538162" cy="115307"/>
              </a:xfrm>
              <a:solidFill>
                <a:schemeClr val="bg1">
                  <a:lumMod val="75000"/>
                </a:schemeClr>
              </a:solidFill>
            </p:grpSpPr>
            <p:sp>
              <p:nvSpPr>
                <p:cNvPr id="148" name="Rectangle 18"/>
                <p:cNvSpPr>
                  <a:spLocks noChangeArrowheads="1"/>
                </p:cNvSpPr>
                <p:nvPr/>
              </p:nvSpPr>
              <p:spPr bwMode="auto">
                <a:xfrm rot="900000">
                  <a:off x="6086475" y="3487157"/>
                  <a:ext cx="517525" cy="19050"/>
                </a:xfrm>
                <a:prstGeom prst="rect">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49" name="Oval 19"/>
                <p:cNvSpPr>
                  <a:spLocks noChangeArrowheads="1"/>
                </p:cNvSpPr>
                <p:nvPr/>
              </p:nvSpPr>
              <p:spPr bwMode="auto">
                <a:xfrm>
                  <a:off x="6065838" y="3390900"/>
                  <a:ext cx="63500" cy="68263"/>
                </a:xfrm>
                <a:prstGeom prst="ellipse">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29" name="文本框 63"/>
          <p:cNvSpPr txBox="1"/>
          <p:nvPr/>
        </p:nvSpPr>
        <p:spPr>
          <a:xfrm>
            <a:off x="5490704" y="4268818"/>
            <a:ext cx="1210589" cy="400110"/>
          </a:xfrm>
          <a:prstGeom prst="rect">
            <a:avLst/>
          </a:prstGeom>
          <a:noFill/>
        </p:spPr>
        <p:txBody>
          <a:bodyPr wrap="none" rtlCol="0">
            <a:spAutoFit/>
          </a:bodyPr>
          <a:lstStyle/>
          <a:p>
            <a:pPr algn="ct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简易程序</a:t>
            </a:r>
            <a:endParaRPr lang="zh-CN" alt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30" name="矩形 129"/>
          <p:cNvSpPr/>
          <p:nvPr/>
        </p:nvSpPr>
        <p:spPr>
          <a:xfrm>
            <a:off x="4629336" y="4869160"/>
            <a:ext cx="2933327" cy="830997"/>
          </a:xfrm>
          <a:prstGeom prst="rect">
            <a:avLst/>
          </a:prstGeom>
        </p:spPr>
        <p:txBody>
          <a:bodyPr wrap="square">
            <a:spAutoFit/>
          </a:bodyPr>
          <a:lstStyle/>
          <a:p>
            <a:pPr algn="ctr"/>
            <a:r>
              <a:rPr lang="zh-CN" altLang="en-US" sz="1200" dirty="0" smtClean="0">
                <a:solidFill>
                  <a:schemeClr val="tx1">
                    <a:lumMod val="50000"/>
                    <a:lumOff val="50000"/>
                  </a:schemeClr>
                </a:solidFill>
                <a:latin typeface="微软雅黑" pitchFamily="34" charset="-122"/>
                <a:ea typeface="微软雅黑" pitchFamily="34" charset="-122"/>
              </a:rPr>
              <a:t>组庭之日起</a:t>
            </a:r>
            <a:r>
              <a:rPr lang="en-US" altLang="zh-CN" sz="1200" dirty="0" smtClean="0">
                <a:solidFill>
                  <a:schemeClr val="tx1">
                    <a:lumMod val="50000"/>
                    <a:lumOff val="50000"/>
                  </a:schemeClr>
                </a:solidFill>
                <a:latin typeface="微软雅黑" pitchFamily="34" charset="-122"/>
                <a:ea typeface="微软雅黑" pitchFamily="34" charset="-122"/>
              </a:rPr>
              <a:t>60</a:t>
            </a:r>
            <a:r>
              <a:rPr lang="zh-CN" altLang="en-US" sz="1200" dirty="0" smtClean="0">
                <a:solidFill>
                  <a:schemeClr val="tx1">
                    <a:lumMod val="50000"/>
                    <a:lumOff val="50000"/>
                  </a:schemeClr>
                </a:solidFill>
                <a:latin typeface="微软雅黑" pitchFamily="34" charset="-122"/>
                <a:ea typeface="微软雅黑" pitchFamily="34" charset="-122"/>
              </a:rPr>
              <a:t>日内作出裁决，延审须报批。审理期限不包括中止期间、鉴定期间，以及当事人书面请求和解的期间。</a:t>
            </a:r>
          </a:p>
          <a:p>
            <a:pPr algn="ctr"/>
            <a:r>
              <a:rPr lang="zh-CN" altLang="en-US" sz="1200" dirty="0" smtClean="0">
                <a:solidFill>
                  <a:schemeClr val="tx1">
                    <a:lumMod val="50000"/>
                    <a:lumOff val="50000"/>
                  </a:schemeClr>
                </a:solidFill>
                <a:latin typeface="微软雅黑" pitchFamily="34" charset="-122"/>
                <a:ea typeface="微软雅黑" pitchFamily="34" charset="-122"/>
              </a:rPr>
              <a:t>。</a:t>
            </a:r>
            <a:endParaRPr lang="zh-CN" altLang="en-US" sz="1200" dirty="0">
              <a:solidFill>
                <a:schemeClr val="tx1">
                  <a:lumMod val="50000"/>
                  <a:lumOff val="50000"/>
                </a:schemeClr>
              </a:solidFill>
              <a:latin typeface="微软雅黑" pitchFamily="34" charset="-122"/>
              <a:ea typeface="微软雅黑" pitchFamily="34" charset="-122"/>
            </a:endParaRPr>
          </a:p>
        </p:txBody>
      </p:sp>
      <p:cxnSp>
        <p:nvCxnSpPr>
          <p:cNvPr id="131" name="直接连接符 130"/>
          <p:cNvCxnSpPr/>
          <p:nvPr/>
        </p:nvCxnSpPr>
        <p:spPr>
          <a:xfrm>
            <a:off x="4920474" y="4730483"/>
            <a:ext cx="2351050"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7627751" y="1412776"/>
            <a:ext cx="4086281" cy="2724188"/>
            <a:chOff x="4628198" y="2432473"/>
            <a:chExt cx="2875280" cy="1916854"/>
          </a:xfrm>
        </p:grpSpPr>
        <p:graphicFrame>
          <p:nvGraphicFramePr>
            <p:cNvPr id="155" name="图表 154"/>
            <p:cNvGraphicFramePr/>
            <p:nvPr>
              <p:extLst>
                <p:ext uri="{D42A27DB-BD31-4B8C-83A1-F6EECF244321}">
                  <p14:modId xmlns:p14="http://schemas.microsoft.com/office/powerpoint/2010/main" xmlns:p15="http://schemas.microsoft.com/office/powerpoint/2012/main" xmlns="" val="1166595874"/>
                </p:ext>
              </p:extLst>
            </p:nvPr>
          </p:nvGraphicFramePr>
          <p:xfrm>
            <a:off x="4628198" y="2432473"/>
            <a:ext cx="2875280" cy="1916854"/>
          </p:xfrm>
          <a:graphic>
            <a:graphicData uri="http://schemas.openxmlformats.org/drawingml/2006/chart">
              <c:chart xmlns:c="http://schemas.openxmlformats.org/drawingml/2006/chart" xmlns:r="http://schemas.openxmlformats.org/officeDocument/2006/relationships" r:id="rId6"/>
            </a:graphicData>
          </a:graphic>
        </p:graphicFrame>
        <p:grpSp>
          <p:nvGrpSpPr>
            <p:cNvPr id="156" name="组合 155"/>
            <p:cNvGrpSpPr/>
            <p:nvPr/>
          </p:nvGrpSpPr>
          <p:grpSpPr>
            <a:xfrm>
              <a:off x="5231281" y="2556241"/>
              <a:ext cx="1665224" cy="1661071"/>
              <a:chOff x="5231281" y="2556241"/>
              <a:chExt cx="1665224" cy="1661071"/>
            </a:xfrm>
          </p:grpSpPr>
          <p:sp>
            <p:nvSpPr>
              <p:cNvPr id="157" name="Freeform 5"/>
              <p:cNvSpPr>
                <a:spLocks noEditPoints="1"/>
              </p:cNvSpPr>
              <p:nvPr/>
            </p:nvSpPr>
            <p:spPr bwMode="auto">
              <a:xfrm>
                <a:off x="5231281" y="2556241"/>
                <a:ext cx="1665224" cy="1661071"/>
              </a:xfrm>
              <a:custGeom>
                <a:avLst/>
                <a:gdLst>
                  <a:gd name="T0" fmla="*/ 169 w 337"/>
                  <a:gd name="T1" fmla="*/ 336 h 336"/>
                  <a:gd name="T2" fmla="*/ 0 w 337"/>
                  <a:gd name="T3" fmla="*/ 168 h 336"/>
                  <a:gd name="T4" fmla="*/ 169 w 337"/>
                  <a:gd name="T5" fmla="*/ 0 h 336"/>
                  <a:gd name="T6" fmla="*/ 337 w 337"/>
                  <a:gd name="T7" fmla="*/ 168 h 336"/>
                  <a:gd name="T8" fmla="*/ 169 w 337"/>
                  <a:gd name="T9" fmla="*/ 336 h 336"/>
                  <a:gd name="T10" fmla="*/ 169 w 337"/>
                  <a:gd name="T11" fmla="*/ 9 h 336"/>
                  <a:gd name="T12" fmla="*/ 9 w 337"/>
                  <a:gd name="T13" fmla="*/ 168 h 336"/>
                  <a:gd name="T14" fmla="*/ 169 w 337"/>
                  <a:gd name="T15" fmla="*/ 327 h 336"/>
                  <a:gd name="T16" fmla="*/ 328 w 337"/>
                  <a:gd name="T17" fmla="*/ 168 h 336"/>
                  <a:gd name="T18" fmla="*/ 169 w 337"/>
                  <a:gd name="T19" fmla="*/ 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336">
                    <a:moveTo>
                      <a:pt x="169" y="336"/>
                    </a:moveTo>
                    <a:cubicBezTo>
                      <a:pt x="76" y="336"/>
                      <a:pt x="0" y="261"/>
                      <a:pt x="0" y="168"/>
                    </a:cubicBezTo>
                    <a:cubicBezTo>
                      <a:pt x="0" y="75"/>
                      <a:pt x="76" y="0"/>
                      <a:pt x="169" y="0"/>
                    </a:cubicBezTo>
                    <a:cubicBezTo>
                      <a:pt x="262" y="0"/>
                      <a:pt x="337" y="75"/>
                      <a:pt x="337" y="168"/>
                    </a:cubicBezTo>
                    <a:cubicBezTo>
                      <a:pt x="337" y="261"/>
                      <a:pt x="262" y="336"/>
                      <a:pt x="169" y="336"/>
                    </a:cubicBezTo>
                    <a:close/>
                    <a:moveTo>
                      <a:pt x="169" y="9"/>
                    </a:moveTo>
                    <a:cubicBezTo>
                      <a:pt x="81" y="9"/>
                      <a:pt x="9" y="80"/>
                      <a:pt x="9" y="168"/>
                    </a:cubicBezTo>
                    <a:cubicBezTo>
                      <a:pt x="9" y="256"/>
                      <a:pt x="81" y="327"/>
                      <a:pt x="169" y="327"/>
                    </a:cubicBezTo>
                    <a:cubicBezTo>
                      <a:pt x="257" y="327"/>
                      <a:pt x="328" y="256"/>
                      <a:pt x="328" y="168"/>
                    </a:cubicBezTo>
                    <a:cubicBezTo>
                      <a:pt x="328" y="80"/>
                      <a:pt x="257" y="9"/>
                      <a:pt x="169" y="9"/>
                    </a:cubicBezTo>
                    <a:close/>
                  </a:path>
                </a:pathLst>
              </a:custGeom>
              <a:solidFill>
                <a:schemeClr val="bg1">
                  <a:lumMod val="75000"/>
                </a:schemeClr>
              </a:solidFill>
              <a:ln w="95250">
                <a:solidFill>
                  <a:schemeClr val="bg1">
                    <a:lumMod val="8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58" name="Rectangle 6"/>
              <p:cNvSpPr>
                <a:spLocks noChangeArrowheads="1"/>
              </p:cNvSpPr>
              <p:nvPr/>
            </p:nvSpPr>
            <p:spPr bwMode="auto">
              <a:xfrm>
                <a:off x="6048713" y="2707168"/>
                <a:ext cx="8305" cy="191023"/>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59" name="Rectangle 7"/>
              <p:cNvSpPr>
                <a:spLocks noChangeArrowheads="1"/>
              </p:cNvSpPr>
              <p:nvPr/>
            </p:nvSpPr>
            <p:spPr bwMode="auto">
              <a:xfrm>
                <a:off x="6048713" y="3838772"/>
                <a:ext cx="8305" cy="193100"/>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60" name="Rectangle 8"/>
              <p:cNvSpPr>
                <a:spLocks noChangeArrowheads="1"/>
              </p:cNvSpPr>
              <p:nvPr/>
            </p:nvSpPr>
            <p:spPr bwMode="auto">
              <a:xfrm>
                <a:off x="5394666" y="3359139"/>
                <a:ext cx="193100"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61" name="Rectangle 9"/>
              <p:cNvSpPr>
                <a:spLocks noChangeArrowheads="1"/>
              </p:cNvSpPr>
              <p:nvPr/>
            </p:nvSpPr>
            <p:spPr bwMode="auto">
              <a:xfrm>
                <a:off x="6522118" y="3359139"/>
                <a:ext cx="197253" cy="10382"/>
              </a:xfrm>
              <a:prstGeom prst="rect">
                <a:avLst/>
              </a:prstGeom>
              <a:solidFill>
                <a:schemeClr val="bg1">
                  <a:lumMod val="75000"/>
                </a:schemeClr>
              </a:solidFill>
              <a:ln w="44450" cap="rnd">
                <a:solidFill>
                  <a:schemeClr val="bg1">
                    <a:lumMod val="75000"/>
                  </a:schemeClr>
                </a:solidFill>
                <a:miter lim="800000"/>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10"/>
              <p:cNvSpPr/>
              <p:nvPr/>
            </p:nvSpPr>
            <p:spPr bwMode="auto">
              <a:xfrm>
                <a:off x="6310331" y="2790222"/>
                <a:ext cx="78901" cy="124580"/>
              </a:xfrm>
              <a:custGeom>
                <a:avLst/>
                <a:gdLst>
                  <a:gd name="T0" fmla="*/ 2 w 38"/>
                  <a:gd name="T1" fmla="*/ 60 h 60"/>
                  <a:gd name="T2" fmla="*/ 0 w 38"/>
                  <a:gd name="T3" fmla="*/ 57 h 60"/>
                  <a:gd name="T4" fmla="*/ 33 w 38"/>
                  <a:gd name="T5" fmla="*/ 0 h 60"/>
                  <a:gd name="T6" fmla="*/ 38 w 38"/>
                  <a:gd name="T7" fmla="*/ 2 h 60"/>
                  <a:gd name="T8" fmla="*/ 2 w 38"/>
                  <a:gd name="T9" fmla="*/ 60 h 60"/>
                </a:gdLst>
                <a:ahLst/>
                <a:cxnLst>
                  <a:cxn ang="0">
                    <a:pos x="T0" y="T1"/>
                  </a:cxn>
                  <a:cxn ang="0">
                    <a:pos x="T2" y="T3"/>
                  </a:cxn>
                  <a:cxn ang="0">
                    <a:pos x="T4" y="T5"/>
                  </a:cxn>
                  <a:cxn ang="0">
                    <a:pos x="T6" y="T7"/>
                  </a:cxn>
                  <a:cxn ang="0">
                    <a:pos x="T8" y="T9"/>
                  </a:cxn>
                </a:cxnLst>
                <a:rect l="0" t="0" r="r" b="b"/>
                <a:pathLst>
                  <a:path w="38" h="60">
                    <a:moveTo>
                      <a:pt x="2" y="60"/>
                    </a:moveTo>
                    <a:lnTo>
                      <a:pt x="0" y="57"/>
                    </a:lnTo>
                    <a:lnTo>
                      <a:pt x="33" y="0"/>
                    </a:lnTo>
                    <a:lnTo>
                      <a:pt x="38" y="2"/>
                    </a:lnTo>
                    <a:lnTo>
                      <a:pt x="2"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11"/>
              <p:cNvSpPr/>
              <p:nvPr/>
            </p:nvSpPr>
            <p:spPr bwMode="auto">
              <a:xfrm>
                <a:off x="6507584" y="3033153"/>
                <a:ext cx="124580" cy="78901"/>
              </a:xfrm>
              <a:custGeom>
                <a:avLst/>
                <a:gdLst>
                  <a:gd name="T0" fmla="*/ 2 w 60"/>
                  <a:gd name="T1" fmla="*/ 38 h 38"/>
                  <a:gd name="T2" fmla="*/ 0 w 60"/>
                  <a:gd name="T3" fmla="*/ 33 h 38"/>
                  <a:gd name="T4" fmla="*/ 57 w 60"/>
                  <a:gd name="T5" fmla="*/ 0 h 38"/>
                  <a:gd name="T6" fmla="*/ 60 w 60"/>
                  <a:gd name="T7" fmla="*/ 2 h 38"/>
                  <a:gd name="T8" fmla="*/ 2 w 60"/>
                  <a:gd name="T9" fmla="*/ 38 h 38"/>
                </a:gdLst>
                <a:ahLst/>
                <a:cxnLst>
                  <a:cxn ang="0">
                    <a:pos x="T0" y="T1"/>
                  </a:cxn>
                  <a:cxn ang="0">
                    <a:pos x="T2" y="T3"/>
                  </a:cxn>
                  <a:cxn ang="0">
                    <a:pos x="T4" y="T5"/>
                  </a:cxn>
                  <a:cxn ang="0">
                    <a:pos x="T6" y="T7"/>
                  </a:cxn>
                  <a:cxn ang="0">
                    <a:pos x="T8" y="T9"/>
                  </a:cxn>
                </a:cxnLst>
                <a:rect l="0" t="0" r="r" b="b"/>
                <a:pathLst>
                  <a:path w="60" h="38">
                    <a:moveTo>
                      <a:pt x="2" y="38"/>
                    </a:moveTo>
                    <a:lnTo>
                      <a:pt x="0" y="33"/>
                    </a:lnTo>
                    <a:lnTo>
                      <a:pt x="57" y="0"/>
                    </a:lnTo>
                    <a:lnTo>
                      <a:pt x="60" y="2"/>
                    </a:lnTo>
                    <a:lnTo>
                      <a:pt x="2"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12"/>
              <p:cNvSpPr/>
              <p:nvPr/>
            </p:nvSpPr>
            <p:spPr bwMode="auto">
              <a:xfrm>
                <a:off x="5716498" y="3818009"/>
                <a:ext cx="78901" cy="124580"/>
              </a:xfrm>
              <a:custGeom>
                <a:avLst/>
                <a:gdLst>
                  <a:gd name="T0" fmla="*/ 5 w 38"/>
                  <a:gd name="T1" fmla="*/ 60 h 60"/>
                  <a:gd name="T2" fmla="*/ 0 w 38"/>
                  <a:gd name="T3" fmla="*/ 57 h 60"/>
                  <a:gd name="T4" fmla="*/ 33 w 38"/>
                  <a:gd name="T5" fmla="*/ 0 h 60"/>
                  <a:gd name="T6" fmla="*/ 38 w 38"/>
                  <a:gd name="T7" fmla="*/ 3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3" y="0"/>
                    </a:lnTo>
                    <a:lnTo>
                      <a:pt x="38" y="3"/>
                    </a:lnTo>
                    <a:lnTo>
                      <a:pt x="5"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13"/>
              <p:cNvSpPr/>
              <p:nvPr/>
            </p:nvSpPr>
            <p:spPr bwMode="auto">
              <a:xfrm>
                <a:off x="5479796" y="3624910"/>
                <a:ext cx="128733" cy="80978"/>
              </a:xfrm>
              <a:custGeom>
                <a:avLst/>
                <a:gdLst>
                  <a:gd name="T0" fmla="*/ 2 w 62"/>
                  <a:gd name="T1" fmla="*/ 39 h 39"/>
                  <a:gd name="T2" fmla="*/ 0 w 62"/>
                  <a:gd name="T3" fmla="*/ 34 h 39"/>
                  <a:gd name="T4" fmla="*/ 59 w 62"/>
                  <a:gd name="T5" fmla="*/ 0 h 39"/>
                  <a:gd name="T6" fmla="*/ 62 w 62"/>
                  <a:gd name="T7" fmla="*/ 3 h 39"/>
                  <a:gd name="T8" fmla="*/ 2 w 62"/>
                  <a:gd name="T9" fmla="*/ 39 h 39"/>
                </a:gdLst>
                <a:ahLst/>
                <a:cxnLst>
                  <a:cxn ang="0">
                    <a:pos x="T0" y="T1"/>
                  </a:cxn>
                  <a:cxn ang="0">
                    <a:pos x="T2" y="T3"/>
                  </a:cxn>
                  <a:cxn ang="0">
                    <a:pos x="T4" y="T5"/>
                  </a:cxn>
                  <a:cxn ang="0">
                    <a:pos x="T6" y="T7"/>
                  </a:cxn>
                  <a:cxn ang="0">
                    <a:pos x="T8" y="T9"/>
                  </a:cxn>
                </a:cxnLst>
                <a:rect l="0" t="0" r="r" b="b"/>
                <a:pathLst>
                  <a:path w="62" h="39">
                    <a:moveTo>
                      <a:pt x="2" y="39"/>
                    </a:moveTo>
                    <a:lnTo>
                      <a:pt x="0" y="34"/>
                    </a:lnTo>
                    <a:lnTo>
                      <a:pt x="59" y="0"/>
                    </a:lnTo>
                    <a:lnTo>
                      <a:pt x="62" y="3"/>
                    </a:lnTo>
                    <a:lnTo>
                      <a:pt x="2"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14"/>
              <p:cNvSpPr/>
              <p:nvPr/>
            </p:nvSpPr>
            <p:spPr bwMode="auto">
              <a:xfrm>
                <a:off x="5479796" y="3033153"/>
                <a:ext cx="128733" cy="78901"/>
              </a:xfrm>
              <a:custGeom>
                <a:avLst/>
                <a:gdLst>
                  <a:gd name="T0" fmla="*/ 59 w 62"/>
                  <a:gd name="T1" fmla="*/ 38 h 38"/>
                  <a:gd name="T2" fmla="*/ 0 w 62"/>
                  <a:gd name="T3" fmla="*/ 4 h 38"/>
                  <a:gd name="T4" fmla="*/ 2 w 62"/>
                  <a:gd name="T5" fmla="*/ 0 h 38"/>
                  <a:gd name="T6" fmla="*/ 62 w 62"/>
                  <a:gd name="T7" fmla="*/ 33 h 38"/>
                  <a:gd name="T8" fmla="*/ 59 w 62"/>
                  <a:gd name="T9" fmla="*/ 38 h 38"/>
                </a:gdLst>
                <a:ahLst/>
                <a:cxnLst>
                  <a:cxn ang="0">
                    <a:pos x="T0" y="T1"/>
                  </a:cxn>
                  <a:cxn ang="0">
                    <a:pos x="T2" y="T3"/>
                  </a:cxn>
                  <a:cxn ang="0">
                    <a:pos x="T4" y="T5"/>
                  </a:cxn>
                  <a:cxn ang="0">
                    <a:pos x="T6" y="T7"/>
                  </a:cxn>
                  <a:cxn ang="0">
                    <a:pos x="T8" y="T9"/>
                  </a:cxn>
                </a:cxnLst>
                <a:rect l="0" t="0" r="r" b="b"/>
                <a:pathLst>
                  <a:path w="62" h="38">
                    <a:moveTo>
                      <a:pt x="59" y="38"/>
                    </a:moveTo>
                    <a:lnTo>
                      <a:pt x="0" y="4"/>
                    </a:lnTo>
                    <a:lnTo>
                      <a:pt x="2" y="0"/>
                    </a:lnTo>
                    <a:lnTo>
                      <a:pt x="62" y="33"/>
                    </a:lnTo>
                    <a:lnTo>
                      <a:pt x="59" y="38"/>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15"/>
              <p:cNvSpPr/>
              <p:nvPr/>
            </p:nvSpPr>
            <p:spPr bwMode="auto">
              <a:xfrm>
                <a:off x="6507584" y="3624910"/>
                <a:ext cx="124580" cy="80978"/>
              </a:xfrm>
              <a:custGeom>
                <a:avLst/>
                <a:gdLst>
                  <a:gd name="T0" fmla="*/ 57 w 60"/>
                  <a:gd name="T1" fmla="*/ 39 h 39"/>
                  <a:gd name="T2" fmla="*/ 0 w 60"/>
                  <a:gd name="T3" fmla="*/ 5 h 39"/>
                  <a:gd name="T4" fmla="*/ 2 w 60"/>
                  <a:gd name="T5" fmla="*/ 0 h 39"/>
                  <a:gd name="T6" fmla="*/ 60 w 60"/>
                  <a:gd name="T7" fmla="*/ 34 h 39"/>
                  <a:gd name="T8" fmla="*/ 57 w 60"/>
                  <a:gd name="T9" fmla="*/ 39 h 39"/>
                </a:gdLst>
                <a:ahLst/>
                <a:cxnLst>
                  <a:cxn ang="0">
                    <a:pos x="T0" y="T1"/>
                  </a:cxn>
                  <a:cxn ang="0">
                    <a:pos x="T2" y="T3"/>
                  </a:cxn>
                  <a:cxn ang="0">
                    <a:pos x="T4" y="T5"/>
                  </a:cxn>
                  <a:cxn ang="0">
                    <a:pos x="T6" y="T7"/>
                  </a:cxn>
                  <a:cxn ang="0">
                    <a:pos x="T8" y="T9"/>
                  </a:cxn>
                </a:cxnLst>
                <a:rect l="0" t="0" r="r" b="b"/>
                <a:pathLst>
                  <a:path w="60" h="39">
                    <a:moveTo>
                      <a:pt x="57" y="39"/>
                    </a:moveTo>
                    <a:lnTo>
                      <a:pt x="0" y="5"/>
                    </a:lnTo>
                    <a:lnTo>
                      <a:pt x="2" y="0"/>
                    </a:lnTo>
                    <a:lnTo>
                      <a:pt x="60" y="34"/>
                    </a:lnTo>
                    <a:lnTo>
                      <a:pt x="57" y="39"/>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16"/>
              <p:cNvSpPr/>
              <p:nvPr/>
            </p:nvSpPr>
            <p:spPr bwMode="auto">
              <a:xfrm>
                <a:off x="6299950" y="3828391"/>
                <a:ext cx="78901" cy="124580"/>
              </a:xfrm>
              <a:custGeom>
                <a:avLst/>
                <a:gdLst>
                  <a:gd name="T0" fmla="*/ 33 w 38"/>
                  <a:gd name="T1" fmla="*/ 60 h 60"/>
                  <a:gd name="T2" fmla="*/ 0 w 38"/>
                  <a:gd name="T3" fmla="*/ 2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2"/>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17"/>
              <p:cNvSpPr/>
              <p:nvPr/>
            </p:nvSpPr>
            <p:spPr bwMode="auto">
              <a:xfrm>
                <a:off x="5701965" y="2804756"/>
                <a:ext cx="78901" cy="124580"/>
              </a:xfrm>
              <a:custGeom>
                <a:avLst/>
                <a:gdLst>
                  <a:gd name="T0" fmla="*/ 33 w 38"/>
                  <a:gd name="T1" fmla="*/ 60 h 60"/>
                  <a:gd name="T2" fmla="*/ 0 w 38"/>
                  <a:gd name="T3" fmla="*/ 3 h 60"/>
                  <a:gd name="T4" fmla="*/ 5 w 38"/>
                  <a:gd name="T5" fmla="*/ 0 h 60"/>
                  <a:gd name="T6" fmla="*/ 38 w 38"/>
                  <a:gd name="T7" fmla="*/ 57 h 60"/>
                  <a:gd name="T8" fmla="*/ 33 w 38"/>
                  <a:gd name="T9" fmla="*/ 60 h 60"/>
                </a:gdLst>
                <a:ahLst/>
                <a:cxnLst>
                  <a:cxn ang="0">
                    <a:pos x="T0" y="T1"/>
                  </a:cxn>
                  <a:cxn ang="0">
                    <a:pos x="T2" y="T3"/>
                  </a:cxn>
                  <a:cxn ang="0">
                    <a:pos x="T4" y="T5"/>
                  </a:cxn>
                  <a:cxn ang="0">
                    <a:pos x="T6" y="T7"/>
                  </a:cxn>
                  <a:cxn ang="0">
                    <a:pos x="T8" y="T9"/>
                  </a:cxn>
                </a:cxnLst>
                <a:rect l="0" t="0" r="r" b="b"/>
                <a:pathLst>
                  <a:path w="38" h="60">
                    <a:moveTo>
                      <a:pt x="33" y="60"/>
                    </a:moveTo>
                    <a:lnTo>
                      <a:pt x="0" y="3"/>
                    </a:lnTo>
                    <a:lnTo>
                      <a:pt x="5" y="0"/>
                    </a:lnTo>
                    <a:lnTo>
                      <a:pt x="38" y="57"/>
                    </a:lnTo>
                    <a:lnTo>
                      <a:pt x="33" y="60"/>
                    </a:lnTo>
                    <a:close/>
                  </a:path>
                </a:pathLst>
              </a:custGeom>
              <a:solidFill>
                <a:schemeClr val="bg1">
                  <a:lumMod val="75000"/>
                </a:schemeClr>
              </a:solidFill>
              <a:ln w="44450" cap="rnd">
                <a:solidFill>
                  <a:schemeClr val="bg1">
                    <a:lumMod val="75000"/>
                  </a:schemeClr>
                </a:solidFill>
                <a:round/>
              </a:ln>
            </p:spPr>
            <p:txBody>
              <a:bodyPr vert="horz" wrap="square" lIns="91440" tIns="45720" rIns="91440" bIns="45720" numCol="1" anchor="t" anchorCtr="0" compatLnSpc="1">
                <a:prstTxWarp prst="textNoShape">
                  <a:avLst/>
                </a:prstTxWarp>
              </a:bodyPr>
              <a:lstStyle/>
              <a:p>
                <a:endParaRPr lang="zh-CN" altLang="en-US"/>
              </a:p>
            </p:txBody>
          </p:sp>
          <p:grpSp>
            <p:nvGrpSpPr>
              <p:cNvPr id="170" name="组合 169"/>
              <p:cNvGrpSpPr/>
              <p:nvPr/>
            </p:nvGrpSpPr>
            <p:grpSpPr>
              <a:xfrm>
                <a:off x="6013416" y="3323840"/>
                <a:ext cx="703878" cy="150813"/>
                <a:chOff x="6065838" y="3390900"/>
                <a:chExt cx="538162" cy="115307"/>
              </a:xfrm>
              <a:solidFill>
                <a:schemeClr val="bg1">
                  <a:lumMod val="75000"/>
                </a:schemeClr>
              </a:solidFill>
            </p:grpSpPr>
            <p:sp>
              <p:nvSpPr>
                <p:cNvPr id="171" name="Rectangle 18"/>
                <p:cNvSpPr>
                  <a:spLocks noChangeArrowheads="1"/>
                </p:cNvSpPr>
                <p:nvPr/>
              </p:nvSpPr>
              <p:spPr bwMode="auto">
                <a:xfrm rot="900000">
                  <a:off x="6086475" y="3487157"/>
                  <a:ext cx="517525" cy="19050"/>
                </a:xfrm>
                <a:prstGeom prst="rect">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72" name="Oval 19"/>
                <p:cNvSpPr>
                  <a:spLocks noChangeArrowheads="1"/>
                </p:cNvSpPr>
                <p:nvPr/>
              </p:nvSpPr>
              <p:spPr bwMode="auto">
                <a:xfrm>
                  <a:off x="6065838" y="3390900"/>
                  <a:ext cx="63500" cy="68263"/>
                </a:xfrm>
                <a:prstGeom prst="ellipse">
                  <a:avLst/>
                </a:prstGeom>
                <a:grp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52" name="文本框 86"/>
          <p:cNvSpPr txBox="1"/>
          <p:nvPr/>
        </p:nvSpPr>
        <p:spPr>
          <a:xfrm>
            <a:off x="9089933" y="4268818"/>
            <a:ext cx="1210588" cy="400110"/>
          </a:xfrm>
          <a:prstGeom prst="rect">
            <a:avLst/>
          </a:prstGeom>
          <a:noFill/>
        </p:spPr>
        <p:txBody>
          <a:bodyPr wrap="none" rtlCol="0">
            <a:spAutoFit/>
          </a:bodyPr>
          <a:lstStyle/>
          <a:p>
            <a:pPr algn="ct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涉外程序</a:t>
            </a:r>
            <a:endParaRPr lang="zh-CN" alt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53" name="矩形 152"/>
          <p:cNvSpPr/>
          <p:nvPr/>
        </p:nvSpPr>
        <p:spPr>
          <a:xfrm>
            <a:off x="8228565" y="4869160"/>
            <a:ext cx="2933327" cy="646331"/>
          </a:xfrm>
          <a:prstGeom prst="rect">
            <a:avLst/>
          </a:prstGeom>
        </p:spPr>
        <p:txBody>
          <a:bodyPr wrap="square">
            <a:spAutoFit/>
          </a:bodyPr>
          <a:lstStyle/>
          <a:p>
            <a:pPr algn="ctr"/>
            <a:r>
              <a:rPr lang="zh-CN" altLang="en-US" sz="1200" dirty="0" smtClean="0">
                <a:solidFill>
                  <a:schemeClr val="tx1">
                    <a:lumMod val="50000"/>
                    <a:lumOff val="50000"/>
                  </a:schemeClr>
                </a:solidFill>
                <a:latin typeface="微软雅黑" pitchFamily="34" charset="-122"/>
                <a:ea typeface="微软雅黑" pitchFamily="34" charset="-122"/>
              </a:rPr>
              <a:t>组庭之日起</a:t>
            </a:r>
            <a:r>
              <a:rPr lang="en-US" altLang="zh-CN" sz="1200" dirty="0" smtClean="0">
                <a:solidFill>
                  <a:schemeClr val="tx1">
                    <a:lumMod val="50000"/>
                    <a:lumOff val="50000"/>
                  </a:schemeClr>
                </a:solidFill>
                <a:latin typeface="微软雅黑" pitchFamily="34" charset="-122"/>
                <a:ea typeface="微软雅黑" pitchFamily="34" charset="-122"/>
              </a:rPr>
              <a:t>6</a:t>
            </a:r>
            <a:r>
              <a:rPr lang="zh-CN" altLang="en-US" sz="1200" dirty="0" smtClean="0">
                <a:solidFill>
                  <a:schemeClr val="tx1">
                    <a:lumMod val="50000"/>
                    <a:lumOff val="50000"/>
                  </a:schemeClr>
                </a:solidFill>
                <a:latin typeface="微软雅黑" pitchFamily="34" charset="-122"/>
                <a:ea typeface="微软雅黑" pitchFamily="34" charset="-122"/>
              </a:rPr>
              <a:t>个月（简易程序</a:t>
            </a:r>
            <a:r>
              <a:rPr lang="en-US" altLang="zh-CN" sz="1200" dirty="0" smtClean="0">
                <a:solidFill>
                  <a:schemeClr val="tx1">
                    <a:lumMod val="50000"/>
                    <a:lumOff val="50000"/>
                  </a:schemeClr>
                </a:solidFill>
                <a:latin typeface="微软雅黑" pitchFamily="34" charset="-122"/>
                <a:ea typeface="微软雅黑" pitchFamily="34" charset="-122"/>
              </a:rPr>
              <a:t>90</a:t>
            </a:r>
            <a:r>
              <a:rPr lang="zh-CN" altLang="en-US" sz="1200" dirty="0" smtClean="0">
                <a:solidFill>
                  <a:schemeClr val="tx1">
                    <a:lumMod val="50000"/>
                    <a:lumOff val="50000"/>
                  </a:schemeClr>
                </a:solidFill>
                <a:latin typeface="微软雅黑" pitchFamily="34" charset="-122"/>
                <a:ea typeface="微软雅黑" pitchFamily="34" charset="-122"/>
              </a:rPr>
              <a:t>日）内作出裁决，延审须报批。</a:t>
            </a:r>
          </a:p>
          <a:p>
            <a:pPr algn="ctr"/>
            <a:r>
              <a:rPr lang="zh-CN" altLang="en-US" sz="1200" dirty="0" smtClean="0">
                <a:solidFill>
                  <a:schemeClr val="tx1">
                    <a:lumMod val="50000"/>
                    <a:lumOff val="50000"/>
                  </a:schemeClr>
                </a:solidFill>
                <a:latin typeface="微软雅黑" pitchFamily="34" charset="-122"/>
                <a:ea typeface="微软雅黑" pitchFamily="34" charset="-122"/>
              </a:rPr>
              <a:t>。</a:t>
            </a:r>
            <a:endParaRPr lang="zh-CN" altLang="en-US" sz="1200" dirty="0">
              <a:solidFill>
                <a:schemeClr val="tx1">
                  <a:lumMod val="50000"/>
                  <a:lumOff val="50000"/>
                </a:schemeClr>
              </a:solidFill>
              <a:latin typeface="微软雅黑" pitchFamily="34" charset="-122"/>
              <a:ea typeface="微软雅黑" pitchFamily="34" charset="-122"/>
            </a:endParaRPr>
          </a:p>
        </p:txBody>
      </p:sp>
      <p:cxnSp>
        <p:nvCxnSpPr>
          <p:cNvPr id="154" name="直接连接符 153"/>
          <p:cNvCxnSpPr/>
          <p:nvPr/>
        </p:nvCxnSpPr>
        <p:spPr>
          <a:xfrm>
            <a:off x="8519703" y="4730483"/>
            <a:ext cx="2351050"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2581194199"/>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50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par>
                                <p:cTn id="27" presetID="10" presetClass="entr" presetSubtype="0" fill="hold" nodeType="withEffect">
                                  <p:stCondLst>
                                    <p:cond delay="50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childTnLst>
                                </p:cTn>
                              </p:par>
                              <p:par>
                                <p:cTn id="30" presetID="10" presetClass="entr" presetSubtype="0" fill="hold" nodeType="withEffect">
                                  <p:stCondLst>
                                    <p:cond delay="50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500"/>
                                        <p:tgtEl>
                                          <p:spTgt spid="151"/>
                                        </p:tgtEl>
                                      </p:cBhvr>
                                    </p:animEffect>
                                  </p:childTnLst>
                                </p:cTn>
                              </p:par>
                              <p:par>
                                <p:cTn id="33" presetID="42" presetClass="entr" presetSubtype="0" fill="hold" grpId="0" nodeType="withEffect">
                                  <p:stCondLst>
                                    <p:cond delay="100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1000"/>
                                        <p:tgtEl>
                                          <p:spTgt spid="129"/>
                                        </p:tgtEl>
                                      </p:cBhvr>
                                    </p:animEffect>
                                    <p:anim calcmode="lin" valueType="num">
                                      <p:cBhvr>
                                        <p:cTn id="41" dur="1000" fill="hold"/>
                                        <p:tgtEl>
                                          <p:spTgt spid="129"/>
                                        </p:tgtEl>
                                        <p:attrNameLst>
                                          <p:attrName>ppt_x</p:attrName>
                                        </p:attrNameLst>
                                      </p:cBhvr>
                                      <p:tavLst>
                                        <p:tav tm="0">
                                          <p:val>
                                            <p:strVal val="#ppt_x"/>
                                          </p:val>
                                        </p:tav>
                                        <p:tav tm="100000">
                                          <p:val>
                                            <p:strVal val="#ppt_x"/>
                                          </p:val>
                                        </p:tav>
                                      </p:tavLst>
                                    </p:anim>
                                    <p:anim calcmode="lin" valueType="num">
                                      <p:cBhvr>
                                        <p:cTn id="42" dur="1000" fill="hold"/>
                                        <p:tgtEl>
                                          <p:spTgt spid="1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152"/>
                                        </p:tgtEl>
                                        <p:attrNameLst>
                                          <p:attrName>style.visibility</p:attrName>
                                        </p:attrNameLst>
                                      </p:cBhvr>
                                      <p:to>
                                        <p:strVal val="visible"/>
                                      </p:to>
                                    </p:set>
                                    <p:animEffect transition="in" filter="fade">
                                      <p:cBhvr>
                                        <p:cTn id="45" dur="1000"/>
                                        <p:tgtEl>
                                          <p:spTgt spid="152"/>
                                        </p:tgtEl>
                                      </p:cBhvr>
                                    </p:animEffect>
                                    <p:anim calcmode="lin" valueType="num">
                                      <p:cBhvr>
                                        <p:cTn id="46" dur="1000" fill="hold"/>
                                        <p:tgtEl>
                                          <p:spTgt spid="152"/>
                                        </p:tgtEl>
                                        <p:attrNameLst>
                                          <p:attrName>ppt_x</p:attrName>
                                        </p:attrNameLst>
                                      </p:cBhvr>
                                      <p:tavLst>
                                        <p:tav tm="0">
                                          <p:val>
                                            <p:strVal val="#ppt_x"/>
                                          </p:val>
                                        </p:tav>
                                        <p:tav tm="100000">
                                          <p:val>
                                            <p:strVal val="#ppt_x"/>
                                          </p:val>
                                        </p:tav>
                                      </p:tavLst>
                                    </p:anim>
                                    <p:anim calcmode="lin" valueType="num">
                                      <p:cBhvr>
                                        <p:cTn id="47" dur="1000" fill="hold"/>
                                        <p:tgtEl>
                                          <p:spTgt spid="152"/>
                                        </p:tgtEl>
                                        <p:attrNameLst>
                                          <p:attrName>ppt_y</p:attrName>
                                        </p:attrNameLst>
                                      </p:cBhvr>
                                      <p:tavLst>
                                        <p:tav tm="0">
                                          <p:val>
                                            <p:strVal val="#ppt_y+.1"/>
                                          </p:val>
                                        </p:tav>
                                        <p:tav tm="100000">
                                          <p:val>
                                            <p:strVal val="#ppt_y"/>
                                          </p:val>
                                        </p:tav>
                                      </p:tavLst>
                                    </p:anim>
                                  </p:childTnLst>
                                </p:cTn>
                              </p:par>
                              <p:par>
                                <p:cTn id="48" presetID="16" presetClass="entr" presetSubtype="21" fill="hold" nodeType="withEffect">
                                  <p:stCondLst>
                                    <p:cond delay="1750"/>
                                  </p:stCondLst>
                                  <p:childTnLst>
                                    <p:set>
                                      <p:cBhvr>
                                        <p:cTn id="49" dur="1" fill="hold">
                                          <p:stCondLst>
                                            <p:cond delay="0"/>
                                          </p:stCondLst>
                                        </p:cTn>
                                        <p:tgtEl>
                                          <p:spTgt spid="108"/>
                                        </p:tgtEl>
                                        <p:attrNameLst>
                                          <p:attrName>style.visibility</p:attrName>
                                        </p:attrNameLst>
                                      </p:cBhvr>
                                      <p:to>
                                        <p:strVal val="visible"/>
                                      </p:to>
                                    </p:set>
                                    <p:animEffect transition="in" filter="barn(inVertical)">
                                      <p:cBhvr>
                                        <p:cTn id="50" dur="500"/>
                                        <p:tgtEl>
                                          <p:spTgt spid="108"/>
                                        </p:tgtEl>
                                      </p:cBhvr>
                                    </p:animEffect>
                                  </p:childTnLst>
                                </p:cTn>
                              </p:par>
                              <p:par>
                                <p:cTn id="51" presetID="16" presetClass="entr" presetSubtype="21" fill="hold" nodeType="withEffect">
                                  <p:stCondLst>
                                    <p:cond delay="1750"/>
                                  </p:stCondLst>
                                  <p:childTnLst>
                                    <p:set>
                                      <p:cBhvr>
                                        <p:cTn id="52" dur="1" fill="hold">
                                          <p:stCondLst>
                                            <p:cond delay="0"/>
                                          </p:stCondLst>
                                        </p:cTn>
                                        <p:tgtEl>
                                          <p:spTgt spid="131"/>
                                        </p:tgtEl>
                                        <p:attrNameLst>
                                          <p:attrName>style.visibility</p:attrName>
                                        </p:attrNameLst>
                                      </p:cBhvr>
                                      <p:to>
                                        <p:strVal val="visible"/>
                                      </p:to>
                                    </p:set>
                                    <p:animEffect transition="in" filter="barn(inVertical)">
                                      <p:cBhvr>
                                        <p:cTn id="53" dur="500"/>
                                        <p:tgtEl>
                                          <p:spTgt spid="131"/>
                                        </p:tgtEl>
                                      </p:cBhvr>
                                    </p:animEffect>
                                  </p:childTnLst>
                                </p:cTn>
                              </p:par>
                              <p:par>
                                <p:cTn id="54" presetID="16" presetClass="entr" presetSubtype="21" fill="hold" nodeType="withEffect">
                                  <p:stCondLst>
                                    <p:cond delay="1750"/>
                                  </p:stCondLst>
                                  <p:childTnLst>
                                    <p:set>
                                      <p:cBhvr>
                                        <p:cTn id="55" dur="1" fill="hold">
                                          <p:stCondLst>
                                            <p:cond delay="0"/>
                                          </p:stCondLst>
                                        </p:cTn>
                                        <p:tgtEl>
                                          <p:spTgt spid="154"/>
                                        </p:tgtEl>
                                        <p:attrNameLst>
                                          <p:attrName>style.visibility</p:attrName>
                                        </p:attrNameLst>
                                      </p:cBhvr>
                                      <p:to>
                                        <p:strVal val="visible"/>
                                      </p:to>
                                    </p:set>
                                    <p:animEffect transition="in" filter="barn(inVertical)">
                                      <p:cBhvr>
                                        <p:cTn id="56" dur="500"/>
                                        <p:tgtEl>
                                          <p:spTgt spid="154"/>
                                        </p:tgtEl>
                                      </p:cBhvr>
                                    </p:animEffect>
                                  </p:childTnLst>
                                </p:cTn>
                              </p:par>
                              <p:par>
                                <p:cTn id="57" presetID="53" presetClass="entr" presetSubtype="0" fill="hold" grpId="0" nodeType="withEffect">
                                  <p:stCondLst>
                                    <p:cond delay="2250"/>
                                  </p:stCondLst>
                                  <p:childTnLst>
                                    <p:set>
                                      <p:cBhvr>
                                        <p:cTn id="58" dur="1" fill="hold">
                                          <p:stCondLst>
                                            <p:cond delay="0"/>
                                          </p:stCondLst>
                                        </p:cTn>
                                        <p:tgtEl>
                                          <p:spTgt spid="107"/>
                                        </p:tgtEl>
                                        <p:attrNameLst>
                                          <p:attrName>style.visibility</p:attrName>
                                        </p:attrNameLst>
                                      </p:cBhvr>
                                      <p:to>
                                        <p:strVal val="visible"/>
                                      </p:to>
                                    </p:set>
                                    <p:anim calcmode="lin" valueType="num">
                                      <p:cBhvr>
                                        <p:cTn id="59" dur="500" fill="hold"/>
                                        <p:tgtEl>
                                          <p:spTgt spid="107"/>
                                        </p:tgtEl>
                                        <p:attrNameLst>
                                          <p:attrName>ppt_w</p:attrName>
                                        </p:attrNameLst>
                                      </p:cBhvr>
                                      <p:tavLst>
                                        <p:tav tm="0">
                                          <p:val>
                                            <p:fltVal val="0"/>
                                          </p:val>
                                        </p:tav>
                                        <p:tav tm="100000">
                                          <p:val>
                                            <p:strVal val="#ppt_w"/>
                                          </p:val>
                                        </p:tav>
                                      </p:tavLst>
                                    </p:anim>
                                    <p:anim calcmode="lin" valueType="num">
                                      <p:cBhvr>
                                        <p:cTn id="60" dur="500" fill="hold"/>
                                        <p:tgtEl>
                                          <p:spTgt spid="107"/>
                                        </p:tgtEl>
                                        <p:attrNameLst>
                                          <p:attrName>ppt_h</p:attrName>
                                        </p:attrNameLst>
                                      </p:cBhvr>
                                      <p:tavLst>
                                        <p:tav tm="0">
                                          <p:val>
                                            <p:fltVal val="0"/>
                                          </p:val>
                                        </p:tav>
                                        <p:tav tm="100000">
                                          <p:val>
                                            <p:strVal val="#ppt_h"/>
                                          </p:val>
                                        </p:tav>
                                      </p:tavLst>
                                    </p:anim>
                                    <p:animEffect transition="in" filter="fade">
                                      <p:cBhvr>
                                        <p:cTn id="61" dur="500"/>
                                        <p:tgtEl>
                                          <p:spTgt spid="107"/>
                                        </p:tgtEl>
                                      </p:cBhvr>
                                    </p:animEffect>
                                  </p:childTnLst>
                                </p:cTn>
                              </p:par>
                              <p:par>
                                <p:cTn id="62" presetID="53" presetClass="entr" presetSubtype="0" fill="hold" grpId="0" nodeType="withEffect">
                                  <p:stCondLst>
                                    <p:cond delay="2250"/>
                                  </p:stCondLst>
                                  <p:childTnLst>
                                    <p:set>
                                      <p:cBhvr>
                                        <p:cTn id="63" dur="1" fill="hold">
                                          <p:stCondLst>
                                            <p:cond delay="0"/>
                                          </p:stCondLst>
                                        </p:cTn>
                                        <p:tgtEl>
                                          <p:spTgt spid="130"/>
                                        </p:tgtEl>
                                        <p:attrNameLst>
                                          <p:attrName>style.visibility</p:attrName>
                                        </p:attrNameLst>
                                      </p:cBhvr>
                                      <p:to>
                                        <p:strVal val="visible"/>
                                      </p:to>
                                    </p:set>
                                    <p:anim calcmode="lin" valueType="num">
                                      <p:cBhvr>
                                        <p:cTn id="64" dur="500" fill="hold"/>
                                        <p:tgtEl>
                                          <p:spTgt spid="130"/>
                                        </p:tgtEl>
                                        <p:attrNameLst>
                                          <p:attrName>ppt_w</p:attrName>
                                        </p:attrNameLst>
                                      </p:cBhvr>
                                      <p:tavLst>
                                        <p:tav tm="0">
                                          <p:val>
                                            <p:fltVal val="0"/>
                                          </p:val>
                                        </p:tav>
                                        <p:tav tm="100000">
                                          <p:val>
                                            <p:strVal val="#ppt_w"/>
                                          </p:val>
                                        </p:tav>
                                      </p:tavLst>
                                    </p:anim>
                                    <p:anim calcmode="lin" valueType="num">
                                      <p:cBhvr>
                                        <p:cTn id="65" dur="500" fill="hold"/>
                                        <p:tgtEl>
                                          <p:spTgt spid="130"/>
                                        </p:tgtEl>
                                        <p:attrNameLst>
                                          <p:attrName>ppt_h</p:attrName>
                                        </p:attrNameLst>
                                      </p:cBhvr>
                                      <p:tavLst>
                                        <p:tav tm="0">
                                          <p:val>
                                            <p:fltVal val="0"/>
                                          </p:val>
                                        </p:tav>
                                        <p:tav tm="100000">
                                          <p:val>
                                            <p:strVal val="#ppt_h"/>
                                          </p:val>
                                        </p:tav>
                                      </p:tavLst>
                                    </p:anim>
                                    <p:animEffect transition="in" filter="fade">
                                      <p:cBhvr>
                                        <p:cTn id="66" dur="500"/>
                                        <p:tgtEl>
                                          <p:spTgt spid="130"/>
                                        </p:tgtEl>
                                      </p:cBhvr>
                                    </p:animEffect>
                                  </p:childTnLst>
                                </p:cTn>
                              </p:par>
                              <p:par>
                                <p:cTn id="67" presetID="53" presetClass="entr" presetSubtype="0" fill="hold" grpId="0" nodeType="withEffect">
                                  <p:stCondLst>
                                    <p:cond delay="2250"/>
                                  </p:stCondLst>
                                  <p:childTnLst>
                                    <p:set>
                                      <p:cBhvr>
                                        <p:cTn id="68" dur="1" fill="hold">
                                          <p:stCondLst>
                                            <p:cond delay="0"/>
                                          </p:stCondLst>
                                        </p:cTn>
                                        <p:tgtEl>
                                          <p:spTgt spid="153"/>
                                        </p:tgtEl>
                                        <p:attrNameLst>
                                          <p:attrName>style.visibility</p:attrName>
                                        </p:attrNameLst>
                                      </p:cBhvr>
                                      <p:to>
                                        <p:strVal val="visible"/>
                                      </p:to>
                                    </p:set>
                                    <p:anim calcmode="lin" valueType="num">
                                      <p:cBhvr>
                                        <p:cTn id="69" dur="500" fill="hold"/>
                                        <p:tgtEl>
                                          <p:spTgt spid="153"/>
                                        </p:tgtEl>
                                        <p:attrNameLst>
                                          <p:attrName>ppt_w</p:attrName>
                                        </p:attrNameLst>
                                      </p:cBhvr>
                                      <p:tavLst>
                                        <p:tav tm="0">
                                          <p:val>
                                            <p:fltVal val="0"/>
                                          </p:val>
                                        </p:tav>
                                        <p:tav tm="100000">
                                          <p:val>
                                            <p:strVal val="#ppt_w"/>
                                          </p:val>
                                        </p:tav>
                                      </p:tavLst>
                                    </p:anim>
                                    <p:anim calcmode="lin" valueType="num">
                                      <p:cBhvr>
                                        <p:cTn id="70" dur="500" fill="hold"/>
                                        <p:tgtEl>
                                          <p:spTgt spid="153"/>
                                        </p:tgtEl>
                                        <p:attrNameLst>
                                          <p:attrName>ppt_h</p:attrName>
                                        </p:attrNameLst>
                                      </p:cBhvr>
                                      <p:tavLst>
                                        <p:tav tm="0">
                                          <p:val>
                                            <p:fltVal val="0"/>
                                          </p:val>
                                        </p:tav>
                                        <p:tav tm="100000">
                                          <p:val>
                                            <p:strVal val="#ppt_h"/>
                                          </p:val>
                                        </p:tav>
                                      </p:tavLst>
                                    </p:anim>
                                    <p:animEffect transition="in" filter="fade">
                                      <p:cBhvr>
                                        <p:cTn id="7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06" grpId="0"/>
      <p:bldP spid="107" grpId="0"/>
      <p:bldP spid="129" grpId="0"/>
      <p:bldP spid="130" grpId="0"/>
      <p:bldP spid="152" grpId="0"/>
      <p:bldP spid="1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311287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en-US" altLang="zh-CN" sz="2000" dirty="0" smtClean="0">
                <a:gradFill>
                  <a:gsLst>
                    <a:gs pos="0">
                      <a:srgbClr val="326698"/>
                    </a:gs>
                    <a:gs pos="100000">
                      <a:srgbClr val="66CDCC"/>
                    </a:gs>
                  </a:gsLst>
                  <a:lin ang="7200000" scaled="0"/>
                </a:gradFill>
                <a:latin typeface="微软雅黑" pitchFamily="34" charset="-122"/>
                <a:ea typeface="微软雅黑" pitchFamily="34" charset="-122"/>
              </a:rPr>
              <a:t>2021</a:t>
            </a: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新聘仲裁员培训</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76"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78" name="Up Arrow 44"/>
          <p:cNvSpPr/>
          <p:nvPr/>
        </p:nvSpPr>
        <p:spPr>
          <a:xfrm flipH="1">
            <a:off x="8749560" y="3104749"/>
            <a:ext cx="378371" cy="1241513"/>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Up Arrow 45"/>
          <p:cNvSpPr/>
          <p:nvPr/>
        </p:nvSpPr>
        <p:spPr>
          <a:xfrm flipH="1">
            <a:off x="9243012" y="3378348"/>
            <a:ext cx="378371" cy="1241513"/>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Up Arrow 46"/>
          <p:cNvSpPr/>
          <p:nvPr/>
        </p:nvSpPr>
        <p:spPr>
          <a:xfrm flipH="1">
            <a:off x="8300489" y="3472616"/>
            <a:ext cx="378371" cy="1241513"/>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Freeform 47"/>
          <p:cNvSpPr/>
          <p:nvPr/>
        </p:nvSpPr>
        <p:spPr bwMode="auto">
          <a:xfrm flipH="1">
            <a:off x="7959990" y="3860030"/>
            <a:ext cx="2533434" cy="2397686"/>
          </a:xfrm>
          <a:custGeom>
            <a:avLst/>
            <a:gdLst>
              <a:gd name="T0" fmla="*/ 333 w 924"/>
              <a:gd name="T1" fmla="*/ 874 h 875"/>
              <a:gd name="T2" fmla="*/ 333 w 924"/>
              <a:gd name="T3" fmla="*/ 875 h 875"/>
              <a:gd name="T4" fmla="*/ 825 w 924"/>
              <a:gd name="T5" fmla="*/ 875 h 875"/>
              <a:gd name="T6" fmla="*/ 770 w 924"/>
              <a:gd name="T7" fmla="*/ 598 h 875"/>
              <a:gd name="T8" fmla="*/ 836 w 924"/>
              <a:gd name="T9" fmla="*/ 396 h 875"/>
              <a:gd name="T10" fmla="*/ 871 w 924"/>
              <a:gd name="T11" fmla="*/ 45 h 875"/>
              <a:gd name="T12" fmla="*/ 563 w 924"/>
              <a:gd name="T13" fmla="*/ 96 h 875"/>
              <a:gd name="T14" fmla="*/ 162 w 924"/>
              <a:gd name="T15" fmla="*/ 0 h 875"/>
              <a:gd name="T16" fmla="*/ 154 w 924"/>
              <a:gd name="T17" fmla="*/ 19 h 875"/>
              <a:gd name="T18" fmla="*/ 84 w 924"/>
              <a:gd name="T19" fmla="*/ 215 h 875"/>
              <a:gd name="T20" fmla="*/ 109 w 924"/>
              <a:gd name="T21" fmla="*/ 275 h 875"/>
              <a:gd name="T22" fmla="*/ 54 w 924"/>
              <a:gd name="T23" fmla="*/ 360 h 875"/>
              <a:gd name="T24" fmla="*/ 14 w 924"/>
              <a:gd name="T25" fmla="*/ 418 h 875"/>
              <a:gd name="T26" fmla="*/ 45 w 924"/>
              <a:gd name="T27" fmla="*/ 463 h 875"/>
              <a:gd name="T28" fmla="*/ 76 w 924"/>
              <a:gd name="T29" fmla="*/ 479 h 875"/>
              <a:gd name="T30" fmla="*/ 71 w 924"/>
              <a:gd name="T31" fmla="*/ 529 h 875"/>
              <a:gd name="T32" fmla="*/ 65 w 924"/>
              <a:gd name="T33" fmla="*/ 560 h 875"/>
              <a:gd name="T34" fmla="*/ 77 w 924"/>
              <a:gd name="T35" fmla="*/ 571 h 875"/>
              <a:gd name="T36" fmla="*/ 72 w 924"/>
              <a:gd name="T37" fmla="*/ 592 h 875"/>
              <a:gd name="T38" fmla="*/ 82 w 924"/>
              <a:gd name="T39" fmla="*/ 630 h 875"/>
              <a:gd name="T40" fmla="*/ 72 w 924"/>
              <a:gd name="T41" fmla="*/ 688 h 875"/>
              <a:gd name="T42" fmla="*/ 113 w 924"/>
              <a:gd name="T43" fmla="*/ 730 h 875"/>
              <a:gd name="T44" fmla="*/ 333 w 924"/>
              <a:gd name="T45" fmla="*/ 87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4" h="875">
                <a:moveTo>
                  <a:pt x="333" y="874"/>
                </a:moveTo>
                <a:cubicBezTo>
                  <a:pt x="333" y="874"/>
                  <a:pt x="333" y="874"/>
                  <a:pt x="333" y="875"/>
                </a:cubicBezTo>
                <a:cubicBezTo>
                  <a:pt x="825" y="875"/>
                  <a:pt x="825" y="875"/>
                  <a:pt x="825" y="875"/>
                </a:cubicBezTo>
                <a:cubicBezTo>
                  <a:pt x="786" y="801"/>
                  <a:pt x="758" y="712"/>
                  <a:pt x="770" y="598"/>
                </a:cubicBezTo>
                <a:cubicBezTo>
                  <a:pt x="782" y="491"/>
                  <a:pt x="808" y="438"/>
                  <a:pt x="836" y="396"/>
                </a:cubicBezTo>
                <a:cubicBezTo>
                  <a:pt x="897" y="305"/>
                  <a:pt x="924" y="168"/>
                  <a:pt x="871" y="45"/>
                </a:cubicBezTo>
                <a:cubicBezTo>
                  <a:pt x="785" y="77"/>
                  <a:pt x="678" y="96"/>
                  <a:pt x="563" y="96"/>
                </a:cubicBezTo>
                <a:cubicBezTo>
                  <a:pt x="402" y="96"/>
                  <a:pt x="258" y="59"/>
                  <a:pt x="162" y="0"/>
                </a:cubicBezTo>
                <a:cubicBezTo>
                  <a:pt x="159" y="6"/>
                  <a:pt x="157" y="13"/>
                  <a:pt x="154" y="19"/>
                </a:cubicBezTo>
                <a:cubicBezTo>
                  <a:pt x="107" y="154"/>
                  <a:pt x="107" y="139"/>
                  <a:pt x="84" y="215"/>
                </a:cubicBezTo>
                <a:cubicBezTo>
                  <a:pt x="75" y="248"/>
                  <a:pt x="109" y="248"/>
                  <a:pt x="109" y="275"/>
                </a:cubicBezTo>
                <a:cubicBezTo>
                  <a:pt x="109" y="286"/>
                  <a:pt x="82" y="321"/>
                  <a:pt x="54" y="360"/>
                </a:cubicBezTo>
                <a:cubicBezTo>
                  <a:pt x="28" y="395"/>
                  <a:pt x="25" y="394"/>
                  <a:pt x="14" y="418"/>
                </a:cubicBezTo>
                <a:cubicBezTo>
                  <a:pt x="0" y="445"/>
                  <a:pt x="20" y="455"/>
                  <a:pt x="45" y="463"/>
                </a:cubicBezTo>
                <a:cubicBezTo>
                  <a:pt x="59" y="468"/>
                  <a:pt x="67" y="468"/>
                  <a:pt x="76" y="479"/>
                </a:cubicBezTo>
                <a:cubicBezTo>
                  <a:pt x="93" y="497"/>
                  <a:pt x="78" y="518"/>
                  <a:pt x="71" y="529"/>
                </a:cubicBezTo>
                <a:cubicBezTo>
                  <a:pt x="65" y="539"/>
                  <a:pt x="57" y="549"/>
                  <a:pt x="65" y="560"/>
                </a:cubicBezTo>
                <a:cubicBezTo>
                  <a:pt x="73" y="569"/>
                  <a:pt x="82" y="569"/>
                  <a:pt x="77" y="571"/>
                </a:cubicBezTo>
                <a:cubicBezTo>
                  <a:pt x="76" y="573"/>
                  <a:pt x="69" y="585"/>
                  <a:pt x="72" y="592"/>
                </a:cubicBezTo>
                <a:cubicBezTo>
                  <a:pt x="79" y="608"/>
                  <a:pt x="96" y="607"/>
                  <a:pt x="82" y="630"/>
                </a:cubicBezTo>
                <a:cubicBezTo>
                  <a:pt x="69" y="654"/>
                  <a:pt x="69" y="675"/>
                  <a:pt x="72" y="688"/>
                </a:cubicBezTo>
                <a:cubicBezTo>
                  <a:pt x="73" y="698"/>
                  <a:pt x="83" y="724"/>
                  <a:pt x="113" y="730"/>
                </a:cubicBezTo>
                <a:cubicBezTo>
                  <a:pt x="158" y="737"/>
                  <a:pt x="284" y="723"/>
                  <a:pt x="333" y="87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nvGrpSpPr>
          <p:cNvPr id="2" name="Group 65"/>
          <p:cNvGrpSpPr/>
          <p:nvPr/>
        </p:nvGrpSpPr>
        <p:grpSpPr>
          <a:xfrm flipH="1">
            <a:off x="8256876" y="2171495"/>
            <a:ext cx="756744" cy="756744"/>
            <a:chOff x="9437946" y="1210703"/>
            <a:chExt cx="948631" cy="948631"/>
          </a:xfrm>
        </p:grpSpPr>
        <p:sp>
          <p:nvSpPr>
            <p:cNvPr id="83" name="Oval 66"/>
            <p:cNvSpPr/>
            <p:nvPr/>
          </p:nvSpPr>
          <p:spPr>
            <a:xfrm>
              <a:off x="9437946" y="1210703"/>
              <a:ext cx="948631" cy="9486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 name="Group 67"/>
            <p:cNvGrpSpPr/>
            <p:nvPr/>
          </p:nvGrpSpPr>
          <p:grpSpPr>
            <a:xfrm>
              <a:off x="9747170" y="1456571"/>
              <a:ext cx="330180" cy="431775"/>
              <a:chOff x="812800" y="2401888"/>
              <a:chExt cx="206375" cy="269875"/>
            </a:xfrm>
            <a:solidFill>
              <a:schemeClr val="bg1"/>
            </a:solidFill>
          </p:grpSpPr>
          <p:sp>
            <p:nvSpPr>
              <p:cNvPr id="8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6" name="Freeform 48"/>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4" name="Group 70"/>
          <p:cNvGrpSpPr/>
          <p:nvPr/>
        </p:nvGrpSpPr>
        <p:grpSpPr>
          <a:xfrm flipH="1">
            <a:off x="7851634" y="2725617"/>
            <a:ext cx="999889" cy="999889"/>
            <a:chOff x="9641146" y="1905334"/>
            <a:chExt cx="1253431" cy="1253431"/>
          </a:xfrm>
        </p:grpSpPr>
        <p:sp>
          <p:nvSpPr>
            <p:cNvPr id="88" name="Oval 71"/>
            <p:cNvSpPr/>
            <p:nvPr/>
          </p:nvSpPr>
          <p:spPr>
            <a:xfrm>
              <a:off x="9641146" y="1905334"/>
              <a:ext cx="1253431" cy="12534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Freeform 72"/>
            <p:cNvSpPr>
              <a:spLocks noEditPoints="1"/>
            </p:cNvSpPr>
            <p:nvPr/>
          </p:nvSpPr>
          <p:spPr bwMode="auto">
            <a:xfrm>
              <a:off x="10098905" y="2300718"/>
              <a:ext cx="337913" cy="453169"/>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73"/>
          <p:cNvGrpSpPr/>
          <p:nvPr/>
        </p:nvGrpSpPr>
        <p:grpSpPr>
          <a:xfrm flipH="1">
            <a:off x="9316628" y="2679648"/>
            <a:ext cx="756744" cy="756744"/>
            <a:chOff x="8905363" y="549970"/>
            <a:chExt cx="948631" cy="948631"/>
          </a:xfrm>
        </p:grpSpPr>
        <p:sp>
          <p:nvSpPr>
            <p:cNvPr id="91" name="Oval 74"/>
            <p:cNvSpPr/>
            <p:nvPr/>
          </p:nvSpPr>
          <p:spPr>
            <a:xfrm>
              <a:off x="8905363" y="549970"/>
              <a:ext cx="948631" cy="9486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75"/>
            <p:cNvGrpSpPr/>
            <p:nvPr/>
          </p:nvGrpSpPr>
          <p:grpSpPr>
            <a:xfrm>
              <a:off x="9149074" y="823987"/>
              <a:ext cx="411959" cy="400593"/>
              <a:chOff x="390525" y="2455863"/>
              <a:chExt cx="230188" cy="223838"/>
            </a:xfrm>
            <a:solidFill>
              <a:schemeClr val="bg1"/>
            </a:solidFill>
          </p:grpSpPr>
          <p:sp>
            <p:nvSpPr>
              <p:cNvPr id="93"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2">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4"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5"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6"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7"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8"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7" name="Group 82"/>
          <p:cNvGrpSpPr/>
          <p:nvPr/>
        </p:nvGrpSpPr>
        <p:grpSpPr>
          <a:xfrm flipH="1">
            <a:off x="9745696" y="1760345"/>
            <a:ext cx="1318062" cy="1318062"/>
            <a:chOff x="10255160" y="1159903"/>
            <a:chExt cx="1253431" cy="1253431"/>
          </a:xfrm>
        </p:grpSpPr>
        <p:sp>
          <p:nvSpPr>
            <p:cNvPr id="100" name="Oval 83"/>
            <p:cNvSpPr/>
            <p:nvPr/>
          </p:nvSpPr>
          <p:spPr>
            <a:xfrm>
              <a:off x="10255160" y="1159903"/>
              <a:ext cx="1253431" cy="12534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1" name="Freeform 37"/>
            <p:cNvSpPr>
              <a:spLocks noEditPoints="1"/>
            </p:cNvSpPr>
            <p:nvPr/>
          </p:nvSpPr>
          <p:spPr bwMode="auto">
            <a:xfrm>
              <a:off x="10640533" y="1555443"/>
              <a:ext cx="500833" cy="497356"/>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85"/>
          <p:cNvGrpSpPr/>
          <p:nvPr/>
        </p:nvGrpSpPr>
        <p:grpSpPr>
          <a:xfrm flipH="1">
            <a:off x="8662119" y="2630915"/>
            <a:ext cx="756744" cy="756744"/>
            <a:chOff x="8929946" y="1786618"/>
            <a:chExt cx="948631" cy="948631"/>
          </a:xfrm>
        </p:grpSpPr>
        <p:sp>
          <p:nvSpPr>
            <p:cNvPr id="103" name="Oval 86"/>
            <p:cNvSpPr/>
            <p:nvPr/>
          </p:nvSpPr>
          <p:spPr>
            <a:xfrm>
              <a:off x="8929946" y="1786618"/>
              <a:ext cx="948631" cy="9486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 name="Group 87"/>
            <p:cNvGrpSpPr/>
            <p:nvPr/>
          </p:nvGrpSpPr>
          <p:grpSpPr>
            <a:xfrm>
              <a:off x="9252677" y="2037617"/>
              <a:ext cx="407348" cy="413292"/>
              <a:chOff x="2360613" y="2686051"/>
              <a:chExt cx="217488" cy="220662"/>
            </a:xfrm>
            <a:solidFill>
              <a:schemeClr val="bg1"/>
            </a:solidFill>
          </p:grpSpPr>
          <p:sp>
            <p:nvSpPr>
              <p:cNvPr id="10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6"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7" h="57">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7"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1"/>
          <p:cNvGrpSpPr/>
          <p:nvPr/>
        </p:nvGrpSpPr>
        <p:grpSpPr>
          <a:xfrm flipH="1">
            <a:off x="7382526" y="2025680"/>
            <a:ext cx="999889" cy="999889"/>
            <a:chOff x="6897946" y="1702619"/>
            <a:chExt cx="1253431" cy="1253431"/>
          </a:xfrm>
        </p:grpSpPr>
        <p:sp>
          <p:nvSpPr>
            <p:cNvPr id="109" name="Oval 92"/>
            <p:cNvSpPr/>
            <p:nvPr/>
          </p:nvSpPr>
          <p:spPr>
            <a:xfrm>
              <a:off x="6897946" y="1702619"/>
              <a:ext cx="1253431" cy="1253431"/>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93"/>
            <p:cNvGrpSpPr/>
            <p:nvPr/>
          </p:nvGrpSpPr>
          <p:grpSpPr>
            <a:xfrm>
              <a:off x="7267843" y="2109623"/>
              <a:ext cx="513635" cy="510116"/>
              <a:chOff x="1979613" y="3067051"/>
              <a:chExt cx="231775" cy="230188"/>
            </a:xfrm>
            <a:solidFill>
              <a:schemeClr val="bg1"/>
            </a:solidFill>
          </p:grpSpPr>
          <p:sp>
            <p:nvSpPr>
              <p:cNvPr id="111"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2"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3"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02"/>
          <p:cNvGrpSpPr/>
          <p:nvPr/>
        </p:nvGrpSpPr>
        <p:grpSpPr>
          <a:xfrm>
            <a:off x="8830698" y="1527023"/>
            <a:ext cx="1256687" cy="1256687"/>
            <a:chOff x="8853200" y="1293681"/>
            <a:chExt cx="1256687" cy="1256687"/>
          </a:xfrm>
        </p:grpSpPr>
        <p:sp>
          <p:nvSpPr>
            <p:cNvPr id="115" name="Oval 49"/>
            <p:cNvSpPr/>
            <p:nvPr/>
          </p:nvSpPr>
          <p:spPr>
            <a:xfrm flipH="1">
              <a:off x="8853200" y="1293681"/>
              <a:ext cx="1256687" cy="1256687"/>
            </a:xfrm>
            <a:prstGeom prst="ellipse">
              <a:avLst/>
            </a:prstGeom>
            <a:solidFill>
              <a:schemeClr val="accent5">
                <a:lumMod val="7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Shape 2697"/>
            <p:cNvSpPr/>
            <p:nvPr/>
          </p:nvSpPr>
          <p:spPr>
            <a:xfrm>
              <a:off x="9288261" y="1608170"/>
              <a:ext cx="371827" cy="619707"/>
            </a:xfrm>
            <a:custGeom>
              <a:avLst/>
              <a:gdLst/>
              <a:ahLst/>
              <a:cxnLst>
                <a:cxn ang="0">
                  <a:pos x="wd2" y="hd2"/>
                </a:cxn>
                <a:cxn ang="5400000">
                  <a:pos x="wd2" y="hd2"/>
                </a:cxn>
                <a:cxn ang="10800000">
                  <a:pos x="wd2" y="hd2"/>
                </a:cxn>
                <a:cxn ang="16200000">
                  <a:pos x="wd2" y="hd2"/>
                </a:cxn>
              </a:cxnLst>
              <a:rect l="0" t="0" r="r" b="b"/>
              <a:pathLst>
                <a:path w="21600" h="21600" extrusionOk="0">
                  <a:moveTo>
                    <a:pt x="18000" y="17280"/>
                  </a:moveTo>
                  <a:lnTo>
                    <a:pt x="3600" y="17280"/>
                  </a:lnTo>
                  <a:lnTo>
                    <a:pt x="3600" y="2160"/>
                  </a:lnTo>
                  <a:lnTo>
                    <a:pt x="18000" y="2160"/>
                  </a:lnTo>
                  <a:cubicBezTo>
                    <a:pt x="18000" y="2160"/>
                    <a:pt x="18000" y="17280"/>
                    <a:pt x="18000" y="17280"/>
                  </a:cubicBezTo>
                  <a:close/>
                  <a:moveTo>
                    <a:pt x="10800" y="20520"/>
                  </a:moveTo>
                  <a:cubicBezTo>
                    <a:pt x="9558" y="20520"/>
                    <a:pt x="8550" y="20037"/>
                    <a:pt x="8550" y="19440"/>
                  </a:cubicBezTo>
                  <a:cubicBezTo>
                    <a:pt x="8550" y="18843"/>
                    <a:pt x="9558" y="18360"/>
                    <a:pt x="10800" y="18360"/>
                  </a:cubicBezTo>
                  <a:cubicBezTo>
                    <a:pt x="12042" y="18360"/>
                    <a:pt x="13050" y="18843"/>
                    <a:pt x="13050" y="19440"/>
                  </a:cubicBezTo>
                  <a:cubicBezTo>
                    <a:pt x="13050" y="20037"/>
                    <a:pt x="12042" y="20520"/>
                    <a:pt x="10800" y="20520"/>
                  </a:cubicBezTo>
                  <a:close/>
                  <a:moveTo>
                    <a:pt x="18007" y="0"/>
                  </a:moveTo>
                  <a:lnTo>
                    <a:pt x="3593" y="0"/>
                  </a:lnTo>
                  <a:cubicBezTo>
                    <a:pt x="1609" y="0"/>
                    <a:pt x="0" y="965"/>
                    <a:pt x="0" y="2156"/>
                  </a:cubicBezTo>
                  <a:lnTo>
                    <a:pt x="0" y="19443"/>
                  </a:lnTo>
                  <a:cubicBezTo>
                    <a:pt x="0" y="20634"/>
                    <a:pt x="1609" y="21600"/>
                    <a:pt x="3593" y="21600"/>
                  </a:cubicBezTo>
                  <a:lnTo>
                    <a:pt x="18005" y="21600"/>
                  </a:lnTo>
                  <a:cubicBezTo>
                    <a:pt x="19991" y="21600"/>
                    <a:pt x="21600" y="20634"/>
                    <a:pt x="21600" y="19444"/>
                  </a:cubicBezTo>
                  <a:lnTo>
                    <a:pt x="21600" y="2156"/>
                  </a:lnTo>
                  <a:cubicBezTo>
                    <a:pt x="21600" y="965"/>
                    <a:pt x="19991" y="0"/>
                    <a:pt x="18007" y="0"/>
                  </a:cubicBezTo>
                  <a:close/>
                </a:path>
              </a:pathLst>
            </a:custGeom>
            <a:solidFill>
              <a:schemeClr val="bg1"/>
            </a:solidFill>
            <a:ln w="12700">
              <a:miter lim="400000"/>
            </a:ln>
          </p:spPr>
          <p:txBody>
            <a:bodyPr lIns="43656" tIns="43656" rIns="43656" bIns="43656" anchor="ctr"/>
            <a:lstStyle/>
            <a:p>
              <a:pPr lvl="0" algn="ctr" defTabSz="457200">
                <a:lnSpc>
                  <a:spcPct val="100000"/>
                </a:lnSpc>
                <a:spcBef>
                  <a:spcPct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sp>
        <p:nvSpPr>
          <p:cNvPr id="117" name="椭圆 116"/>
          <p:cNvSpPr/>
          <p:nvPr/>
        </p:nvSpPr>
        <p:spPr>
          <a:xfrm>
            <a:off x="1797899" y="1628800"/>
            <a:ext cx="1119029" cy="1119029"/>
          </a:xfrm>
          <a:prstGeom prst="ellipse">
            <a:avLst/>
          </a:prstGeom>
          <a:gradFill>
            <a:gsLst>
              <a:gs pos="0">
                <a:srgbClr val="326698"/>
              </a:gs>
              <a:gs pos="100000">
                <a:srgbClr val="66CDCC"/>
              </a:gs>
            </a:gsLst>
            <a:lin ang="7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8" name="TextBox 117"/>
          <p:cNvSpPr txBox="1"/>
          <p:nvPr/>
        </p:nvSpPr>
        <p:spPr>
          <a:xfrm>
            <a:off x="1860030" y="1920723"/>
            <a:ext cx="1005403" cy="584775"/>
          </a:xfrm>
          <a:prstGeom prst="rect">
            <a:avLst/>
          </a:prstGeom>
          <a:noFill/>
        </p:spPr>
        <p:txBody>
          <a:bodyPr wrap="none" rtlCol="0">
            <a:spAutoFit/>
          </a:bodyPr>
          <a:lstStyle/>
          <a:p>
            <a:r>
              <a:rPr lang="zh-CN" altLang="en-US" sz="3200" dirty="0" smtClean="0">
                <a:solidFill>
                  <a:schemeClr val="bg1"/>
                </a:solidFill>
                <a:latin typeface="微软雅黑" pitchFamily="34" charset="-122"/>
                <a:ea typeface="微软雅黑" pitchFamily="34" charset="-122"/>
              </a:rPr>
              <a:t>公正</a:t>
            </a:r>
            <a:endParaRPr lang="zh-CN" altLang="en-US" sz="3200" dirty="0">
              <a:solidFill>
                <a:schemeClr val="bg1"/>
              </a:solidFill>
              <a:latin typeface="微软雅黑" pitchFamily="34" charset="-122"/>
              <a:ea typeface="微软雅黑" pitchFamily="34" charset="-122"/>
            </a:endParaRPr>
          </a:p>
        </p:txBody>
      </p:sp>
      <p:sp>
        <p:nvSpPr>
          <p:cNvPr id="119" name="椭圆 118"/>
          <p:cNvSpPr/>
          <p:nvPr/>
        </p:nvSpPr>
        <p:spPr>
          <a:xfrm>
            <a:off x="3045257" y="1641402"/>
            <a:ext cx="1119029" cy="1119029"/>
          </a:xfrm>
          <a:prstGeom prst="ellipse">
            <a:avLst/>
          </a:prstGeom>
          <a:gradFill>
            <a:gsLst>
              <a:gs pos="0">
                <a:srgbClr val="326698"/>
              </a:gs>
              <a:gs pos="100000">
                <a:srgbClr val="66CDCC"/>
              </a:gs>
            </a:gsLst>
            <a:lin ang="7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0" name="TextBox 119"/>
          <p:cNvSpPr txBox="1"/>
          <p:nvPr/>
        </p:nvSpPr>
        <p:spPr>
          <a:xfrm>
            <a:off x="3107388" y="1933325"/>
            <a:ext cx="1005403" cy="584775"/>
          </a:xfrm>
          <a:prstGeom prst="rect">
            <a:avLst/>
          </a:prstGeom>
          <a:noFill/>
        </p:spPr>
        <p:txBody>
          <a:bodyPr wrap="none" rtlCol="0">
            <a:spAutoFit/>
          </a:bodyPr>
          <a:lstStyle/>
          <a:p>
            <a:r>
              <a:rPr lang="zh-CN" altLang="en-US" sz="3200" dirty="0" smtClean="0">
                <a:solidFill>
                  <a:schemeClr val="bg1"/>
                </a:solidFill>
                <a:latin typeface="微软雅黑" pitchFamily="34" charset="-122"/>
                <a:ea typeface="微软雅黑" pitchFamily="34" charset="-122"/>
              </a:rPr>
              <a:t>高效</a:t>
            </a:r>
            <a:endParaRPr lang="zh-CN" altLang="en-US" sz="3200" dirty="0">
              <a:solidFill>
                <a:schemeClr val="bg1"/>
              </a:solidFill>
              <a:latin typeface="微软雅黑" pitchFamily="34" charset="-122"/>
              <a:ea typeface="微软雅黑" pitchFamily="34" charset="-122"/>
            </a:endParaRPr>
          </a:p>
        </p:txBody>
      </p:sp>
      <p:sp>
        <p:nvSpPr>
          <p:cNvPr id="121" name="椭圆 120"/>
          <p:cNvSpPr/>
          <p:nvPr/>
        </p:nvSpPr>
        <p:spPr>
          <a:xfrm>
            <a:off x="4269393" y="1641402"/>
            <a:ext cx="1119029" cy="1119029"/>
          </a:xfrm>
          <a:prstGeom prst="ellipse">
            <a:avLst/>
          </a:prstGeom>
          <a:gradFill>
            <a:gsLst>
              <a:gs pos="0">
                <a:srgbClr val="326698"/>
              </a:gs>
              <a:gs pos="100000">
                <a:srgbClr val="66CDCC"/>
              </a:gs>
            </a:gsLst>
            <a:lin ang="7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2" name="TextBox 121"/>
          <p:cNvSpPr txBox="1"/>
          <p:nvPr/>
        </p:nvSpPr>
        <p:spPr>
          <a:xfrm>
            <a:off x="4331524" y="1933325"/>
            <a:ext cx="1005403" cy="584775"/>
          </a:xfrm>
          <a:prstGeom prst="rect">
            <a:avLst/>
          </a:prstGeom>
          <a:noFill/>
        </p:spPr>
        <p:txBody>
          <a:bodyPr wrap="none" rtlCol="0">
            <a:spAutoFit/>
          </a:bodyPr>
          <a:lstStyle/>
          <a:p>
            <a:r>
              <a:rPr lang="zh-CN" altLang="en-US" sz="3200">
                <a:solidFill>
                  <a:schemeClr val="bg1"/>
                </a:solidFill>
                <a:latin typeface="微软雅黑" pitchFamily="34" charset="-122"/>
                <a:ea typeface="微软雅黑" pitchFamily="34" charset="-122"/>
              </a:rPr>
              <a:t>专业</a:t>
            </a:r>
          </a:p>
        </p:txBody>
      </p:sp>
      <p:sp>
        <p:nvSpPr>
          <p:cNvPr id="123" name="椭圆 122"/>
          <p:cNvSpPr/>
          <p:nvPr/>
        </p:nvSpPr>
        <p:spPr>
          <a:xfrm>
            <a:off x="5493529" y="1641402"/>
            <a:ext cx="1119029" cy="1119029"/>
          </a:xfrm>
          <a:prstGeom prst="ellipse">
            <a:avLst/>
          </a:prstGeom>
          <a:gradFill>
            <a:gsLst>
              <a:gs pos="0">
                <a:srgbClr val="326698"/>
              </a:gs>
              <a:gs pos="100000">
                <a:srgbClr val="66CDCC"/>
              </a:gs>
            </a:gsLst>
            <a:lin ang="7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4" name="TextBox 123"/>
          <p:cNvSpPr txBox="1"/>
          <p:nvPr/>
        </p:nvSpPr>
        <p:spPr>
          <a:xfrm>
            <a:off x="5555660" y="1933325"/>
            <a:ext cx="1005403" cy="584775"/>
          </a:xfrm>
          <a:prstGeom prst="rect">
            <a:avLst/>
          </a:prstGeom>
          <a:noFill/>
        </p:spPr>
        <p:txBody>
          <a:bodyPr wrap="none" rtlCol="0">
            <a:spAutoFit/>
          </a:bodyPr>
          <a:lstStyle/>
          <a:p>
            <a:r>
              <a:rPr lang="zh-CN" altLang="en-US" sz="3200" dirty="0" smtClean="0">
                <a:solidFill>
                  <a:schemeClr val="bg1"/>
                </a:solidFill>
                <a:latin typeface="微软雅黑" pitchFamily="34" charset="-122"/>
                <a:ea typeface="微软雅黑" pitchFamily="34" charset="-122"/>
              </a:rPr>
              <a:t>便捷</a:t>
            </a:r>
            <a:endParaRPr lang="zh-CN" altLang="en-US" sz="3200" dirty="0">
              <a:solidFill>
                <a:schemeClr val="bg1"/>
              </a:solidFill>
              <a:latin typeface="微软雅黑" pitchFamily="34" charset="-122"/>
              <a:ea typeface="微软雅黑" pitchFamily="34" charset="-122"/>
            </a:endParaRPr>
          </a:p>
        </p:txBody>
      </p:sp>
      <p:sp>
        <p:nvSpPr>
          <p:cNvPr id="125" name="TextBox 124"/>
          <p:cNvSpPr txBox="1"/>
          <p:nvPr/>
        </p:nvSpPr>
        <p:spPr>
          <a:xfrm>
            <a:off x="1474203" y="3258677"/>
            <a:ext cx="5570403" cy="738664"/>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itchFamily="34" charset="-122"/>
                <a:ea typeface="微软雅黑" pitchFamily="34" charset="-122"/>
                <a:sym typeface="Gill Sans" charset="0"/>
              </a:rPr>
              <a:t>仲裁规则是规范仲裁活动的一整套制度性规则，相对于仲裁员自身的价值和观念仲裁规则是显性的，而价值理念则是隐性的。仲裁制度设计背后体现了仲裁公正与效率的核心价值理念。</a:t>
            </a:r>
            <a:endParaRPr lang="zh-CN" altLang="en-US" sz="1400" dirty="0">
              <a:solidFill>
                <a:schemeClr val="tx1">
                  <a:lumMod val="65000"/>
                  <a:lumOff val="35000"/>
                </a:schemeClr>
              </a:solidFill>
              <a:latin typeface="微软雅黑" pitchFamily="34" charset="-122"/>
              <a:ea typeface="微软雅黑" pitchFamily="34" charset="-122"/>
            </a:endParaRPr>
          </a:p>
        </p:txBody>
      </p:sp>
      <p:sp>
        <p:nvSpPr>
          <p:cNvPr id="126" name="TextBox 125"/>
          <p:cNvSpPr txBox="1"/>
          <p:nvPr/>
        </p:nvSpPr>
        <p:spPr>
          <a:xfrm>
            <a:off x="1474204" y="5202893"/>
            <a:ext cx="5498394" cy="1169551"/>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itchFamily="34" charset="-122"/>
                <a:ea typeface="微软雅黑" pitchFamily="34" charset="-122"/>
                <a:cs typeface="方正兰亭细黑_GBK_M" pitchFamily="2" charset="2"/>
              </a:rPr>
              <a:t>本院新版仲裁规则在充分尊重当事人意思自治，在赋予仲裁庭更多程序管理权和决定权的同时，让当事人拥有充分程序选择权和自主权，与国际通行规则相接轨，切实增强仲裁规则的开放性，尽量实现仲裁机构管理仲裁程序的便利性和尊重当事人意思自治之间的平衡。</a:t>
            </a:r>
            <a:endParaRPr lang="zh-CN" altLang="en-US" sz="1400" dirty="0">
              <a:solidFill>
                <a:schemeClr val="tx1">
                  <a:lumMod val="50000"/>
                  <a:lumOff val="50000"/>
                </a:schemeClr>
              </a:solidFill>
              <a:latin typeface="微软雅黑" pitchFamily="34" charset="-122"/>
              <a:ea typeface="微软雅黑" pitchFamily="34" charset="-122"/>
              <a:cs typeface="方正兰亭细黑_GBK_M" pitchFamily="2" charset="2"/>
            </a:endParaRPr>
          </a:p>
        </p:txBody>
      </p:sp>
      <p:sp>
        <p:nvSpPr>
          <p:cNvPr id="127" name="TextBox 126"/>
          <p:cNvSpPr txBox="1"/>
          <p:nvPr/>
        </p:nvSpPr>
        <p:spPr>
          <a:xfrm>
            <a:off x="1474204" y="4050765"/>
            <a:ext cx="5498394" cy="954107"/>
          </a:xfrm>
          <a:prstGeom prst="rect">
            <a:avLst/>
          </a:prstGeom>
          <a:noFill/>
        </p:spPr>
        <p:txBody>
          <a:bodyPr wrap="square" rtlCol="0">
            <a:spAutoFit/>
          </a:bodyPr>
          <a:lstStyle/>
          <a:p>
            <a:r>
              <a:rPr lang="zh-CN" altLang="en-US" sz="2400" dirty="0">
                <a:gradFill>
                  <a:gsLst>
                    <a:gs pos="0">
                      <a:srgbClr val="326698"/>
                    </a:gs>
                    <a:gs pos="100000">
                      <a:srgbClr val="66CDCC"/>
                    </a:gs>
                  </a:gsLst>
                  <a:lin ang="7200000" scaled="0"/>
                </a:gradFill>
                <a:latin typeface="微软雅黑" pitchFamily="34" charset="-122"/>
                <a:ea typeface="微软雅黑" pitchFamily="34" charset="-122"/>
              </a:rPr>
              <a:t>我们</a:t>
            </a:r>
            <a:r>
              <a:rPr lang="zh-CN" altLang="en-US" sz="2400" dirty="0" smtClean="0">
                <a:gradFill>
                  <a:gsLst>
                    <a:gs pos="0">
                      <a:srgbClr val="326698"/>
                    </a:gs>
                    <a:gs pos="100000">
                      <a:srgbClr val="66CDCC"/>
                    </a:gs>
                  </a:gsLst>
                  <a:lin ang="7200000" scaled="0"/>
                </a:gradFill>
                <a:latin typeface="微软雅黑" pitchFamily="34" charset="-122"/>
                <a:ea typeface="微软雅黑" pitchFamily="34" charset="-122"/>
              </a:rPr>
              <a:t>一起见证仲裁发展的光辉历程，一起实践法律人的共同理想</a:t>
            </a:r>
            <a:r>
              <a:rPr lang="zh-CN" altLang="en-US" sz="3200" dirty="0" smtClean="0">
                <a:gradFill>
                  <a:gsLst>
                    <a:gs pos="0">
                      <a:srgbClr val="326698"/>
                    </a:gs>
                    <a:gs pos="100000">
                      <a:srgbClr val="66CDCC"/>
                    </a:gs>
                  </a:gsLst>
                  <a:lin ang="7200000" scaled="0"/>
                </a:gradFill>
                <a:latin typeface="微软雅黑" pitchFamily="34" charset="-122"/>
                <a:ea typeface="微软雅黑" pitchFamily="34" charset="-122"/>
              </a:rPr>
              <a:t>。</a:t>
            </a:r>
            <a:endParaRPr lang="zh-CN" altLang="en-US" sz="32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28" name="Freeform 12"/>
          <p:cNvSpPr/>
          <p:nvPr/>
        </p:nvSpPr>
        <p:spPr bwMode="auto">
          <a:xfrm>
            <a:off x="1283966" y="294572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rgbClr val="326698"/>
              </a:gs>
              <a:gs pos="100000">
                <a:srgbClr val="66CDCC"/>
              </a:gs>
            </a:gsLst>
            <a:lin ang="7200000" scaled="0"/>
          </a:gradFill>
          <a:ln>
            <a:noFill/>
          </a:ln>
          <a:extLst/>
        </p:spPr>
        <p:txBody>
          <a:bodyPr/>
          <a:lstStyle/>
          <a:p>
            <a:endParaRPr lang="zh-CN" altLang="en-US">
              <a:solidFill>
                <a:schemeClr val="tx1">
                  <a:lumMod val="50000"/>
                  <a:lumOff val="50000"/>
                </a:schemeClr>
              </a:solidFill>
            </a:endParaRPr>
          </a:p>
        </p:txBody>
      </p:sp>
      <p:sp>
        <p:nvSpPr>
          <p:cNvPr id="129" name="Freeform 12"/>
          <p:cNvSpPr/>
          <p:nvPr/>
        </p:nvSpPr>
        <p:spPr bwMode="auto">
          <a:xfrm flipH="1" flipV="1">
            <a:off x="6809586" y="578645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gradFill>
            <a:gsLst>
              <a:gs pos="0">
                <a:srgbClr val="326698"/>
              </a:gs>
              <a:gs pos="100000">
                <a:srgbClr val="66CDCC"/>
              </a:gs>
            </a:gsLst>
            <a:lin ang="7200000" scaled="0"/>
          </a:gradFill>
          <a:ln>
            <a:noFill/>
          </a:ln>
          <a:extLst/>
        </p:spPr>
        <p:txBody>
          <a:bodyPr/>
          <a:lstStyle/>
          <a:p>
            <a:endParaRPr lang="zh-CN" altLang="en-US">
              <a:solidFill>
                <a:schemeClr val="tx1">
                  <a:lumMod val="50000"/>
                  <a:lumOff val="50000"/>
                </a:schemeClr>
              </a:solidFill>
            </a:endParaRPr>
          </a:p>
        </p:txBody>
      </p:sp>
    </p:spTree>
    <p:extLst>
      <p:ext uri="{BB962C8B-B14F-4D97-AF65-F5344CB8AC3E}">
        <p14:creationId xmlns:p14="http://schemas.microsoft.com/office/powerpoint/2010/main" xmlns:p15="http://schemas.microsoft.com/office/powerpoint/2012/main" xmlns="" val="777390602"/>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nodeType="afterGroup">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down)">
                                      <p:cBhvr>
                                        <p:cTn id="31" dur="500"/>
                                        <p:tgtEl>
                                          <p:spTgt spid="80"/>
                                        </p:tgtEl>
                                      </p:cBhvr>
                                    </p:animEffect>
                                  </p:childTnLst>
                                </p:cTn>
                              </p:par>
                            </p:childTnLst>
                          </p:cTn>
                        </p:par>
                        <p:par>
                          <p:cTn id="32" fill="hold" nodeType="afterGroup">
                            <p:stCondLst>
                              <p:cond delay="37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nodeType="afterGroup">
                            <p:stCondLst>
                              <p:cond delay="425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4750"/>
                            </p:stCondLst>
                            <p:childTnLst>
                              <p:par>
                                <p:cTn id="41" presetID="22" presetClass="entr" presetSubtype="4"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down)">
                                      <p:cBhvr>
                                        <p:cTn id="43" dur="500"/>
                                        <p:tgtEl>
                                          <p:spTgt spid="78"/>
                                        </p:tgtEl>
                                      </p:cBhvr>
                                    </p:animEffect>
                                  </p:childTnLst>
                                </p:cTn>
                              </p:par>
                            </p:childTnLst>
                          </p:cTn>
                        </p:par>
                        <p:par>
                          <p:cTn id="44" fill="hold" nodeType="afterGroup">
                            <p:stCondLst>
                              <p:cond delay="525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nodeType="afterGroup">
                            <p:stCondLst>
                              <p:cond delay="575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nodeType="afterGroup">
                            <p:stCondLst>
                              <p:cond delay="6250"/>
                            </p:stCondLst>
                            <p:childTnLst>
                              <p:par>
                                <p:cTn id="53" presetID="22" presetClass="entr" presetSubtype="4"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childTnLst>
                          </p:cTn>
                        </p:par>
                        <p:par>
                          <p:cTn id="56" fill="hold" nodeType="afterGroup">
                            <p:stCondLst>
                              <p:cond delay="6750"/>
                            </p:stCondLst>
                            <p:childTnLst>
                              <p:par>
                                <p:cTn id="57" presetID="10"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nodeType="afterGroup">
                            <p:stCondLst>
                              <p:cond delay="725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nodeType="afterGroup">
                            <p:stCondLst>
                              <p:cond delay="7750"/>
                            </p:stCondLst>
                            <p:childTnLst>
                              <p:par>
                                <p:cTn id="65" presetID="10"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2" presetClass="entr" presetSubtype="12" fill="hold" grpId="0" nodeType="withEffect">
                                  <p:stCondLst>
                                    <p:cond delay="1000"/>
                                  </p:stCondLst>
                                  <p:childTnLst>
                                    <p:set>
                                      <p:cBhvr>
                                        <p:cTn id="69" dur="1" fill="hold">
                                          <p:stCondLst>
                                            <p:cond delay="0"/>
                                          </p:stCondLst>
                                        </p:cTn>
                                        <p:tgtEl>
                                          <p:spTgt spid="117"/>
                                        </p:tgtEl>
                                        <p:attrNameLst>
                                          <p:attrName>style.visibility</p:attrName>
                                        </p:attrNameLst>
                                      </p:cBhvr>
                                      <p:to>
                                        <p:strVal val="visible"/>
                                      </p:to>
                                    </p:set>
                                    <p:anim calcmode="lin" valueType="num">
                                      <p:cBhvr additive="base">
                                        <p:cTn id="70" dur="500" fill="hold"/>
                                        <p:tgtEl>
                                          <p:spTgt spid="117"/>
                                        </p:tgtEl>
                                        <p:attrNameLst>
                                          <p:attrName>ppt_x</p:attrName>
                                        </p:attrNameLst>
                                      </p:cBhvr>
                                      <p:tavLst>
                                        <p:tav tm="0">
                                          <p:val>
                                            <p:strVal val="0-#ppt_w/2"/>
                                          </p:val>
                                        </p:tav>
                                        <p:tav tm="100000">
                                          <p:val>
                                            <p:strVal val="#ppt_x"/>
                                          </p:val>
                                        </p:tav>
                                      </p:tavLst>
                                    </p:anim>
                                    <p:anim calcmode="lin" valueType="num">
                                      <p:cBhvr additive="base">
                                        <p:cTn id="71" dur="500" fill="hold"/>
                                        <p:tgtEl>
                                          <p:spTgt spid="117"/>
                                        </p:tgtEl>
                                        <p:attrNameLst>
                                          <p:attrName>ppt_y</p:attrName>
                                        </p:attrNameLst>
                                      </p:cBhvr>
                                      <p:tavLst>
                                        <p:tav tm="0">
                                          <p:val>
                                            <p:strVal val="1+#ppt_h/2"/>
                                          </p:val>
                                        </p:tav>
                                        <p:tav tm="100000">
                                          <p:val>
                                            <p:strVal val="#ppt_y"/>
                                          </p:val>
                                        </p:tav>
                                      </p:tavLst>
                                    </p:anim>
                                  </p:childTnLst>
                                </p:cTn>
                              </p:par>
                              <p:par>
                                <p:cTn id="72" presetID="2" presetClass="entr" presetSubtype="12" fill="hold" grpId="0" nodeType="withEffect">
                                  <p:stCondLst>
                                    <p:cond delay="1000"/>
                                  </p:stCondLst>
                                  <p:childTnLst>
                                    <p:set>
                                      <p:cBhvr>
                                        <p:cTn id="73" dur="1" fill="hold">
                                          <p:stCondLst>
                                            <p:cond delay="0"/>
                                          </p:stCondLst>
                                        </p:cTn>
                                        <p:tgtEl>
                                          <p:spTgt spid="118"/>
                                        </p:tgtEl>
                                        <p:attrNameLst>
                                          <p:attrName>style.visibility</p:attrName>
                                        </p:attrNameLst>
                                      </p:cBhvr>
                                      <p:to>
                                        <p:strVal val="visible"/>
                                      </p:to>
                                    </p:set>
                                    <p:anim calcmode="lin" valueType="num">
                                      <p:cBhvr additive="base">
                                        <p:cTn id="74" dur="500" fill="hold"/>
                                        <p:tgtEl>
                                          <p:spTgt spid="118"/>
                                        </p:tgtEl>
                                        <p:attrNameLst>
                                          <p:attrName>ppt_x</p:attrName>
                                        </p:attrNameLst>
                                      </p:cBhvr>
                                      <p:tavLst>
                                        <p:tav tm="0">
                                          <p:val>
                                            <p:strVal val="0-#ppt_w/2"/>
                                          </p:val>
                                        </p:tav>
                                        <p:tav tm="100000">
                                          <p:val>
                                            <p:strVal val="#ppt_x"/>
                                          </p:val>
                                        </p:tav>
                                      </p:tavLst>
                                    </p:anim>
                                    <p:anim calcmode="lin" valueType="num">
                                      <p:cBhvr additive="base">
                                        <p:cTn id="75" dur="500" fill="hold"/>
                                        <p:tgtEl>
                                          <p:spTgt spid="118"/>
                                        </p:tgtEl>
                                        <p:attrNameLst>
                                          <p:attrName>ppt_y</p:attrName>
                                        </p:attrNameLst>
                                      </p:cBhvr>
                                      <p:tavLst>
                                        <p:tav tm="0">
                                          <p:val>
                                            <p:strVal val="1+#ppt_h/2"/>
                                          </p:val>
                                        </p:tav>
                                        <p:tav tm="100000">
                                          <p:val>
                                            <p:strVal val="#ppt_y"/>
                                          </p:val>
                                        </p:tav>
                                      </p:tavLst>
                                    </p:anim>
                                  </p:childTnLst>
                                </p:cTn>
                              </p:par>
                              <p:par>
                                <p:cTn id="76" presetID="2" presetClass="entr" presetSubtype="12" fill="hold" grpId="0" nodeType="withEffect">
                                  <p:stCondLst>
                                    <p:cond delay="1000"/>
                                  </p:stCondLst>
                                  <p:childTnLst>
                                    <p:set>
                                      <p:cBhvr>
                                        <p:cTn id="77" dur="1" fill="hold">
                                          <p:stCondLst>
                                            <p:cond delay="0"/>
                                          </p:stCondLst>
                                        </p:cTn>
                                        <p:tgtEl>
                                          <p:spTgt spid="119"/>
                                        </p:tgtEl>
                                        <p:attrNameLst>
                                          <p:attrName>style.visibility</p:attrName>
                                        </p:attrNameLst>
                                      </p:cBhvr>
                                      <p:to>
                                        <p:strVal val="visible"/>
                                      </p:to>
                                    </p:set>
                                    <p:anim calcmode="lin" valueType="num">
                                      <p:cBhvr additive="base">
                                        <p:cTn id="78" dur="500" fill="hold"/>
                                        <p:tgtEl>
                                          <p:spTgt spid="119"/>
                                        </p:tgtEl>
                                        <p:attrNameLst>
                                          <p:attrName>ppt_x</p:attrName>
                                        </p:attrNameLst>
                                      </p:cBhvr>
                                      <p:tavLst>
                                        <p:tav tm="0">
                                          <p:val>
                                            <p:strVal val="0-#ppt_w/2"/>
                                          </p:val>
                                        </p:tav>
                                        <p:tav tm="100000">
                                          <p:val>
                                            <p:strVal val="#ppt_x"/>
                                          </p:val>
                                        </p:tav>
                                      </p:tavLst>
                                    </p:anim>
                                    <p:anim calcmode="lin" valueType="num">
                                      <p:cBhvr additive="base">
                                        <p:cTn id="79" dur="500" fill="hold"/>
                                        <p:tgtEl>
                                          <p:spTgt spid="119"/>
                                        </p:tgtEl>
                                        <p:attrNameLst>
                                          <p:attrName>ppt_y</p:attrName>
                                        </p:attrNameLst>
                                      </p:cBhvr>
                                      <p:tavLst>
                                        <p:tav tm="0">
                                          <p:val>
                                            <p:strVal val="1+#ppt_h/2"/>
                                          </p:val>
                                        </p:tav>
                                        <p:tav tm="100000">
                                          <p:val>
                                            <p:strVal val="#ppt_y"/>
                                          </p:val>
                                        </p:tav>
                                      </p:tavLst>
                                    </p:anim>
                                  </p:childTnLst>
                                </p:cTn>
                              </p:par>
                              <p:par>
                                <p:cTn id="80" presetID="2" presetClass="entr" presetSubtype="12" fill="hold" grpId="0" nodeType="withEffect">
                                  <p:stCondLst>
                                    <p:cond delay="1000"/>
                                  </p:stCondLst>
                                  <p:childTnLst>
                                    <p:set>
                                      <p:cBhvr>
                                        <p:cTn id="81" dur="1" fill="hold">
                                          <p:stCondLst>
                                            <p:cond delay="0"/>
                                          </p:stCondLst>
                                        </p:cTn>
                                        <p:tgtEl>
                                          <p:spTgt spid="120"/>
                                        </p:tgtEl>
                                        <p:attrNameLst>
                                          <p:attrName>style.visibility</p:attrName>
                                        </p:attrNameLst>
                                      </p:cBhvr>
                                      <p:to>
                                        <p:strVal val="visible"/>
                                      </p:to>
                                    </p:set>
                                    <p:anim calcmode="lin" valueType="num">
                                      <p:cBhvr additive="base">
                                        <p:cTn id="82" dur="500" fill="hold"/>
                                        <p:tgtEl>
                                          <p:spTgt spid="120"/>
                                        </p:tgtEl>
                                        <p:attrNameLst>
                                          <p:attrName>ppt_x</p:attrName>
                                        </p:attrNameLst>
                                      </p:cBhvr>
                                      <p:tavLst>
                                        <p:tav tm="0">
                                          <p:val>
                                            <p:strVal val="0-#ppt_w/2"/>
                                          </p:val>
                                        </p:tav>
                                        <p:tav tm="100000">
                                          <p:val>
                                            <p:strVal val="#ppt_x"/>
                                          </p:val>
                                        </p:tav>
                                      </p:tavLst>
                                    </p:anim>
                                    <p:anim calcmode="lin" valueType="num">
                                      <p:cBhvr additive="base">
                                        <p:cTn id="83" dur="500" fill="hold"/>
                                        <p:tgtEl>
                                          <p:spTgt spid="120"/>
                                        </p:tgtEl>
                                        <p:attrNameLst>
                                          <p:attrName>ppt_y</p:attrName>
                                        </p:attrNameLst>
                                      </p:cBhvr>
                                      <p:tavLst>
                                        <p:tav tm="0">
                                          <p:val>
                                            <p:strVal val="1+#ppt_h/2"/>
                                          </p:val>
                                        </p:tav>
                                        <p:tav tm="100000">
                                          <p:val>
                                            <p:strVal val="#ppt_y"/>
                                          </p:val>
                                        </p:tav>
                                      </p:tavLst>
                                    </p:anim>
                                  </p:childTnLst>
                                </p:cTn>
                              </p:par>
                              <p:par>
                                <p:cTn id="84" presetID="2" presetClass="entr" presetSubtype="12" fill="hold" grpId="0" nodeType="withEffect">
                                  <p:stCondLst>
                                    <p:cond delay="1000"/>
                                  </p:stCondLst>
                                  <p:childTnLst>
                                    <p:set>
                                      <p:cBhvr>
                                        <p:cTn id="85" dur="1" fill="hold">
                                          <p:stCondLst>
                                            <p:cond delay="0"/>
                                          </p:stCondLst>
                                        </p:cTn>
                                        <p:tgtEl>
                                          <p:spTgt spid="121"/>
                                        </p:tgtEl>
                                        <p:attrNameLst>
                                          <p:attrName>style.visibility</p:attrName>
                                        </p:attrNameLst>
                                      </p:cBhvr>
                                      <p:to>
                                        <p:strVal val="visible"/>
                                      </p:to>
                                    </p:set>
                                    <p:anim calcmode="lin" valueType="num">
                                      <p:cBhvr additive="base">
                                        <p:cTn id="86" dur="500" fill="hold"/>
                                        <p:tgtEl>
                                          <p:spTgt spid="121"/>
                                        </p:tgtEl>
                                        <p:attrNameLst>
                                          <p:attrName>ppt_x</p:attrName>
                                        </p:attrNameLst>
                                      </p:cBhvr>
                                      <p:tavLst>
                                        <p:tav tm="0">
                                          <p:val>
                                            <p:strVal val="0-#ppt_w/2"/>
                                          </p:val>
                                        </p:tav>
                                        <p:tav tm="100000">
                                          <p:val>
                                            <p:strVal val="#ppt_x"/>
                                          </p:val>
                                        </p:tav>
                                      </p:tavLst>
                                    </p:anim>
                                    <p:anim calcmode="lin" valueType="num">
                                      <p:cBhvr additive="base">
                                        <p:cTn id="87" dur="500" fill="hold"/>
                                        <p:tgtEl>
                                          <p:spTgt spid="121"/>
                                        </p:tgtEl>
                                        <p:attrNameLst>
                                          <p:attrName>ppt_y</p:attrName>
                                        </p:attrNameLst>
                                      </p:cBhvr>
                                      <p:tavLst>
                                        <p:tav tm="0">
                                          <p:val>
                                            <p:strVal val="1+#ppt_h/2"/>
                                          </p:val>
                                        </p:tav>
                                        <p:tav tm="100000">
                                          <p:val>
                                            <p:strVal val="#ppt_y"/>
                                          </p:val>
                                        </p:tav>
                                      </p:tavLst>
                                    </p:anim>
                                  </p:childTnLst>
                                </p:cTn>
                              </p:par>
                              <p:par>
                                <p:cTn id="88" presetID="2" presetClass="entr" presetSubtype="12" fill="hold" grpId="0" nodeType="withEffect">
                                  <p:stCondLst>
                                    <p:cond delay="1000"/>
                                  </p:stCondLst>
                                  <p:childTnLst>
                                    <p:set>
                                      <p:cBhvr>
                                        <p:cTn id="89" dur="1" fill="hold">
                                          <p:stCondLst>
                                            <p:cond delay="0"/>
                                          </p:stCondLst>
                                        </p:cTn>
                                        <p:tgtEl>
                                          <p:spTgt spid="122"/>
                                        </p:tgtEl>
                                        <p:attrNameLst>
                                          <p:attrName>style.visibility</p:attrName>
                                        </p:attrNameLst>
                                      </p:cBhvr>
                                      <p:to>
                                        <p:strVal val="visible"/>
                                      </p:to>
                                    </p:set>
                                    <p:anim calcmode="lin" valueType="num">
                                      <p:cBhvr additive="base">
                                        <p:cTn id="90" dur="500" fill="hold"/>
                                        <p:tgtEl>
                                          <p:spTgt spid="122"/>
                                        </p:tgtEl>
                                        <p:attrNameLst>
                                          <p:attrName>ppt_x</p:attrName>
                                        </p:attrNameLst>
                                      </p:cBhvr>
                                      <p:tavLst>
                                        <p:tav tm="0">
                                          <p:val>
                                            <p:strVal val="0-#ppt_w/2"/>
                                          </p:val>
                                        </p:tav>
                                        <p:tav tm="100000">
                                          <p:val>
                                            <p:strVal val="#ppt_x"/>
                                          </p:val>
                                        </p:tav>
                                      </p:tavLst>
                                    </p:anim>
                                    <p:anim calcmode="lin" valueType="num">
                                      <p:cBhvr additive="base">
                                        <p:cTn id="91" dur="500" fill="hold"/>
                                        <p:tgtEl>
                                          <p:spTgt spid="122"/>
                                        </p:tgtEl>
                                        <p:attrNameLst>
                                          <p:attrName>ppt_y</p:attrName>
                                        </p:attrNameLst>
                                      </p:cBhvr>
                                      <p:tavLst>
                                        <p:tav tm="0">
                                          <p:val>
                                            <p:strVal val="1+#ppt_h/2"/>
                                          </p:val>
                                        </p:tav>
                                        <p:tav tm="100000">
                                          <p:val>
                                            <p:strVal val="#ppt_y"/>
                                          </p:val>
                                        </p:tav>
                                      </p:tavLst>
                                    </p:anim>
                                  </p:childTnLst>
                                </p:cTn>
                              </p:par>
                              <p:par>
                                <p:cTn id="92" presetID="2" presetClass="entr" presetSubtype="12" fill="hold" grpId="0" nodeType="withEffect">
                                  <p:stCondLst>
                                    <p:cond delay="1000"/>
                                  </p:stCondLst>
                                  <p:childTnLst>
                                    <p:set>
                                      <p:cBhvr>
                                        <p:cTn id="93" dur="1" fill="hold">
                                          <p:stCondLst>
                                            <p:cond delay="0"/>
                                          </p:stCondLst>
                                        </p:cTn>
                                        <p:tgtEl>
                                          <p:spTgt spid="123"/>
                                        </p:tgtEl>
                                        <p:attrNameLst>
                                          <p:attrName>style.visibility</p:attrName>
                                        </p:attrNameLst>
                                      </p:cBhvr>
                                      <p:to>
                                        <p:strVal val="visible"/>
                                      </p:to>
                                    </p:set>
                                    <p:anim calcmode="lin" valueType="num">
                                      <p:cBhvr additive="base">
                                        <p:cTn id="94" dur="500" fill="hold"/>
                                        <p:tgtEl>
                                          <p:spTgt spid="123"/>
                                        </p:tgtEl>
                                        <p:attrNameLst>
                                          <p:attrName>ppt_x</p:attrName>
                                        </p:attrNameLst>
                                      </p:cBhvr>
                                      <p:tavLst>
                                        <p:tav tm="0">
                                          <p:val>
                                            <p:strVal val="0-#ppt_w/2"/>
                                          </p:val>
                                        </p:tav>
                                        <p:tav tm="100000">
                                          <p:val>
                                            <p:strVal val="#ppt_x"/>
                                          </p:val>
                                        </p:tav>
                                      </p:tavLst>
                                    </p:anim>
                                    <p:anim calcmode="lin" valueType="num">
                                      <p:cBhvr additive="base">
                                        <p:cTn id="95" dur="500" fill="hold"/>
                                        <p:tgtEl>
                                          <p:spTgt spid="123"/>
                                        </p:tgtEl>
                                        <p:attrNameLst>
                                          <p:attrName>ppt_y</p:attrName>
                                        </p:attrNameLst>
                                      </p:cBhvr>
                                      <p:tavLst>
                                        <p:tav tm="0">
                                          <p:val>
                                            <p:strVal val="1+#ppt_h/2"/>
                                          </p:val>
                                        </p:tav>
                                        <p:tav tm="100000">
                                          <p:val>
                                            <p:strVal val="#ppt_y"/>
                                          </p:val>
                                        </p:tav>
                                      </p:tavLst>
                                    </p:anim>
                                  </p:childTnLst>
                                </p:cTn>
                              </p:par>
                              <p:par>
                                <p:cTn id="96" presetID="2" presetClass="entr" presetSubtype="12" fill="hold" grpId="0" nodeType="withEffect">
                                  <p:stCondLst>
                                    <p:cond delay="1000"/>
                                  </p:stCondLst>
                                  <p:childTnLst>
                                    <p:set>
                                      <p:cBhvr>
                                        <p:cTn id="97" dur="1" fill="hold">
                                          <p:stCondLst>
                                            <p:cond delay="0"/>
                                          </p:stCondLst>
                                        </p:cTn>
                                        <p:tgtEl>
                                          <p:spTgt spid="124"/>
                                        </p:tgtEl>
                                        <p:attrNameLst>
                                          <p:attrName>style.visibility</p:attrName>
                                        </p:attrNameLst>
                                      </p:cBhvr>
                                      <p:to>
                                        <p:strVal val="visible"/>
                                      </p:to>
                                    </p:set>
                                    <p:anim calcmode="lin" valueType="num">
                                      <p:cBhvr additive="base">
                                        <p:cTn id="98" dur="500" fill="hold"/>
                                        <p:tgtEl>
                                          <p:spTgt spid="124"/>
                                        </p:tgtEl>
                                        <p:attrNameLst>
                                          <p:attrName>ppt_x</p:attrName>
                                        </p:attrNameLst>
                                      </p:cBhvr>
                                      <p:tavLst>
                                        <p:tav tm="0">
                                          <p:val>
                                            <p:strVal val="0-#ppt_w/2"/>
                                          </p:val>
                                        </p:tav>
                                        <p:tav tm="100000">
                                          <p:val>
                                            <p:strVal val="#ppt_x"/>
                                          </p:val>
                                        </p:tav>
                                      </p:tavLst>
                                    </p:anim>
                                    <p:anim calcmode="lin" valueType="num">
                                      <p:cBhvr additive="base">
                                        <p:cTn id="99" dur="500" fill="hold"/>
                                        <p:tgtEl>
                                          <p:spTgt spid="124"/>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16250"/>
                            </p:stCondLst>
                            <p:childTnLst>
                              <p:par>
                                <p:cTn id="101" presetID="1" presetClass="entr" presetSubtype="0" fill="hold" grpId="0" nodeType="afterEffect">
                                  <p:stCondLst>
                                    <p:cond delay="0"/>
                                  </p:stCondLst>
                                  <p:childTnLst>
                                    <p:set>
                                      <p:cBhvr>
                                        <p:cTn id="102" dur="1" fill="hold">
                                          <p:stCondLst>
                                            <p:cond delay="0"/>
                                          </p:stCondLst>
                                        </p:cTn>
                                        <p:tgtEl>
                                          <p:spTgt spid="128"/>
                                        </p:tgtEl>
                                        <p:attrNameLst>
                                          <p:attrName>style.visibility</p:attrName>
                                        </p:attrNameLst>
                                      </p:cBhvr>
                                      <p:to>
                                        <p:strVal val="visible"/>
                                      </p:to>
                                    </p:set>
                                  </p:childTnLst>
                                </p:cTn>
                              </p:par>
                              <p:par>
                                <p:cTn id="103" presetID="35" presetClass="path" presetSubtype="0" accel="50000" decel="50000" fill="hold" grpId="1" nodeType="withEffect">
                                  <p:stCondLst>
                                    <p:cond delay="0"/>
                                  </p:stCondLst>
                                  <p:childTnLst>
                                    <p:animMotion origin="layout" path="M -3.56836E-06 -3.7037E-07 L 0.36686 0.15278" pathEditMode="relative" rAng="0" ptsTypes="AA">
                                      <p:cBhvr>
                                        <p:cTn id="104" dur="500" spd="-99900" fill="hold"/>
                                        <p:tgtEl>
                                          <p:spTgt spid="128"/>
                                        </p:tgtEl>
                                        <p:attrNameLst>
                                          <p:attrName>ppt_x,ppt_y</p:attrName>
                                        </p:attrNameLst>
                                      </p:cBhvr>
                                      <p:rCtr x="18343" y="7639"/>
                                    </p:animMotion>
                                  </p:childTnLst>
                                </p:cTn>
                              </p:par>
                              <p:par>
                                <p:cTn id="105" presetID="1" presetClass="entr" presetSubtype="0" fill="hold" grpId="0" nodeType="withEffect">
                                  <p:stCondLst>
                                    <p:cond delay="0"/>
                                  </p:stCondLst>
                                  <p:childTnLst>
                                    <p:set>
                                      <p:cBhvr>
                                        <p:cTn id="106" dur="1" fill="hold">
                                          <p:stCondLst>
                                            <p:cond delay="0"/>
                                          </p:stCondLst>
                                        </p:cTn>
                                        <p:tgtEl>
                                          <p:spTgt spid="129"/>
                                        </p:tgtEl>
                                        <p:attrNameLst>
                                          <p:attrName>style.visibility</p:attrName>
                                        </p:attrNameLst>
                                      </p:cBhvr>
                                      <p:to>
                                        <p:strVal val="visible"/>
                                      </p:to>
                                    </p:set>
                                  </p:childTnLst>
                                </p:cTn>
                              </p:par>
                              <p:par>
                                <p:cTn id="107" presetID="35" presetClass="path" presetSubtype="0" accel="50000" decel="50000" fill="hold" grpId="1" nodeType="withEffect">
                                  <p:stCondLst>
                                    <p:cond delay="0"/>
                                  </p:stCondLst>
                                  <p:childTnLst>
                                    <p:animMotion origin="layout" path="M 7.85742E-07 -3.33333E-06 L -0.39495 -0.11018" pathEditMode="relative" rAng="0" ptsTypes="AA">
                                      <p:cBhvr>
                                        <p:cTn id="108" dur="500" spd="-99900" fill="hold"/>
                                        <p:tgtEl>
                                          <p:spTgt spid="129"/>
                                        </p:tgtEl>
                                        <p:attrNameLst>
                                          <p:attrName>ppt_x,ppt_y</p:attrName>
                                        </p:attrNameLst>
                                      </p:cBhvr>
                                      <p:rCtr x="-19748" y="-5509"/>
                                    </p:animMotion>
                                  </p:childTnLst>
                                </p:cTn>
                              </p:par>
                            </p:childTnLst>
                          </p:cTn>
                        </p:par>
                        <p:par>
                          <p:cTn id="109" fill="hold" nodeType="afterGroup">
                            <p:stCondLst>
                              <p:cond delay="17249"/>
                            </p:stCondLst>
                            <p:childTnLst>
                              <p:par>
                                <p:cTn id="110" presetID="18" presetClass="entr" presetSubtype="3" fill="hold" grpId="0" nodeType="afterEffect">
                                  <p:stCondLst>
                                    <p:cond delay="0"/>
                                  </p:stCondLst>
                                  <p:childTnLst>
                                    <p:set>
                                      <p:cBhvr>
                                        <p:cTn id="111" dur="1" fill="hold">
                                          <p:stCondLst>
                                            <p:cond delay="0"/>
                                          </p:stCondLst>
                                        </p:cTn>
                                        <p:tgtEl>
                                          <p:spTgt spid="126"/>
                                        </p:tgtEl>
                                        <p:attrNameLst>
                                          <p:attrName>style.visibility</p:attrName>
                                        </p:attrNameLst>
                                      </p:cBhvr>
                                      <p:to>
                                        <p:strVal val="visible"/>
                                      </p:to>
                                    </p:set>
                                    <p:animEffect transition="in" filter="strips(upRight)">
                                      <p:cBhvr>
                                        <p:cTn id="112" dur="500"/>
                                        <p:tgtEl>
                                          <p:spTgt spid="126"/>
                                        </p:tgtEl>
                                      </p:cBhvr>
                                    </p:animEffect>
                                  </p:childTnLst>
                                </p:cTn>
                              </p:par>
                              <p:par>
                                <p:cTn id="113" presetID="18" presetClass="entr" presetSubtype="3" fill="hold" grpId="0" nodeType="withEffect">
                                  <p:stCondLst>
                                    <p:cond delay="0"/>
                                  </p:stCondLst>
                                  <p:childTnLst>
                                    <p:set>
                                      <p:cBhvr>
                                        <p:cTn id="114" dur="1" fill="hold">
                                          <p:stCondLst>
                                            <p:cond delay="0"/>
                                          </p:stCondLst>
                                        </p:cTn>
                                        <p:tgtEl>
                                          <p:spTgt spid="125"/>
                                        </p:tgtEl>
                                        <p:attrNameLst>
                                          <p:attrName>style.visibility</p:attrName>
                                        </p:attrNameLst>
                                      </p:cBhvr>
                                      <p:to>
                                        <p:strVal val="visible"/>
                                      </p:to>
                                    </p:set>
                                    <p:animEffect transition="in" filter="strips(upRight)">
                                      <p:cBhvr>
                                        <p:cTn id="115" dur="500"/>
                                        <p:tgtEl>
                                          <p:spTgt spid="125"/>
                                        </p:tgtEl>
                                      </p:cBhvr>
                                    </p:animEffect>
                                  </p:childTnLst>
                                </p:cTn>
                              </p:par>
                            </p:childTnLst>
                          </p:cTn>
                        </p:par>
                        <p:par>
                          <p:cTn id="116" fill="hold" nodeType="afterGroup">
                            <p:stCondLst>
                              <p:cond delay="17749"/>
                            </p:stCondLst>
                            <p:childTnLst>
                              <p:par>
                                <p:cTn id="117" presetID="2" presetClass="entr" presetSubtype="8" fill="hold" grpId="0" nodeType="afterEffect">
                                  <p:stCondLst>
                                    <p:cond delay="0"/>
                                  </p:stCondLst>
                                  <p:childTnLst>
                                    <p:set>
                                      <p:cBhvr>
                                        <p:cTn id="118" dur="1" fill="hold">
                                          <p:stCondLst>
                                            <p:cond delay="0"/>
                                          </p:stCondLst>
                                        </p:cTn>
                                        <p:tgtEl>
                                          <p:spTgt spid="127"/>
                                        </p:tgtEl>
                                        <p:attrNameLst>
                                          <p:attrName>style.visibility</p:attrName>
                                        </p:attrNameLst>
                                      </p:cBhvr>
                                      <p:to>
                                        <p:strVal val="visible"/>
                                      </p:to>
                                    </p:set>
                                    <p:anim calcmode="lin" valueType="num">
                                      <p:cBhvr additive="base">
                                        <p:cTn id="119" dur="500" fill="hold"/>
                                        <p:tgtEl>
                                          <p:spTgt spid="127"/>
                                        </p:tgtEl>
                                        <p:attrNameLst>
                                          <p:attrName>ppt_x</p:attrName>
                                        </p:attrNameLst>
                                      </p:cBhvr>
                                      <p:tavLst>
                                        <p:tav tm="0">
                                          <p:val>
                                            <p:strVal val="0-#ppt_w/2"/>
                                          </p:val>
                                        </p:tav>
                                        <p:tav tm="100000">
                                          <p:val>
                                            <p:strVal val="#ppt_x"/>
                                          </p:val>
                                        </p:tav>
                                      </p:tavLst>
                                    </p:anim>
                                    <p:anim calcmode="lin" valueType="num">
                                      <p:cBhvr additive="base">
                                        <p:cTn id="120"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78" grpId="0" animBg="1"/>
      <p:bldP spid="79" grpId="0" animBg="1"/>
      <p:bldP spid="80" grpId="0" animBg="1"/>
      <p:bldP spid="81" grpId="0" animBg="1"/>
      <p:bldP spid="117" grpId="0" animBg="1"/>
      <p:bldP spid="118" grpId="0"/>
      <p:bldP spid="119" grpId="0" animBg="1"/>
      <p:bldP spid="120" grpId="0"/>
      <p:bldP spid="121" grpId="0" animBg="1"/>
      <p:bldP spid="122" grpId="0"/>
      <p:bldP spid="123" grpId="0" animBg="1"/>
      <p:bldP spid="124" grpId="0"/>
      <p:bldP spid="125" grpId="0"/>
      <p:bldP spid="126" grpId="0"/>
      <p:bldP spid="127" grpId="0"/>
      <p:bldP spid="128" grpId="0" animBg="1"/>
      <p:bldP spid="128" grpId="1" animBg="1"/>
      <p:bldP spid="129" grpId="0" animBg="1"/>
      <p:bldP spid="12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Administrator\Desktop\QQ截图20160516104337.png"/>
          <p:cNvPicPr>
            <a:picLocks noChangeAspect="1" noChangeArrowheads="1"/>
          </p:cNvPicPr>
          <p:nvPr/>
        </p:nvPicPr>
        <p:blipFill>
          <a:blip r:embed="rId3">
            <a:extLst>
              <a:ext uri="{28A0092B-C50C-407E-A947-70E740481C1C}">
                <a14:useLocalDpi xmlns="" xmlns:p14="http://schemas.microsoft.com/office/powerpoint/2010/main" xmlns:p15="http://schemas.microsoft.com/office/powerpoint/2012/main" xmlns:a14="http://schemas.microsoft.com/office/drawing/2010/main" val="0"/>
              </a:ext>
            </a:extLst>
          </a:blip>
          <a:stretch>
            <a:fillRect/>
          </a:stretch>
        </p:blipFill>
        <p:spPr bwMode="auto">
          <a:xfrm>
            <a:off x="-262776" y="0"/>
            <a:ext cx="12190413" cy="6858000"/>
          </a:xfrm>
          <a:prstGeom prst="rect">
            <a:avLst/>
          </a:prstGeom>
          <a:noFill/>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Lst>
        </p:spPr>
      </p:pic>
      <p:sp>
        <p:nvSpPr>
          <p:cNvPr id="14" name="矩形 13"/>
          <p:cNvSpPr/>
          <p:nvPr/>
        </p:nvSpPr>
        <p:spPr>
          <a:xfrm>
            <a:off x="-1" y="3861048"/>
            <a:ext cx="12190413" cy="2996952"/>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a:extLst>
              <a:ext uri="{28A0092B-C50C-407E-A947-70E740481C1C}">
                <a14:useLocalDpi xmlns="" xmlns:p14="http://schemas.microsoft.com/office/powerpoint/2010/main" xmlns:p15="http://schemas.microsoft.com/office/powerpoint/2012/main" xmlns:a14="http://schemas.microsoft.com/office/drawing/2010/main" val="0"/>
              </a:ext>
            </a:extLst>
          </a:blip>
          <a:stretch>
            <a:fillRect/>
          </a:stretch>
        </p:blipFill>
        <p:spPr>
          <a:xfrm>
            <a:off x="46534" y="1347614"/>
            <a:ext cx="8088866" cy="4889698"/>
          </a:xfrm>
          <a:prstGeom prst="rect">
            <a:avLst/>
          </a:prstGeom>
        </p:spPr>
      </p:pic>
      <p:sp>
        <p:nvSpPr>
          <p:cNvPr id="16" name="TextBox 15"/>
          <p:cNvSpPr txBox="1"/>
          <p:nvPr/>
        </p:nvSpPr>
        <p:spPr>
          <a:xfrm>
            <a:off x="6212566" y="1547748"/>
            <a:ext cx="4570483" cy="923330"/>
          </a:xfrm>
          <a:prstGeom prst="rect">
            <a:avLst/>
          </a:prstGeom>
          <a:noFill/>
        </p:spPr>
        <p:txBody>
          <a:bodyPr wrap="none" rtlCol="0">
            <a:spAutoFit/>
          </a:bodyPr>
          <a:lstStyle/>
          <a:p>
            <a:pPr algn="ctr"/>
            <a:r>
              <a:rPr lang="zh-CN" altLang="en-US" sz="5400" b="1" spc="300" dirty="0" smtClean="0">
                <a:gradFill>
                  <a:gsLst>
                    <a:gs pos="0">
                      <a:srgbClr val="326698"/>
                    </a:gs>
                    <a:gs pos="100000">
                      <a:srgbClr val="66CDCC"/>
                    </a:gs>
                  </a:gsLst>
                  <a:lin ang="7200000" scaled="0"/>
                </a:gradFill>
                <a:latin typeface="华文彩云" pitchFamily="2" charset="-122"/>
                <a:ea typeface="华文彩云" pitchFamily="2" charset="-122"/>
              </a:rPr>
              <a:t>谢谢各位聆听</a:t>
            </a:r>
            <a:endParaRPr lang="en-US" altLang="zh-CN" sz="5400" b="1" spc="300" dirty="0">
              <a:gradFill>
                <a:gsLst>
                  <a:gs pos="0">
                    <a:srgbClr val="326698"/>
                  </a:gs>
                  <a:gs pos="100000">
                    <a:srgbClr val="66CDCC"/>
                  </a:gs>
                </a:gsLst>
                <a:lin ang="7200000" scaled="0"/>
              </a:gradFill>
              <a:latin typeface="华文彩云" pitchFamily="2" charset="-122"/>
              <a:ea typeface="华文彩云" pitchFamily="2" charset="-122"/>
            </a:endParaRPr>
          </a:p>
        </p:txBody>
      </p:sp>
      <p:sp>
        <p:nvSpPr>
          <p:cNvPr id="17" name="标题 4"/>
          <p:cNvSpPr txBox="1"/>
          <p:nvPr/>
        </p:nvSpPr>
        <p:spPr>
          <a:xfrm>
            <a:off x="5523702" y="2571744"/>
            <a:ext cx="6212246" cy="267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endParaRPr lang="en-US" altLang="zh-CN" sz="1600" spc="300" dirty="0">
              <a:solidFill>
                <a:schemeClr val="tx1">
                  <a:lumMod val="50000"/>
                  <a:lumOff val="50000"/>
                </a:schemeClr>
              </a:solidFill>
              <a:latin typeface="微软雅黑" pitchFamily="34" charset="-122"/>
              <a:ea typeface="微软雅黑" pitchFamily="34" charset="-122"/>
            </a:endParaRPr>
          </a:p>
        </p:txBody>
      </p:sp>
      <p:grpSp>
        <p:nvGrpSpPr>
          <p:cNvPr id="2" name="组合 17"/>
          <p:cNvGrpSpPr/>
          <p:nvPr/>
        </p:nvGrpSpPr>
        <p:grpSpPr>
          <a:xfrm>
            <a:off x="6809587" y="3000372"/>
            <a:ext cx="3071833" cy="412425"/>
            <a:chOff x="5282568" y="5733256"/>
            <a:chExt cx="2890010" cy="412425"/>
          </a:xfrm>
        </p:grpSpPr>
        <p:sp>
          <p:nvSpPr>
            <p:cNvPr id="19" name="Rounded Rectangle 28"/>
            <p:cNvSpPr/>
            <p:nvPr/>
          </p:nvSpPr>
          <p:spPr>
            <a:xfrm>
              <a:off x="5423085" y="5733256"/>
              <a:ext cx="2749493"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900">
                <a:solidFill>
                  <a:schemeClr val="tx1">
                    <a:lumMod val="65000"/>
                    <a:lumOff val="35000"/>
                  </a:schemeClr>
                </a:solidFill>
                <a:latin typeface="微软雅黑" pitchFamily="34" charset="-122"/>
                <a:ea typeface="微软雅黑" pitchFamily="34" charset="-122"/>
              </a:endParaRPr>
            </a:p>
          </p:txBody>
        </p:sp>
        <p:sp>
          <p:nvSpPr>
            <p:cNvPr id="20" name="Rounded Rectangle 29"/>
            <p:cNvSpPr/>
            <p:nvPr/>
          </p:nvSpPr>
          <p:spPr>
            <a:xfrm>
              <a:off x="5282568" y="5733257"/>
              <a:ext cx="1075352" cy="412424"/>
            </a:xfrm>
            <a:prstGeom prst="round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latin typeface="微软雅黑" pitchFamily="34" charset="-122"/>
                <a:ea typeface="微软雅黑" pitchFamily="34" charset="-122"/>
              </a:endParaRPr>
            </a:p>
          </p:txBody>
        </p:sp>
      </p:grpSp>
      <p:sp>
        <p:nvSpPr>
          <p:cNvPr id="21" name="TextBox 59"/>
          <p:cNvSpPr>
            <a:spLocks noChangeArrowheads="1"/>
          </p:cNvSpPr>
          <p:nvPr/>
        </p:nvSpPr>
        <p:spPr bwMode="auto">
          <a:xfrm flipH="1">
            <a:off x="6881024" y="3038121"/>
            <a:ext cx="1662454" cy="615553"/>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r>
              <a:rPr lang="zh-CN" altLang="en-US" sz="1600" dirty="0" smtClean="0">
                <a:solidFill>
                  <a:schemeClr val="bg1"/>
                </a:solidFill>
                <a:latin typeface="微软雅黑" pitchFamily="34" charset="-122"/>
                <a:ea typeface="微软雅黑" pitchFamily="34" charset="-122"/>
                <a:sym typeface="方正兰亭黑_GBK" pitchFamily="2" charset="-122"/>
              </a:rPr>
              <a:t>欢迎交流</a:t>
            </a:r>
            <a:endParaRPr lang="en-US" altLang="zh-CN" sz="1600" dirty="0" smtClean="0">
              <a:solidFill>
                <a:schemeClr val="bg1"/>
              </a:solidFill>
              <a:latin typeface="微软雅黑" pitchFamily="34" charset="-122"/>
              <a:ea typeface="微软雅黑" pitchFamily="34" charset="-122"/>
              <a:sym typeface="方正兰亭黑_GBK" pitchFamily="2" charset="-122"/>
            </a:endParaRPr>
          </a:p>
          <a:p>
            <a:pPr algn="ctr"/>
            <a:endParaRPr lang="en-US" altLang="zh-CN" dirty="0">
              <a:solidFill>
                <a:schemeClr val="bg1"/>
              </a:solidFill>
              <a:latin typeface="微软雅黑" pitchFamily="34" charset="-122"/>
              <a:ea typeface="微软雅黑" pitchFamily="34" charset="-122"/>
              <a:sym typeface="方正兰亭黑_GBK" pitchFamily="2" charset="-122"/>
            </a:endParaRPr>
          </a:p>
        </p:txBody>
      </p:sp>
      <p:sp>
        <p:nvSpPr>
          <p:cNvPr id="22" name="TextBox 59"/>
          <p:cNvSpPr>
            <a:spLocks noChangeArrowheads="1"/>
          </p:cNvSpPr>
          <p:nvPr/>
        </p:nvSpPr>
        <p:spPr bwMode="auto">
          <a:xfrm flipH="1">
            <a:off x="7881156" y="3071810"/>
            <a:ext cx="2000264" cy="276999"/>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a:r>
              <a:rPr lang="en-US" altLang="zh-CN" sz="1200" dirty="0" smtClean="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rPr>
              <a:t>linningbo@hnac.org.cn</a:t>
            </a:r>
            <a:endParaRPr lang="en-US" altLang="zh-CN" sz="1200" dirty="0">
              <a:gradFill>
                <a:gsLst>
                  <a:gs pos="0">
                    <a:srgbClr val="326698"/>
                  </a:gs>
                  <a:gs pos="100000">
                    <a:srgbClr val="66CDCC"/>
                  </a:gs>
                </a:gsLst>
                <a:lin ang="7200000" scaled="0"/>
              </a:gradFill>
              <a:latin typeface="微软雅黑" pitchFamily="34" charset="-122"/>
              <a:ea typeface="微软雅黑" pitchFamily="34" charset="-122"/>
              <a:sym typeface="方正兰亭黑_GBK" pitchFamily="2" charset="-122"/>
            </a:endParaRPr>
          </a:p>
        </p:txBody>
      </p:sp>
    </p:spTree>
    <p:extLst>
      <p:ext uri="{BB962C8B-B14F-4D97-AF65-F5344CB8AC3E}">
        <p14:creationId xmlns="" xmlns:p15="http://schemas.microsoft.com/office/powerpoint/2012/main" xmlns:p14="http://schemas.microsoft.com/office/powerpoint/2010/main" val="2432202180"/>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nodeType="afterGroup">
                            <p:stCondLst>
                              <p:cond delay="2250"/>
                            </p:stCondLst>
                            <p:childTnLst>
                              <p:par>
                                <p:cTn id="20" presetID="41" presetClass="entr" presetSubtype="0" fill="hold" grpId="0" nodeType="afterEffect" nodePh="1">
                                  <p:stCondLst>
                                    <p:cond delay="0"/>
                                  </p:stCondLst>
                                  <p:endCondLst>
                                    <p:cond evt="begin" delay="0">
                                      <p:tn val="20"/>
                                    </p:cond>
                                  </p:end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nodeType="afterGroup">
                            <p:stCondLst>
                              <p:cond delay="3650"/>
                            </p:stCondLst>
                            <p:childTnLst>
                              <p:par>
                                <p:cTn id="28" presetID="16" presetClass="entr" presetSubtype="2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12" presetClass="entr" presetSubtype="4"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par>
                                <p:cTn id="35" presetID="12" presetClass="entr" presetSubtype="4"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ppt_y</p:attrName>
                                        </p:attrNameLst>
                                      </p:cBhvr>
                                      <p:tavLst>
                                        <p:tav tm="0">
                                          <p:val>
                                            <p:strVal val="#ppt_y+#ppt_h*1.125000"/>
                                          </p:val>
                                        </p:tav>
                                        <p:tav tm="100000">
                                          <p:val>
                                            <p:strVal val="#ppt_y"/>
                                          </p:val>
                                        </p:tav>
                                      </p:tavLst>
                                    </p:anim>
                                    <p:animEffect transition="in" filter="wipe(up)">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机构及其职责</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25"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pic>
        <p:nvPicPr>
          <p:cNvPr id="26" name="图片 25"/>
          <p:cNvPicPr>
            <a:picLocks noChangeAspect="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rcRect t="30870" b="5274"/>
          <a:stretch>
            <a:fillRect/>
          </a:stretch>
        </p:blipFill>
        <p:spPr>
          <a:xfrm>
            <a:off x="8124092" y="1268760"/>
            <a:ext cx="4067908" cy="2674682"/>
          </a:xfrm>
          <a:prstGeom prst="rect">
            <a:avLst/>
          </a:prstGeom>
        </p:spPr>
      </p:pic>
      <p:pic>
        <p:nvPicPr>
          <p:cNvPr id="27" name="图片 26"/>
          <p:cNvPicPr>
            <a:picLocks noChangeAspect="1"/>
          </p:cNvPicPr>
          <p:nvPr/>
        </p:nvPicPr>
        <p:blipFill>
          <a:blip r:embed="rId4">
            <a:extLst>
              <a:ext uri="{BEBA8EAE-BF5A-486C-A8C5-ECC9F3942E4B}">
                <a14:imgProps xmlns:a14="http://schemas.microsoft.com/office/drawing/2010/main" xmlns:p15="http://schemas.microsoft.com/office/powerpoint/2012/main" xmlns:p14="http://schemas.microsoft.com/office/powerpoint/2010/main" xmlns="">
                  <a14:imgLayer r:embed="rId5">
                    <a14:imgEffect>
                      <a14:colorTemperature colorTemp="5900"/>
                    </a14:imgEffect>
                  </a14:imgLayer>
                </a14:imgProps>
              </a:ext>
              <a:ext uri="{28A0092B-C50C-407E-A947-70E740481C1C}">
                <a14:useLocalDpi xmlns:a14="http://schemas.microsoft.com/office/drawing/2010/main" xmlns:p15="http://schemas.microsoft.com/office/powerpoint/2012/main" xmlns:p14="http://schemas.microsoft.com/office/powerpoint/2010/main" xmlns="" val="0"/>
              </a:ext>
            </a:extLst>
          </a:blip>
          <a:srcRect t="23106" b="9046"/>
          <a:stretch>
            <a:fillRect/>
          </a:stretch>
        </p:blipFill>
        <p:spPr>
          <a:xfrm>
            <a:off x="1" y="1268760"/>
            <a:ext cx="4067907" cy="2674682"/>
          </a:xfrm>
          <a:prstGeom prst="rect">
            <a:avLst/>
          </a:prstGeom>
        </p:spPr>
      </p:pic>
      <p:sp>
        <p:nvSpPr>
          <p:cNvPr id="28" name="矩形 27"/>
          <p:cNvSpPr/>
          <p:nvPr/>
        </p:nvSpPr>
        <p:spPr>
          <a:xfrm>
            <a:off x="1" y="1268760"/>
            <a:ext cx="12191999" cy="2674682"/>
          </a:xfrm>
          <a:prstGeom prst="rect">
            <a:avLst/>
          </a:prstGeom>
          <a:solidFill>
            <a:srgbClr val="2C3E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067908" y="1268760"/>
            <a:ext cx="4056184" cy="2674682"/>
          </a:xfrm>
          <a:prstGeom prst="rect">
            <a:avLst/>
          </a:prstGeom>
          <a:gradFill>
            <a:gsLst>
              <a:gs pos="0">
                <a:srgbClr val="326698"/>
              </a:gs>
              <a:gs pos="100000">
                <a:srgbClr val="66CDC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848318" y="1686334"/>
            <a:ext cx="495365" cy="737431"/>
            <a:chOff x="12828588" y="4776788"/>
            <a:chExt cx="1400175" cy="2084387"/>
          </a:xfrm>
        </p:grpSpPr>
        <p:sp>
          <p:nvSpPr>
            <p:cNvPr id="31" name="Freeform 5"/>
            <p:cNvSpPr/>
            <p:nvPr/>
          </p:nvSpPr>
          <p:spPr bwMode="auto">
            <a:xfrm>
              <a:off x="13331827" y="6692900"/>
              <a:ext cx="393700" cy="168275"/>
            </a:xfrm>
            <a:custGeom>
              <a:avLst/>
              <a:gdLst>
                <a:gd name="T0" fmla="*/ 89 w 104"/>
                <a:gd name="T1" fmla="*/ 0 h 45"/>
                <a:gd name="T2" fmla="*/ 15 w 104"/>
                <a:gd name="T3" fmla="*/ 0 h 45"/>
                <a:gd name="T4" fmla="*/ 0 w 104"/>
                <a:gd name="T5" fmla="*/ 15 h 45"/>
                <a:gd name="T6" fmla="*/ 15 w 104"/>
                <a:gd name="T7" fmla="*/ 30 h 45"/>
                <a:gd name="T8" fmla="*/ 19 w 104"/>
                <a:gd name="T9" fmla="*/ 30 h 45"/>
                <a:gd name="T10" fmla="*/ 34 w 104"/>
                <a:gd name="T11" fmla="*/ 45 h 45"/>
                <a:gd name="T12" fmla="*/ 70 w 104"/>
                <a:gd name="T13" fmla="*/ 45 h 45"/>
                <a:gd name="T14" fmla="*/ 85 w 104"/>
                <a:gd name="T15" fmla="*/ 30 h 45"/>
                <a:gd name="T16" fmla="*/ 89 w 104"/>
                <a:gd name="T17" fmla="*/ 30 h 45"/>
                <a:gd name="T18" fmla="*/ 104 w 104"/>
                <a:gd name="T19" fmla="*/ 15 h 45"/>
                <a:gd name="T20" fmla="*/ 89 w 104"/>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89" y="0"/>
                  </a:moveTo>
                  <a:cubicBezTo>
                    <a:pt x="15" y="0"/>
                    <a:pt x="15" y="0"/>
                    <a:pt x="15" y="0"/>
                  </a:cubicBezTo>
                  <a:cubicBezTo>
                    <a:pt x="7" y="0"/>
                    <a:pt x="0" y="7"/>
                    <a:pt x="0" y="15"/>
                  </a:cubicBezTo>
                  <a:cubicBezTo>
                    <a:pt x="0" y="24"/>
                    <a:pt x="7" y="30"/>
                    <a:pt x="15" y="30"/>
                  </a:cubicBezTo>
                  <a:cubicBezTo>
                    <a:pt x="19" y="30"/>
                    <a:pt x="19" y="30"/>
                    <a:pt x="19" y="30"/>
                  </a:cubicBezTo>
                  <a:cubicBezTo>
                    <a:pt x="19" y="39"/>
                    <a:pt x="26" y="45"/>
                    <a:pt x="34" y="45"/>
                  </a:cubicBezTo>
                  <a:cubicBezTo>
                    <a:pt x="70" y="45"/>
                    <a:pt x="70" y="45"/>
                    <a:pt x="70" y="45"/>
                  </a:cubicBezTo>
                  <a:cubicBezTo>
                    <a:pt x="78" y="45"/>
                    <a:pt x="85" y="39"/>
                    <a:pt x="85" y="30"/>
                  </a:cubicBezTo>
                  <a:cubicBezTo>
                    <a:pt x="89" y="30"/>
                    <a:pt x="89" y="30"/>
                    <a:pt x="89" y="30"/>
                  </a:cubicBezTo>
                  <a:cubicBezTo>
                    <a:pt x="97" y="30"/>
                    <a:pt x="104" y="24"/>
                    <a:pt x="104" y="15"/>
                  </a:cubicBezTo>
                  <a:cubicBezTo>
                    <a:pt x="104" y="7"/>
                    <a:pt x="97" y="0"/>
                    <a:pt x="89"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6"/>
            <p:cNvSpPr/>
            <p:nvPr/>
          </p:nvSpPr>
          <p:spPr bwMode="auto">
            <a:xfrm>
              <a:off x="13331827" y="6507163"/>
              <a:ext cx="393700" cy="112712"/>
            </a:xfrm>
            <a:custGeom>
              <a:avLst/>
              <a:gdLst>
                <a:gd name="T0" fmla="*/ 89 w 104"/>
                <a:gd name="T1" fmla="*/ 0 h 30"/>
                <a:gd name="T2" fmla="*/ 15 w 104"/>
                <a:gd name="T3" fmla="*/ 0 h 30"/>
                <a:gd name="T4" fmla="*/ 0 w 104"/>
                <a:gd name="T5" fmla="*/ 15 h 30"/>
                <a:gd name="T6" fmla="*/ 15 w 104"/>
                <a:gd name="T7" fmla="*/ 30 h 30"/>
                <a:gd name="T8" fmla="*/ 89 w 104"/>
                <a:gd name="T9" fmla="*/ 30 h 30"/>
                <a:gd name="T10" fmla="*/ 104 w 104"/>
                <a:gd name="T11" fmla="*/ 15 h 30"/>
                <a:gd name="T12" fmla="*/ 89 w 10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04" h="30">
                  <a:moveTo>
                    <a:pt x="89" y="0"/>
                  </a:moveTo>
                  <a:cubicBezTo>
                    <a:pt x="15" y="0"/>
                    <a:pt x="15" y="0"/>
                    <a:pt x="15" y="0"/>
                  </a:cubicBezTo>
                  <a:cubicBezTo>
                    <a:pt x="7" y="0"/>
                    <a:pt x="0" y="7"/>
                    <a:pt x="0" y="15"/>
                  </a:cubicBezTo>
                  <a:cubicBezTo>
                    <a:pt x="0" y="23"/>
                    <a:pt x="7" y="30"/>
                    <a:pt x="15" y="30"/>
                  </a:cubicBezTo>
                  <a:cubicBezTo>
                    <a:pt x="89" y="30"/>
                    <a:pt x="89" y="30"/>
                    <a:pt x="89" y="30"/>
                  </a:cubicBezTo>
                  <a:cubicBezTo>
                    <a:pt x="97" y="30"/>
                    <a:pt x="104" y="23"/>
                    <a:pt x="104" y="15"/>
                  </a:cubicBezTo>
                  <a:cubicBezTo>
                    <a:pt x="104" y="7"/>
                    <a:pt x="97" y="0"/>
                    <a:pt x="89"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7"/>
            <p:cNvSpPr>
              <a:spLocks noEditPoints="1"/>
            </p:cNvSpPr>
            <p:nvPr/>
          </p:nvSpPr>
          <p:spPr bwMode="auto">
            <a:xfrm>
              <a:off x="12828588" y="4776788"/>
              <a:ext cx="1400175" cy="1662112"/>
            </a:xfrm>
            <a:custGeom>
              <a:avLst/>
              <a:gdLst>
                <a:gd name="T0" fmla="*/ 370 w 370"/>
                <a:gd name="T1" fmla="*/ 186 h 441"/>
                <a:gd name="T2" fmla="*/ 188 w 370"/>
                <a:gd name="T3" fmla="*/ 0 h 441"/>
                <a:gd name="T4" fmla="*/ 188 w 370"/>
                <a:gd name="T5" fmla="*/ 0 h 441"/>
                <a:gd name="T6" fmla="*/ 187 w 370"/>
                <a:gd name="T7" fmla="*/ 0 h 441"/>
                <a:gd name="T8" fmla="*/ 185 w 370"/>
                <a:gd name="T9" fmla="*/ 0 h 441"/>
                <a:gd name="T10" fmla="*/ 183 w 370"/>
                <a:gd name="T11" fmla="*/ 0 h 441"/>
                <a:gd name="T12" fmla="*/ 182 w 370"/>
                <a:gd name="T13" fmla="*/ 0 h 441"/>
                <a:gd name="T14" fmla="*/ 182 w 370"/>
                <a:gd name="T15" fmla="*/ 0 h 441"/>
                <a:gd name="T16" fmla="*/ 0 w 370"/>
                <a:gd name="T17" fmla="*/ 186 h 441"/>
                <a:gd name="T18" fmla="*/ 9 w 370"/>
                <a:gd name="T19" fmla="*/ 240 h 441"/>
                <a:gd name="T20" fmla="*/ 8 w 370"/>
                <a:gd name="T21" fmla="*/ 240 h 441"/>
                <a:gd name="T22" fmla="*/ 18 w 370"/>
                <a:gd name="T23" fmla="*/ 264 h 441"/>
                <a:gd name="T24" fmla="*/ 31 w 370"/>
                <a:gd name="T25" fmla="*/ 288 h 441"/>
                <a:gd name="T26" fmla="*/ 66 w 370"/>
                <a:gd name="T27" fmla="*/ 342 h 441"/>
                <a:gd name="T28" fmla="*/ 137 w 370"/>
                <a:gd name="T29" fmla="*/ 440 h 441"/>
                <a:gd name="T30" fmla="*/ 138 w 370"/>
                <a:gd name="T31" fmla="*/ 441 h 441"/>
                <a:gd name="T32" fmla="*/ 149 w 370"/>
                <a:gd name="T33" fmla="*/ 441 h 441"/>
                <a:gd name="T34" fmla="*/ 182 w 370"/>
                <a:gd name="T35" fmla="*/ 441 h 441"/>
                <a:gd name="T36" fmla="*/ 188 w 370"/>
                <a:gd name="T37" fmla="*/ 441 h 441"/>
                <a:gd name="T38" fmla="*/ 221 w 370"/>
                <a:gd name="T39" fmla="*/ 441 h 441"/>
                <a:gd name="T40" fmla="*/ 233 w 370"/>
                <a:gd name="T41" fmla="*/ 440 h 441"/>
                <a:gd name="T42" fmla="*/ 304 w 370"/>
                <a:gd name="T43" fmla="*/ 342 h 441"/>
                <a:gd name="T44" fmla="*/ 339 w 370"/>
                <a:gd name="T45" fmla="*/ 288 h 441"/>
                <a:gd name="T46" fmla="*/ 352 w 370"/>
                <a:gd name="T47" fmla="*/ 264 h 441"/>
                <a:gd name="T48" fmla="*/ 362 w 370"/>
                <a:gd name="T49" fmla="*/ 240 h 441"/>
                <a:gd name="T50" fmla="*/ 361 w 370"/>
                <a:gd name="T51" fmla="*/ 240 h 441"/>
                <a:gd name="T52" fmla="*/ 370 w 370"/>
                <a:gd name="T53" fmla="*/ 186 h 441"/>
                <a:gd name="T54" fmla="*/ 129 w 370"/>
                <a:gd name="T55" fmla="*/ 360 h 441"/>
                <a:gd name="T56" fmla="*/ 107 w 370"/>
                <a:gd name="T57" fmla="*/ 337 h 441"/>
                <a:gd name="T58" fmla="*/ 129 w 370"/>
                <a:gd name="T59" fmla="*/ 315 h 441"/>
                <a:gd name="T60" fmla="*/ 151 w 370"/>
                <a:gd name="T61" fmla="*/ 337 h 441"/>
                <a:gd name="T62" fmla="*/ 129 w 370"/>
                <a:gd name="T63" fmla="*/ 360 h 441"/>
                <a:gd name="T64" fmla="*/ 162 w 370"/>
                <a:gd name="T65" fmla="*/ 77 h 441"/>
                <a:gd name="T66" fmla="*/ 120 w 370"/>
                <a:gd name="T67" fmla="*/ 280 h 441"/>
                <a:gd name="T68" fmla="*/ 85 w 370"/>
                <a:gd name="T69" fmla="*/ 269 h 441"/>
                <a:gd name="T70" fmla="*/ 136 w 370"/>
                <a:gd name="T71" fmla="*/ 60 h 441"/>
                <a:gd name="T72" fmla="*/ 162 w 370"/>
                <a:gd name="T73" fmla="*/ 7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441">
                  <a:moveTo>
                    <a:pt x="370" y="186"/>
                  </a:moveTo>
                  <a:cubicBezTo>
                    <a:pt x="370" y="85"/>
                    <a:pt x="289" y="3"/>
                    <a:pt x="188" y="0"/>
                  </a:cubicBezTo>
                  <a:cubicBezTo>
                    <a:pt x="188" y="0"/>
                    <a:pt x="188" y="0"/>
                    <a:pt x="188" y="0"/>
                  </a:cubicBezTo>
                  <a:cubicBezTo>
                    <a:pt x="188" y="0"/>
                    <a:pt x="187" y="0"/>
                    <a:pt x="187" y="0"/>
                  </a:cubicBezTo>
                  <a:cubicBezTo>
                    <a:pt x="186" y="0"/>
                    <a:pt x="186" y="0"/>
                    <a:pt x="185" y="0"/>
                  </a:cubicBezTo>
                  <a:cubicBezTo>
                    <a:pt x="184" y="0"/>
                    <a:pt x="184" y="0"/>
                    <a:pt x="183" y="0"/>
                  </a:cubicBezTo>
                  <a:cubicBezTo>
                    <a:pt x="183" y="0"/>
                    <a:pt x="182" y="0"/>
                    <a:pt x="182" y="0"/>
                  </a:cubicBezTo>
                  <a:cubicBezTo>
                    <a:pt x="182" y="0"/>
                    <a:pt x="182" y="0"/>
                    <a:pt x="182" y="0"/>
                  </a:cubicBezTo>
                  <a:cubicBezTo>
                    <a:pt x="81" y="3"/>
                    <a:pt x="0" y="85"/>
                    <a:pt x="0" y="186"/>
                  </a:cubicBezTo>
                  <a:cubicBezTo>
                    <a:pt x="0" y="205"/>
                    <a:pt x="3" y="223"/>
                    <a:pt x="9" y="240"/>
                  </a:cubicBezTo>
                  <a:cubicBezTo>
                    <a:pt x="8" y="240"/>
                    <a:pt x="8" y="240"/>
                    <a:pt x="8" y="240"/>
                  </a:cubicBezTo>
                  <a:cubicBezTo>
                    <a:pt x="9" y="246"/>
                    <a:pt x="13" y="255"/>
                    <a:pt x="18" y="264"/>
                  </a:cubicBezTo>
                  <a:cubicBezTo>
                    <a:pt x="21" y="271"/>
                    <a:pt x="26" y="279"/>
                    <a:pt x="31" y="288"/>
                  </a:cubicBezTo>
                  <a:cubicBezTo>
                    <a:pt x="41" y="305"/>
                    <a:pt x="53" y="324"/>
                    <a:pt x="66" y="342"/>
                  </a:cubicBezTo>
                  <a:cubicBezTo>
                    <a:pt x="98" y="388"/>
                    <a:pt x="131" y="432"/>
                    <a:pt x="137" y="440"/>
                  </a:cubicBezTo>
                  <a:cubicBezTo>
                    <a:pt x="138" y="441"/>
                    <a:pt x="138" y="441"/>
                    <a:pt x="138" y="441"/>
                  </a:cubicBezTo>
                  <a:cubicBezTo>
                    <a:pt x="149" y="441"/>
                    <a:pt x="149" y="441"/>
                    <a:pt x="149" y="441"/>
                  </a:cubicBezTo>
                  <a:cubicBezTo>
                    <a:pt x="182" y="441"/>
                    <a:pt x="182" y="441"/>
                    <a:pt x="182" y="441"/>
                  </a:cubicBezTo>
                  <a:cubicBezTo>
                    <a:pt x="188" y="441"/>
                    <a:pt x="188" y="441"/>
                    <a:pt x="188" y="441"/>
                  </a:cubicBezTo>
                  <a:cubicBezTo>
                    <a:pt x="221" y="441"/>
                    <a:pt x="221" y="441"/>
                    <a:pt x="221" y="441"/>
                  </a:cubicBezTo>
                  <a:cubicBezTo>
                    <a:pt x="225" y="441"/>
                    <a:pt x="229" y="440"/>
                    <a:pt x="233" y="440"/>
                  </a:cubicBezTo>
                  <a:cubicBezTo>
                    <a:pt x="239" y="432"/>
                    <a:pt x="272" y="388"/>
                    <a:pt x="304" y="342"/>
                  </a:cubicBezTo>
                  <a:cubicBezTo>
                    <a:pt x="317" y="324"/>
                    <a:pt x="329" y="305"/>
                    <a:pt x="339" y="288"/>
                  </a:cubicBezTo>
                  <a:cubicBezTo>
                    <a:pt x="344" y="279"/>
                    <a:pt x="349" y="271"/>
                    <a:pt x="352" y="264"/>
                  </a:cubicBezTo>
                  <a:cubicBezTo>
                    <a:pt x="357" y="255"/>
                    <a:pt x="361" y="246"/>
                    <a:pt x="362" y="240"/>
                  </a:cubicBezTo>
                  <a:cubicBezTo>
                    <a:pt x="361" y="240"/>
                    <a:pt x="361" y="240"/>
                    <a:pt x="361" y="240"/>
                  </a:cubicBezTo>
                  <a:cubicBezTo>
                    <a:pt x="367" y="223"/>
                    <a:pt x="370" y="205"/>
                    <a:pt x="370" y="186"/>
                  </a:cubicBezTo>
                  <a:close/>
                  <a:moveTo>
                    <a:pt x="129" y="360"/>
                  </a:moveTo>
                  <a:cubicBezTo>
                    <a:pt x="117" y="360"/>
                    <a:pt x="107" y="350"/>
                    <a:pt x="107" y="337"/>
                  </a:cubicBezTo>
                  <a:cubicBezTo>
                    <a:pt x="107" y="325"/>
                    <a:pt x="117" y="315"/>
                    <a:pt x="129" y="315"/>
                  </a:cubicBezTo>
                  <a:cubicBezTo>
                    <a:pt x="141" y="315"/>
                    <a:pt x="151" y="325"/>
                    <a:pt x="151" y="337"/>
                  </a:cubicBezTo>
                  <a:cubicBezTo>
                    <a:pt x="151" y="350"/>
                    <a:pt x="141" y="360"/>
                    <a:pt x="129" y="360"/>
                  </a:cubicBezTo>
                  <a:close/>
                  <a:moveTo>
                    <a:pt x="162" y="77"/>
                  </a:moveTo>
                  <a:cubicBezTo>
                    <a:pt x="70" y="131"/>
                    <a:pt x="120" y="280"/>
                    <a:pt x="120" y="280"/>
                  </a:cubicBezTo>
                  <a:cubicBezTo>
                    <a:pt x="92" y="302"/>
                    <a:pt x="89" y="277"/>
                    <a:pt x="85" y="269"/>
                  </a:cubicBezTo>
                  <a:cubicBezTo>
                    <a:pt x="32" y="150"/>
                    <a:pt x="84" y="83"/>
                    <a:pt x="136" y="60"/>
                  </a:cubicBezTo>
                  <a:cubicBezTo>
                    <a:pt x="180" y="40"/>
                    <a:pt x="168" y="73"/>
                    <a:pt x="162" y="7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4" name="TextBox 33"/>
          <p:cNvSpPr txBox="1"/>
          <p:nvPr/>
        </p:nvSpPr>
        <p:spPr>
          <a:xfrm>
            <a:off x="5240690" y="2616976"/>
            <a:ext cx="1980029" cy="335989"/>
          </a:xfrm>
          <a:prstGeom prst="rect">
            <a:avLst/>
          </a:prstGeom>
          <a:noFill/>
        </p:spPr>
        <p:txBody>
          <a:bodyPr wrap="none" rtlCol="0">
            <a:spAutoFit/>
          </a:bodyPr>
          <a:lstStyle/>
          <a:p>
            <a:pPr algn="ctr">
              <a:lnSpc>
                <a:spcPts val="1900"/>
              </a:lnSpc>
            </a:pPr>
            <a:r>
              <a:rPr lang="zh-CN" altLang="en-US" sz="2000" dirty="0" smtClean="0">
                <a:solidFill>
                  <a:schemeClr val="bg1"/>
                </a:solidFill>
                <a:latin typeface="微软雅黑" pitchFamily="34" charset="-122"/>
                <a:ea typeface="微软雅黑" pitchFamily="34" charset="-122"/>
              </a:rPr>
              <a:t>机构性质与职责</a:t>
            </a:r>
            <a:endParaRPr lang="en-US" altLang="zh-CN" sz="2000" dirty="0">
              <a:solidFill>
                <a:schemeClr val="bg1"/>
              </a:solidFill>
              <a:latin typeface="微软雅黑" pitchFamily="34" charset="-122"/>
              <a:ea typeface="微软雅黑" pitchFamily="34" charset="-122"/>
            </a:endParaRPr>
          </a:p>
        </p:txBody>
      </p:sp>
      <p:sp>
        <p:nvSpPr>
          <p:cNvPr id="35" name="矩形 34"/>
          <p:cNvSpPr/>
          <p:nvPr/>
        </p:nvSpPr>
        <p:spPr>
          <a:xfrm>
            <a:off x="4727054" y="2952965"/>
            <a:ext cx="2774689" cy="523624"/>
          </a:xfrm>
          <a:prstGeom prst="rect">
            <a:avLst/>
          </a:prstGeom>
        </p:spPr>
        <p:txBody>
          <a:bodyPr wrap="square" lIns="91840" tIns="45920" rIns="91840" bIns="45920">
            <a:spAutoFit/>
          </a:bodyPr>
          <a:lstStyle/>
          <a:p>
            <a:r>
              <a:rPr lang="zh-CN" altLang="en-US" sz="1400" dirty="0" smtClean="0">
                <a:solidFill>
                  <a:schemeClr val="bg1"/>
                </a:solidFill>
                <a:latin typeface="微软雅黑" pitchFamily="34" charset="-122"/>
                <a:ea typeface="微软雅黑" pitchFamily="34" charset="-122"/>
              </a:rPr>
              <a:t>依法组建登记的解决民商事争议的社会公益性常设仲裁机构</a:t>
            </a:r>
            <a:endParaRPr lang="zh-CN" altLang="en-US" sz="1400" dirty="0">
              <a:solidFill>
                <a:schemeClr val="bg1"/>
              </a:solidFill>
              <a:latin typeface="微软雅黑" pitchFamily="34" charset="-122"/>
              <a:ea typeface="微软雅黑" pitchFamily="34" charset="-122"/>
            </a:endParaRPr>
          </a:p>
        </p:txBody>
      </p:sp>
      <p:grpSp>
        <p:nvGrpSpPr>
          <p:cNvPr id="36" name="组合 35"/>
          <p:cNvGrpSpPr/>
          <p:nvPr/>
        </p:nvGrpSpPr>
        <p:grpSpPr>
          <a:xfrm>
            <a:off x="910630" y="4221088"/>
            <a:ext cx="2100151" cy="369332"/>
            <a:chOff x="4673997" y="1975384"/>
            <a:chExt cx="2100151" cy="369332"/>
          </a:xfrm>
        </p:grpSpPr>
        <p:sp>
          <p:nvSpPr>
            <p:cNvPr id="37" name="Round Same Side Corner Rectangle 48"/>
            <p:cNvSpPr/>
            <p:nvPr/>
          </p:nvSpPr>
          <p:spPr>
            <a:xfrm rot="5400000">
              <a:off x="5549770" y="1109975"/>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49"/>
            <p:cNvSpPr/>
            <p:nvPr/>
          </p:nvSpPr>
          <p:spPr>
            <a:xfrm>
              <a:off x="4939242" y="1975384"/>
              <a:ext cx="1338829" cy="369332"/>
            </a:xfrm>
            <a:prstGeom prst="rect">
              <a:avLst/>
            </a:prstGeom>
          </p:spPr>
          <p:txBody>
            <a:bodyPr wrap="none">
              <a:spAutoFit/>
            </a:bodyPr>
            <a:lstStyle/>
            <a:p>
              <a:pPr algn="ctr"/>
              <a:r>
                <a:rPr lang="zh-CN" altLang="en-US" dirty="0" smtClean="0">
                  <a:solidFill>
                    <a:schemeClr val="bg1"/>
                  </a:solidFill>
                  <a:latin typeface="微软雅黑" pitchFamily="34" charset="-122"/>
                  <a:ea typeface="微软雅黑" pitchFamily="34" charset="-122"/>
                  <a:cs typeface="Open Sans Light" panose="020B0306030504020204" pitchFamily="34" charset="0"/>
                </a:rPr>
                <a:t>机构的职责</a:t>
              </a:r>
              <a:endParaRPr lang="en-US"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39" name="TextBox 38"/>
          <p:cNvSpPr txBox="1"/>
          <p:nvPr/>
        </p:nvSpPr>
        <p:spPr>
          <a:xfrm>
            <a:off x="3070870" y="4274614"/>
            <a:ext cx="828092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       解决平等主体之间合同及其他财产争议。</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组合 39"/>
          <p:cNvGrpSpPr/>
          <p:nvPr/>
        </p:nvGrpSpPr>
        <p:grpSpPr>
          <a:xfrm>
            <a:off x="910630" y="4643844"/>
            <a:ext cx="2100151" cy="369332"/>
            <a:chOff x="4673997" y="1975384"/>
            <a:chExt cx="2100151" cy="369332"/>
          </a:xfrm>
        </p:grpSpPr>
        <p:sp>
          <p:nvSpPr>
            <p:cNvPr id="41" name="Round Same Side Corner Rectangle 48"/>
            <p:cNvSpPr/>
            <p:nvPr/>
          </p:nvSpPr>
          <p:spPr>
            <a:xfrm rot="5400000">
              <a:off x="5549770" y="1109975"/>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ectangle 49"/>
            <p:cNvSpPr/>
            <p:nvPr/>
          </p:nvSpPr>
          <p:spPr>
            <a:xfrm>
              <a:off x="4939241" y="1975384"/>
              <a:ext cx="1338828" cy="369332"/>
            </a:xfrm>
            <a:prstGeom prst="rect">
              <a:avLst/>
            </a:prstGeom>
          </p:spPr>
          <p:txBody>
            <a:bodyPr wrap="none">
              <a:spAutoFit/>
            </a:bodyPr>
            <a:lstStyle/>
            <a:p>
              <a:pPr algn="ctr"/>
              <a:r>
                <a:rPr lang="zh-CN" altLang="en-US" dirty="0" smtClean="0">
                  <a:solidFill>
                    <a:schemeClr val="bg1"/>
                  </a:solidFill>
                  <a:latin typeface="微软雅黑" pitchFamily="34" charset="-122"/>
                  <a:ea typeface="微软雅黑" pitchFamily="34" charset="-122"/>
                  <a:cs typeface="Open Sans Light" panose="020B0306030504020204" pitchFamily="34" charset="0"/>
                </a:rPr>
                <a:t>理事长职责</a:t>
              </a:r>
              <a:endParaRPr lang="en-US"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43" name="TextBox 42"/>
          <p:cNvSpPr txBox="1"/>
          <p:nvPr/>
        </p:nvSpPr>
        <p:spPr>
          <a:xfrm>
            <a:off x="3070870" y="4697370"/>
            <a:ext cx="828092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       履行仲裁法规定的仲裁委员会主任的相关职责。</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4" name="组合 43"/>
          <p:cNvGrpSpPr/>
          <p:nvPr/>
        </p:nvGrpSpPr>
        <p:grpSpPr>
          <a:xfrm>
            <a:off x="910630" y="5075892"/>
            <a:ext cx="2100151" cy="369332"/>
            <a:chOff x="4673997" y="1975384"/>
            <a:chExt cx="2100151" cy="369332"/>
          </a:xfrm>
        </p:grpSpPr>
        <p:sp>
          <p:nvSpPr>
            <p:cNvPr id="45" name="Round Same Side Corner Rectangle 48"/>
            <p:cNvSpPr/>
            <p:nvPr/>
          </p:nvSpPr>
          <p:spPr>
            <a:xfrm rot="5400000">
              <a:off x="5549770" y="1109975"/>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ectangle 49"/>
            <p:cNvSpPr/>
            <p:nvPr/>
          </p:nvSpPr>
          <p:spPr>
            <a:xfrm>
              <a:off x="4939241" y="1975384"/>
              <a:ext cx="1338829" cy="369332"/>
            </a:xfrm>
            <a:prstGeom prst="rect">
              <a:avLst/>
            </a:prstGeom>
          </p:spPr>
          <p:txBody>
            <a:bodyPr wrap="none">
              <a:spAutoFit/>
            </a:bodyPr>
            <a:lstStyle/>
            <a:p>
              <a:pPr algn="ctr"/>
              <a:r>
                <a:rPr lang="zh-CN" altLang="en-US" dirty="0" smtClean="0">
                  <a:solidFill>
                    <a:schemeClr val="bg1"/>
                  </a:solidFill>
                  <a:latin typeface="微软雅黑" pitchFamily="34" charset="-122"/>
                  <a:ea typeface="微软雅黑" pitchFamily="34" charset="-122"/>
                  <a:cs typeface="Open Sans Light" panose="020B0306030504020204" pitchFamily="34" charset="0"/>
                </a:rPr>
                <a:t>院长的职责</a:t>
              </a:r>
              <a:endParaRPr lang="en-US"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47" name="TextBox 46"/>
          <p:cNvSpPr txBox="1"/>
          <p:nvPr/>
        </p:nvSpPr>
        <p:spPr>
          <a:xfrm>
            <a:off x="3070870" y="5129418"/>
            <a:ext cx="828092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       依照仲裁机构章程履职，接受理事长委托履行相应职责。</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组合 47"/>
          <p:cNvGrpSpPr/>
          <p:nvPr/>
        </p:nvGrpSpPr>
        <p:grpSpPr>
          <a:xfrm>
            <a:off x="910630" y="5507940"/>
            <a:ext cx="2100151" cy="369332"/>
            <a:chOff x="4673997" y="1975384"/>
            <a:chExt cx="2100151" cy="369332"/>
          </a:xfrm>
        </p:grpSpPr>
        <p:sp>
          <p:nvSpPr>
            <p:cNvPr id="49" name="Round Same Side Corner Rectangle 48"/>
            <p:cNvSpPr/>
            <p:nvPr/>
          </p:nvSpPr>
          <p:spPr>
            <a:xfrm rot="5400000">
              <a:off x="5549770" y="1109975"/>
              <a:ext cx="348606" cy="2100151"/>
            </a:xfrm>
            <a:prstGeom prst="round2SameRect">
              <a:avLst>
                <a:gd name="adj1" fmla="val 50000"/>
                <a:gd name="adj2" fmla="val 50000"/>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Rectangle 49"/>
            <p:cNvSpPr/>
            <p:nvPr/>
          </p:nvSpPr>
          <p:spPr>
            <a:xfrm>
              <a:off x="4939241" y="1975384"/>
              <a:ext cx="1338829" cy="369332"/>
            </a:xfrm>
            <a:prstGeom prst="rect">
              <a:avLst/>
            </a:prstGeom>
          </p:spPr>
          <p:txBody>
            <a:bodyPr wrap="none">
              <a:spAutoFit/>
            </a:bodyPr>
            <a:lstStyle/>
            <a:p>
              <a:pPr algn="ctr"/>
              <a:r>
                <a:rPr lang="zh-CN" altLang="en-US" dirty="0" smtClean="0">
                  <a:solidFill>
                    <a:schemeClr val="bg1"/>
                  </a:solidFill>
                  <a:latin typeface="微软雅黑" pitchFamily="34" charset="-122"/>
                  <a:ea typeface="微软雅黑" pitchFamily="34" charset="-122"/>
                  <a:cs typeface="Open Sans Light" panose="020B0306030504020204" pitchFamily="34" charset="0"/>
                </a:rPr>
                <a:t>仲裁的管理</a:t>
              </a:r>
              <a:endParaRPr lang="en-US" dirty="0">
                <a:solidFill>
                  <a:schemeClr val="bg1"/>
                </a:solidFill>
                <a:latin typeface="微软雅黑" pitchFamily="34" charset="-122"/>
                <a:ea typeface="微软雅黑" pitchFamily="34" charset="-122"/>
                <a:cs typeface="Open Sans Light" panose="020B0306030504020204" pitchFamily="34" charset="0"/>
              </a:endParaRPr>
            </a:p>
          </p:txBody>
        </p:sp>
      </p:grpSp>
      <p:sp>
        <p:nvSpPr>
          <p:cNvPr id="51" name="TextBox 50"/>
          <p:cNvSpPr txBox="1"/>
          <p:nvPr/>
        </p:nvSpPr>
        <p:spPr>
          <a:xfrm>
            <a:off x="3070870" y="5561466"/>
            <a:ext cx="828092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       机构内设部门分工负责仲裁案件程序管理。</a:t>
            </a:r>
            <a:endPar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xmlns:p15="http://schemas.microsoft.com/office/powerpoint/2012/main" xmlns="" val="3357974117"/>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6" presetClass="entr" presetSubtype="21" fill="hold" nodeType="with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nodeType="withEffect">
                                  <p:stCondLst>
                                    <p:cond delay="50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par>
                          <p:cTn id="33" fill="hold" nodeType="afterGroup">
                            <p:stCondLst>
                              <p:cond delay="425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nodeType="afterGroup">
                            <p:stCondLst>
                              <p:cond delay="4750"/>
                            </p:stCondLst>
                            <p:childTnLst>
                              <p:par>
                                <p:cTn id="38" presetID="42"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750"/>
                            </p:stCondLst>
                            <p:childTnLst>
                              <p:par>
                                <p:cTn id="44" presetID="47" presetClass="entr" presetSubtype="0"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675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par>
                          <p:cTn id="53" fill="hold" nodeType="afterGroup">
                            <p:stCondLst>
                              <p:cond delay="7250"/>
                            </p:stCondLst>
                            <p:childTnLst>
                              <p:par>
                                <p:cTn id="54" presetID="42" presetClass="entr" presetSubtype="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8250"/>
                            </p:stCondLst>
                            <p:childTnLst>
                              <p:par>
                                <p:cTn id="60" presetID="53"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nodeType="afterGroup">
                            <p:stCondLst>
                              <p:cond delay="8750"/>
                            </p:stCondLst>
                            <p:childTnLst>
                              <p:par>
                                <p:cTn id="66" presetID="42" presetClass="entr" presetSubtype="0"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9750"/>
                            </p:stCondLst>
                            <p:childTnLst>
                              <p:par>
                                <p:cTn id="72" presetID="53" presetClass="entr" presetSubtype="0"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nodeType="afterGroup">
                            <p:stCondLst>
                              <p:cond delay="10250"/>
                            </p:stCondLst>
                            <p:childTnLst>
                              <p:par>
                                <p:cTn id="78" presetID="42"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11250"/>
                            </p:stCondLst>
                            <p:childTnLst>
                              <p:par>
                                <p:cTn id="84" presetID="53"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nodeType="afterGroup">
                            <p:stCondLst>
                              <p:cond delay="11750"/>
                            </p:stCondLst>
                            <p:childTnLst>
                              <p:par>
                                <p:cTn id="90" presetID="42" presetClass="entr" presetSubtype="0" fill="hold"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12750"/>
                            </p:stCondLst>
                            <p:childTnLst>
                              <p:par>
                                <p:cTn id="96" presetID="53"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p:cTn id="98" dur="500" fill="hold"/>
                                        <p:tgtEl>
                                          <p:spTgt spid="51"/>
                                        </p:tgtEl>
                                        <p:attrNameLst>
                                          <p:attrName>ppt_w</p:attrName>
                                        </p:attrNameLst>
                                      </p:cBhvr>
                                      <p:tavLst>
                                        <p:tav tm="0">
                                          <p:val>
                                            <p:fltVal val="0"/>
                                          </p:val>
                                        </p:tav>
                                        <p:tav tm="100000">
                                          <p:val>
                                            <p:strVal val="#ppt_w"/>
                                          </p:val>
                                        </p:tav>
                                      </p:tavLst>
                                    </p:anim>
                                    <p:anim calcmode="lin" valueType="num">
                                      <p:cBhvr>
                                        <p:cTn id="99" dur="500" fill="hold"/>
                                        <p:tgtEl>
                                          <p:spTgt spid="51"/>
                                        </p:tgtEl>
                                        <p:attrNameLst>
                                          <p:attrName>ppt_h</p:attrName>
                                        </p:attrNameLst>
                                      </p:cBhvr>
                                      <p:tavLst>
                                        <p:tav tm="0">
                                          <p:val>
                                            <p:fltVal val="0"/>
                                          </p:val>
                                        </p:tav>
                                        <p:tav tm="100000">
                                          <p:val>
                                            <p:strVal val="#ppt_h"/>
                                          </p:val>
                                        </p:tav>
                                      </p:tavLst>
                                    </p:anim>
                                    <p:animEffect transition="in" filter="fade">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8" grpId="0" animBg="1"/>
      <p:bldP spid="29" grpId="0" animBg="1"/>
      <p:bldP spid="34" grpId="0"/>
      <p:bldP spid="35" grpId="0"/>
      <p:bldP spid="39" grpId="0"/>
      <p:bldP spid="43" grpId="0"/>
      <p:bldP spid="47"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71462"/>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339862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仲裁规则适用情形</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38"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39"/>
          <p:cNvGrpSpPr/>
          <p:nvPr/>
        </p:nvGrpSpPr>
        <p:grpSpPr>
          <a:xfrm>
            <a:off x="1926802" y="1302991"/>
            <a:ext cx="2008163" cy="4790305"/>
            <a:chOff x="1027113" y="3082926"/>
            <a:chExt cx="1524000" cy="3635375"/>
          </a:xfrm>
        </p:grpSpPr>
        <p:sp>
          <p:nvSpPr>
            <p:cNvPr id="41" name="Rectangle 8"/>
            <p:cNvSpPr>
              <a:spLocks noChangeArrowheads="1"/>
            </p:cNvSpPr>
            <p:nvPr/>
          </p:nvSpPr>
          <p:spPr bwMode="auto">
            <a:xfrm>
              <a:off x="1317625" y="4587876"/>
              <a:ext cx="30163" cy="1176338"/>
            </a:xfrm>
            <a:prstGeom prst="rect">
              <a:avLst/>
            </a:prstGeom>
            <a:solidFill>
              <a:srgbClr val="EDEDE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15"/>
            <p:cNvSpPr>
              <a:spLocks noChangeArrowheads="1"/>
            </p:cNvSpPr>
            <p:nvPr/>
          </p:nvSpPr>
          <p:spPr bwMode="auto">
            <a:xfrm>
              <a:off x="1651000" y="4587876"/>
              <a:ext cx="22225" cy="1176338"/>
            </a:xfrm>
            <a:prstGeom prst="rect">
              <a:avLst/>
            </a:prstGeom>
            <a:solidFill>
              <a:srgbClr val="EDEDE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38"/>
            <p:cNvSpPr>
              <a:spLocks noChangeArrowheads="1"/>
            </p:cNvSpPr>
            <p:nvPr/>
          </p:nvSpPr>
          <p:spPr bwMode="auto">
            <a:xfrm>
              <a:off x="1539875" y="5503863"/>
              <a:ext cx="252413" cy="252413"/>
            </a:xfrm>
            <a:prstGeom prst="ellipse">
              <a:avLst/>
            </a:pr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Oval 39"/>
            <p:cNvSpPr>
              <a:spLocks noChangeArrowheads="1"/>
            </p:cNvSpPr>
            <p:nvPr/>
          </p:nvSpPr>
          <p:spPr bwMode="auto">
            <a:xfrm>
              <a:off x="1606550" y="5570538"/>
              <a:ext cx="119063" cy="119063"/>
            </a:xfrm>
            <a:prstGeom prst="ellipse">
              <a:avLst/>
            </a:prstGeom>
            <a:solidFill>
              <a:srgbClr val="EBEBEB"/>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4"/>
            <p:cNvSpPr/>
            <p:nvPr/>
          </p:nvSpPr>
          <p:spPr bwMode="auto">
            <a:xfrm>
              <a:off x="1273175" y="3098801"/>
              <a:ext cx="742950" cy="744538"/>
            </a:xfrm>
            <a:custGeom>
              <a:avLst/>
              <a:gdLst>
                <a:gd name="T0" fmla="*/ 1 w 100"/>
                <a:gd name="T1" fmla="*/ 51 h 100"/>
                <a:gd name="T2" fmla="*/ 52 w 100"/>
                <a:gd name="T3" fmla="*/ 99 h 100"/>
                <a:gd name="T4" fmla="*/ 100 w 100"/>
                <a:gd name="T5" fmla="*/ 48 h 100"/>
                <a:gd name="T6" fmla="*/ 49 w 100"/>
                <a:gd name="T7" fmla="*/ 0 h 100"/>
                <a:gd name="T8" fmla="*/ 1 w 100"/>
                <a:gd name="T9" fmla="*/ 51 h 100"/>
              </a:gdLst>
              <a:ahLst/>
              <a:cxnLst>
                <a:cxn ang="0">
                  <a:pos x="T0" y="T1"/>
                </a:cxn>
                <a:cxn ang="0">
                  <a:pos x="T2" y="T3"/>
                </a:cxn>
                <a:cxn ang="0">
                  <a:pos x="T4" y="T5"/>
                </a:cxn>
                <a:cxn ang="0">
                  <a:pos x="T6" y="T7"/>
                </a:cxn>
                <a:cxn ang="0">
                  <a:pos x="T8" y="T9"/>
                </a:cxn>
              </a:cxnLst>
              <a:rect l="0" t="0" r="r" b="b"/>
              <a:pathLst>
                <a:path w="100" h="100">
                  <a:moveTo>
                    <a:pt x="1" y="51"/>
                  </a:moveTo>
                  <a:cubicBezTo>
                    <a:pt x="2" y="78"/>
                    <a:pt x="24" y="100"/>
                    <a:pt x="52" y="99"/>
                  </a:cubicBezTo>
                  <a:cubicBezTo>
                    <a:pt x="79" y="98"/>
                    <a:pt x="100" y="76"/>
                    <a:pt x="100" y="48"/>
                  </a:cubicBezTo>
                  <a:cubicBezTo>
                    <a:pt x="99" y="21"/>
                    <a:pt x="76" y="0"/>
                    <a:pt x="49" y="0"/>
                  </a:cubicBezTo>
                  <a:cubicBezTo>
                    <a:pt x="22" y="1"/>
                    <a:pt x="0" y="24"/>
                    <a:pt x="1" y="51"/>
                  </a:cubicBez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5"/>
            <p:cNvSpPr/>
            <p:nvPr/>
          </p:nvSpPr>
          <p:spPr bwMode="auto">
            <a:xfrm>
              <a:off x="1481138" y="3217863"/>
              <a:ext cx="534988" cy="788988"/>
            </a:xfrm>
            <a:custGeom>
              <a:avLst/>
              <a:gdLst>
                <a:gd name="T0" fmla="*/ 1 w 72"/>
                <a:gd name="T1" fmla="*/ 66 h 106"/>
                <a:gd name="T2" fmla="*/ 32 w 72"/>
                <a:gd name="T3" fmla="*/ 106 h 106"/>
                <a:gd name="T4" fmla="*/ 42 w 72"/>
                <a:gd name="T5" fmla="*/ 106 h 106"/>
                <a:gd name="T6" fmla="*/ 72 w 72"/>
                <a:gd name="T7" fmla="*/ 65 h 106"/>
                <a:gd name="T8" fmla="*/ 72 w 72"/>
                <a:gd name="T9" fmla="*/ 30 h 106"/>
                <a:gd name="T10" fmla="*/ 40 w 72"/>
                <a:gd name="T11" fmla="*/ 0 h 106"/>
                <a:gd name="T12" fmla="*/ 31 w 72"/>
                <a:gd name="T13" fmla="*/ 0 h 106"/>
                <a:gd name="T14" fmla="*/ 0 w 72"/>
                <a:gd name="T15" fmla="*/ 31 h 106"/>
                <a:gd name="T16" fmla="*/ 1 w 72"/>
                <a:gd name="T17"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5">
                  <a:moveTo>
                    <a:pt x="1" y="66"/>
                  </a:moveTo>
                  <a:cubicBezTo>
                    <a:pt x="1" y="83"/>
                    <a:pt x="15" y="106"/>
                    <a:pt x="32" y="106"/>
                  </a:cubicBezTo>
                  <a:cubicBezTo>
                    <a:pt x="42" y="106"/>
                    <a:pt x="42" y="106"/>
                    <a:pt x="42" y="106"/>
                  </a:cubicBezTo>
                  <a:cubicBezTo>
                    <a:pt x="59" y="106"/>
                    <a:pt x="72" y="82"/>
                    <a:pt x="72" y="65"/>
                  </a:cubicBezTo>
                  <a:cubicBezTo>
                    <a:pt x="72" y="30"/>
                    <a:pt x="72" y="30"/>
                    <a:pt x="72" y="30"/>
                  </a:cubicBezTo>
                  <a:cubicBezTo>
                    <a:pt x="71" y="13"/>
                    <a:pt x="57" y="0"/>
                    <a:pt x="40" y="0"/>
                  </a:cubicBezTo>
                  <a:cubicBezTo>
                    <a:pt x="31" y="0"/>
                    <a:pt x="31" y="0"/>
                    <a:pt x="31" y="0"/>
                  </a:cubicBezTo>
                  <a:cubicBezTo>
                    <a:pt x="14" y="0"/>
                    <a:pt x="0" y="14"/>
                    <a:pt x="0" y="31"/>
                  </a:cubicBezTo>
                  <a:lnTo>
                    <a:pt x="1" y="66"/>
                  </a:ln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6"/>
            <p:cNvSpPr/>
            <p:nvPr/>
          </p:nvSpPr>
          <p:spPr bwMode="auto">
            <a:xfrm>
              <a:off x="1295400" y="3589338"/>
              <a:ext cx="571500" cy="431800"/>
            </a:xfrm>
            <a:custGeom>
              <a:avLst/>
              <a:gdLst>
                <a:gd name="T0" fmla="*/ 0 w 77"/>
                <a:gd name="T1" fmla="*/ 0 h 58"/>
                <a:gd name="T2" fmla="*/ 50 w 77"/>
                <a:gd name="T3" fmla="*/ 56 h 58"/>
                <a:gd name="T4" fmla="*/ 48 w 77"/>
                <a:gd name="T5" fmla="*/ 2 h 58"/>
                <a:gd name="T6" fmla="*/ 0 w 77"/>
                <a:gd name="T7" fmla="*/ 0 h 58"/>
              </a:gdLst>
              <a:ahLst/>
              <a:cxnLst>
                <a:cxn ang="0">
                  <a:pos x="T0" y="T1"/>
                </a:cxn>
                <a:cxn ang="0">
                  <a:pos x="T2" y="T3"/>
                </a:cxn>
                <a:cxn ang="0">
                  <a:pos x="T4" y="T5"/>
                </a:cxn>
                <a:cxn ang="0">
                  <a:pos x="T6" y="T7"/>
                </a:cxn>
              </a:cxnLst>
              <a:rect l="0" t="0" r="r" b="b"/>
              <a:pathLst>
                <a:path w="77" h="57">
                  <a:moveTo>
                    <a:pt x="0" y="0"/>
                  </a:moveTo>
                  <a:cubicBezTo>
                    <a:pt x="0" y="0"/>
                    <a:pt x="23" y="54"/>
                    <a:pt x="50" y="56"/>
                  </a:cubicBezTo>
                  <a:cubicBezTo>
                    <a:pt x="77" y="58"/>
                    <a:pt x="48" y="2"/>
                    <a:pt x="48" y="2"/>
                  </a:cubicBezTo>
                  <a:lnTo>
                    <a:pt x="0" y="0"/>
                  </a:ln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7"/>
            <p:cNvSpPr/>
            <p:nvPr/>
          </p:nvSpPr>
          <p:spPr bwMode="auto">
            <a:xfrm>
              <a:off x="1525588" y="3873501"/>
              <a:ext cx="230188" cy="296863"/>
            </a:xfrm>
            <a:custGeom>
              <a:avLst/>
              <a:gdLst>
                <a:gd name="T0" fmla="*/ 1 w 31"/>
                <a:gd name="T1" fmla="*/ 37 h 40"/>
                <a:gd name="T2" fmla="*/ 5 w 31"/>
                <a:gd name="T3" fmla="*/ 40 h 40"/>
                <a:gd name="T4" fmla="*/ 28 w 31"/>
                <a:gd name="T5" fmla="*/ 40 h 40"/>
                <a:gd name="T6" fmla="*/ 31 w 31"/>
                <a:gd name="T7" fmla="*/ 36 h 40"/>
                <a:gd name="T8" fmla="*/ 31 w 31"/>
                <a:gd name="T9" fmla="*/ 3 h 40"/>
                <a:gd name="T10" fmla="*/ 27 w 31"/>
                <a:gd name="T11" fmla="*/ 0 h 40"/>
                <a:gd name="T12" fmla="*/ 4 w 31"/>
                <a:gd name="T13" fmla="*/ 0 h 40"/>
                <a:gd name="T14" fmla="*/ 0 w 31"/>
                <a:gd name="T15" fmla="*/ 4 h 40"/>
                <a:gd name="T16" fmla="*/ 1 w 31"/>
                <a:gd name="T1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1" y="37"/>
                  </a:moveTo>
                  <a:cubicBezTo>
                    <a:pt x="1" y="39"/>
                    <a:pt x="3" y="40"/>
                    <a:pt x="5" y="40"/>
                  </a:cubicBezTo>
                  <a:cubicBezTo>
                    <a:pt x="28" y="40"/>
                    <a:pt x="28" y="40"/>
                    <a:pt x="28" y="40"/>
                  </a:cubicBezTo>
                  <a:cubicBezTo>
                    <a:pt x="30" y="40"/>
                    <a:pt x="31" y="38"/>
                    <a:pt x="31" y="36"/>
                  </a:cubicBezTo>
                  <a:cubicBezTo>
                    <a:pt x="31" y="3"/>
                    <a:pt x="31" y="3"/>
                    <a:pt x="31" y="3"/>
                  </a:cubicBezTo>
                  <a:cubicBezTo>
                    <a:pt x="31" y="1"/>
                    <a:pt x="29" y="0"/>
                    <a:pt x="27" y="0"/>
                  </a:cubicBezTo>
                  <a:cubicBezTo>
                    <a:pt x="4" y="0"/>
                    <a:pt x="4" y="0"/>
                    <a:pt x="4" y="0"/>
                  </a:cubicBezTo>
                  <a:cubicBezTo>
                    <a:pt x="2" y="0"/>
                    <a:pt x="0" y="2"/>
                    <a:pt x="0" y="4"/>
                  </a:cubicBezTo>
                  <a:lnTo>
                    <a:pt x="1" y="37"/>
                  </a:ln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8"/>
            <p:cNvSpPr/>
            <p:nvPr/>
          </p:nvSpPr>
          <p:spPr bwMode="auto">
            <a:xfrm>
              <a:off x="1228725" y="3082926"/>
              <a:ext cx="682625" cy="708025"/>
            </a:xfrm>
            <a:custGeom>
              <a:avLst/>
              <a:gdLst>
                <a:gd name="T0" fmla="*/ 23 w 92"/>
                <a:gd name="T1" fmla="*/ 95 h 95"/>
                <a:gd name="T2" fmla="*/ 25 w 92"/>
                <a:gd name="T3" fmla="*/ 39 h 95"/>
                <a:gd name="T4" fmla="*/ 28 w 92"/>
                <a:gd name="T5" fmla="*/ 25 h 95"/>
                <a:gd name="T6" fmla="*/ 45 w 92"/>
                <a:gd name="T7" fmla="*/ 23 h 95"/>
                <a:gd name="T8" fmla="*/ 92 w 92"/>
                <a:gd name="T9" fmla="*/ 18 h 95"/>
                <a:gd name="T10" fmla="*/ 49 w 92"/>
                <a:gd name="T11" fmla="*/ 0 h 95"/>
                <a:gd name="T12" fmla="*/ 20 w 92"/>
                <a:gd name="T13" fmla="*/ 9 h 95"/>
                <a:gd name="T14" fmla="*/ 4 w 92"/>
                <a:gd name="T15" fmla="*/ 40 h 95"/>
                <a:gd name="T16" fmla="*/ 23 w 92"/>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5">
                  <a:moveTo>
                    <a:pt x="23" y="95"/>
                  </a:moveTo>
                  <a:cubicBezTo>
                    <a:pt x="23" y="95"/>
                    <a:pt x="33" y="62"/>
                    <a:pt x="25" y="39"/>
                  </a:cubicBezTo>
                  <a:cubicBezTo>
                    <a:pt x="23" y="33"/>
                    <a:pt x="25" y="28"/>
                    <a:pt x="28" y="25"/>
                  </a:cubicBezTo>
                  <a:cubicBezTo>
                    <a:pt x="31" y="22"/>
                    <a:pt x="36" y="21"/>
                    <a:pt x="45" y="23"/>
                  </a:cubicBezTo>
                  <a:cubicBezTo>
                    <a:pt x="59" y="25"/>
                    <a:pt x="73" y="24"/>
                    <a:pt x="92" y="18"/>
                  </a:cubicBezTo>
                  <a:cubicBezTo>
                    <a:pt x="81" y="5"/>
                    <a:pt x="69" y="0"/>
                    <a:pt x="49" y="0"/>
                  </a:cubicBezTo>
                  <a:cubicBezTo>
                    <a:pt x="34" y="0"/>
                    <a:pt x="25" y="5"/>
                    <a:pt x="20" y="9"/>
                  </a:cubicBezTo>
                  <a:cubicBezTo>
                    <a:pt x="11" y="17"/>
                    <a:pt x="7" y="27"/>
                    <a:pt x="4" y="40"/>
                  </a:cubicBezTo>
                  <a:cubicBezTo>
                    <a:pt x="0" y="66"/>
                    <a:pt x="23" y="95"/>
                    <a:pt x="23" y="95"/>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9"/>
            <p:cNvSpPr/>
            <p:nvPr/>
          </p:nvSpPr>
          <p:spPr bwMode="auto">
            <a:xfrm>
              <a:off x="1347788" y="3500438"/>
              <a:ext cx="155575" cy="171450"/>
            </a:xfrm>
            <a:custGeom>
              <a:avLst/>
              <a:gdLst>
                <a:gd name="T0" fmla="*/ 0 w 21"/>
                <a:gd name="T1" fmla="*/ 12 h 23"/>
                <a:gd name="T2" fmla="*/ 11 w 21"/>
                <a:gd name="T3" fmla="*/ 23 h 23"/>
                <a:gd name="T4" fmla="*/ 21 w 21"/>
                <a:gd name="T5" fmla="*/ 11 h 23"/>
                <a:gd name="T6" fmla="*/ 10 w 21"/>
                <a:gd name="T7" fmla="*/ 0 h 23"/>
                <a:gd name="T8" fmla="*/ 0 w 21"/>
                <a:gd name="T9" fmla="*/ 12 h 23"/>
              </a:gdLst>
              <a:ahLst/>
              <a:cxnLst>
                <a:cxn ang="0">
                  <a:pos x="T0" y="T1"/>
                </a:cxn>
                <a:cxn ang="0">
                  <a:pos x="T2" y="T3"/>
                </a:cxn>
                <a:cxn ang="0">
                  <a:pos x="T4" y="T5"/>
                </a:cxn>
                <a:cxn ang="0">
                  <a:pos x="T6" y="T7"/>
                </a:cxn>
                <a:cxn ang="0">
                  <a:pos x="T8" y="T9"/>
                </a:cxn>
              </a:cxnLst>
              <a:rect l="0" t="0" r="r" b="b"/>
              <a:pathLst>
                <a:path w="21" h="23">
                  <a:moveTo>
                    <a:pt x="0" y="12"/>
                  </a:moveTo>
                  <a:cubicBezTo>
                    <a:pt x="0" y="18"/>
                    <a:pt x="5" y="23"/>
                    <a:pt x="11" y="23"/>
                  </a:cubicBezTo>
                  <a:cubicBezTo>
                    <a:pt x="16" y="22"/>
                    <a:pt x="21" y="17"/>
                    <a:pt x="21" y="11"/>
                  </a:cubicBezTo>
                  <a:cubicBezTo>
                    <a:pt x="20" y="5"/>
                    <a:pt x="16" y="0"/>
                    <a:pt x="10" y="0"/>
                  </a:cubicBezTo>
                  <a:cubicBezTo>
                    <a:pt x="5" y="0"/>
                    <a:pt x="0" y="5"/>
                    <a:pt x="0" y="12"/>
                  </a:cubicBez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0"/>
            <p:cNvSpPr>
              <a:spLocks noEditPoints="1"/>
            </p:cNvSpPr>
            <p:nvPr/>
          </p:nvSpPr>
          <p:spPr bwMode="auto">
            <a:xfrm>
              <a:off x="1398588" y="3367088"/>
              <a:ext cx="698500" cy="319088"/>
            </a:xfrm>
            <a:custGeom>
              <a:avLst/>
              <a:gdLst>
                <a:gd name="T0" fmla="*/ 74 w 94"/>
                <a:gd name="T1" fmla="*/ 0 h 43"/>
                <a:gd name="T2" fmla="*/ 55 w 94"/>
                <a:gd name="T3" fmla="*/ 15 h 43"/>
                <a:gd name="T4" fmla="*/ 50 w 94"/>
                <a:gd name="T5" fmla="*/ 15 h 43"/>
                <a:gd name="T6" fmla="*/ 48 w 94"/>
                <a:gd name="T7" fmla="*/ 16 h 43"/>
                <a:gd name="T8" fmla="*/ 28 w 94"/>
                <a:gd name="T9" fmla="*/ 2 h 43"/>
                <a:gd name="T10" fmla="*/ 12 w 94"/>
                <a:gd name="T11" fmla="*/ 12 h 43"/>
                <a:gd name="T12" fmla="*/ 11 w 94"/>
                <a:gd name="T13" fmla="*/ 12 h 43"/>
                <a:gd name="T14" fmla="*/ 4 w 94"/>
                <a:gd name="T15" fmla="*/ 12 h 43"/>
                <a:gd name="T16" fmla="*/ 0 w 94"/>
                <a:gd name="T17" fmla="*/ 17 h 43"/>
                <a:gd name="T18" fmla="*/ 4 w 94"/>
                <a:gd name="T19" fmla="*/ 21 h 43"/>
                <a:gd name="T20" fmla="*/ 9 w 94"/>
                <a:gd name="T21" fmla="*/ 21 h 43"/>
                <a:gd name="T22" fmla="*/ 9 w 94"/>
                <a:gd name="T23" fmla="*/ 23 h 43"/>
                <a:gd name="T24" fmla="*/ 29 w 94"/>
                <a:gd name="T25" fmla="*/ 43 h 43"/>
                <a:gd name="T26" fmla="*/ 49 w 94"/>
                <a:gd name="T27" fmla="*/ 23 h 43"/>
                <a:gd name="T28" fmla="*/ 50 w 94"/>
                <a:gd name="T29" fmla="*/ 23 h 43"/>
                <a:gd name="T30" fmla="*/ 54 w 94"/>
                <a:gd name="T31" fmla="*/ 23 h 43"/>
                <a:gd name="T32" fmla="*/ 74 w 94"/>
                <a:gd name="T33" fmla="*/ 40 h 43"/>
                <a:gd name="T34" fmla="*/ 94 w 94"/>
                <a:gd name="T35" fmla="*/ 20 h 43"/>
                <a:gd name="T36" fmla="*/ 74 w 94"/>
                <a:gd name="T37" fmla="*/ 0 h 43"/>
                <a:gd name="T38" fmla="*/ 29 w 94"/>
                <a:gd name="T39" fmla="*/ 35 h 43"/>
                <a:gd name="T40" fmla="*/ 16 w 94"/>
                <a:gd name="T41" fmla="*/ 23 h 43"/>
                <a:gd name="T42" fmla="*/ 28 w 94"/>
                <a:gd name="T43" fmla="*/ 10 h 43"/>
                <a:gd name="T44" fmla="*/ 41 w 94"/>
                <a:gd name="T45" fmla="*/ 22 h 43"/>
                <a:gd name="T46" fmla="*/ 29 w 94"/>
                <a:gd name="T47" fmla="*/ 35 h 43"/>
                <a:gd name="T48" fmla="*/ 75 w 94"/>
                <a:gd name="T49" fmla="*/ 32 h 43"/>
                <a:gd name="T50" fmla="*/ 62 w 94"/>
                <a:gd name="T51" fmla="*/ 20 h 43"/>
                <a:gd name="T52" fmla="*/ 74 w 94"/>
                <a:gd name="T53" fmla="*/ 7 h 43"/>
                <a:gd name="T54" fmla="*/ 87 w 94"/>
                <a:gd name="T55" fmla="*/ 20 h 43"/>
                <a:gd name="T56" fmla="*/ 75 w 94"/>
                <a:gd name="T5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43">
                  <a:moveTo>
                    <a:pt x="74" y="0"/>
                  </a:moveTo>
                  <a:cubicBezTo>
                    <a:pt x="64" y="0"/>
                    <a:pt x="57" y="7"/>
                    <a:pt x="55" y="15"/>
                  </a:cubicBezTo>
                  <a:cubicBezTo>
                    <a:pt x="50" y="15"/>
                    <a:pt x="50" y="15"/>
                    <a:pt x="50" y="15"/>
                  </a:cubicBezTo>
                  <a:cubicBezTo>
                    <a:pt x="49" y="15"/>
                    <a:pt x="48" y="16"/>
                    <a:pt x="48" y="16"/>
                  </a:cubicBezTo>
                  <a:cubicBezTo>
                    <a:pt x="45" y="8"/>
                    <a:pt x="37" y="2"/>
                    <a:pt x="28" y="2"/>
                  </a:cubicBezTo>
                  <a:cubicBezTo>
                    <a:pt x="21" y="3"/>
                    <a:pt x="15" y="6"/>
                    <a:pt x="12" y="12"/>
                  </a:cubicBezTo>
                  <a:cubicBezTo>
                    <a:pt x="11" y="12"/>
                    <a:pt x="11" y="12"/>
                    <a:pt x="11" y="12"/>
                  </a:cubicBezTo>
                  <a:cubicBezTo>
                    <a:pt x="4" y="12"/>
                    <a:pt x="4" y="12"/>
                    <a:pt x="4" y="12"/>
                  </a:cubicBezTo>
                  <a:cubicBezTo>
                    <a:pt x="2" y="12"/>
                    <a:pt x="0" y="14"/>
                    <a:pt x="0" y="17"/>
                  </a:cubicBezTo>
                  <a:cubicBezTo>
                    <a:pt x="0" y="19"/>
                    <a:pt x="2" y="21"/>
                    <a:pt x="4" y="21"/>
                  </a:cubicBezTo>
                  <a:cubicBezTo>
                    <a:pt x="9" y="21"/>
                    <a:pt x="9" y="21"/>
                    <a:pt x="9" y="21"/>
                  </a:cubicBezTo>
                  <a:cubicBezTo>
                    <a:pt x="9" y="22"/>
                    <a:pt x="9" y="22"/>
                    <a:pt x="9" y="23"/>
                  </a:cubicBezTo>
                  <a:cubicBezTo>
                    <a:pt x="9" y="34"/>
                    <a:pt x="18" y="43"/>
                    <a:pt x="29" y="43"/>
                  </a:cubicBezTo>
                  <a:cubicBezTo>
                    <a:pt x="40" y="42"/>
                    <a:pt x="48" y="34"/>
                    <a:pt x="49" y="23"/>
                  </a:cubicBezTo>
                  <a:cubicBezTo>
                    <a:pt x="49" y="23"/>
                    <a:pt x="49" y="23"/>
                    <a:pt x="50" y="23"/>
                  </a:cubicBezTo>
                  <a:cubicBezTo>
                    <a:pt x="54" y="23"/>
                    <a:pt x="54" y="23"/>
                    <a:pt x="54" y="23"/>
                  </a:cubicBezTo>
                  <a:cubicBezTo>
                    <a:pt x="56" y="33"/>
                    <a:pt x="64" y="40"/>
                    <a:pt x="74" y="40"/>
                  </a:cubicBezTo>
                  <a:cubicBezTo>
                    <a:pt x="85" y="40"/>
                    <a:pt x="94" y="31"/>
                    <a:pt x="94" y="20"/>
                  </a:cubicBezTo>
                  <a:cubicBezTo>
                    <a:pt x="94" y="8"/>
                    <a:pt x="85" y="0"/>
                    <a:pt x="74" y="0"/>
                  </a:cubicBezTo>
                  <a:close/>
                  <a:moveTo>
                    <a:pt x="29" y="35"/>
                  </a:moveTo>
                  <a:cubicBezTo>
                    <a:pt x="22" y="35"/>
                    <a:pt x="16" y="29"/>
                    <a:pt x="16" y="23"/>
                  </a:cubicBezTo>
                  <a:cubicBezTo>
                    <a:pt x="16" y="16"/>
                    <a:pt x="21" y="10"/>
                    <a:pt x="28" y="10"/>
                  </a:cubicBezTo>
                  <a:cubicBezTo>
                    <a:pt x="35" y="10"/>
                    <a:pt x="41" y="15"/>
                    <a:pt x="41" y="22"/>
                  </a:cubicBezTo>
                  <a:cubicBezTo>
                    <a:pt x="41" y="29"/>
                    <a:pt x="35" y="35"/>
                    <a:pt x="29" y="35"/>
                  </a:cubicBezTo>
                  <a:close/>
                  <a:moveTo>
                    <a:pt x="75" y="32"/>
                  </a:moveTo>
                  <a:cubicBezTo>
                    <a:pt x="68" y="33"/>
                    <a:pt x="62" y="27"/>
                    <a:pt x="62" y="20"/>
                  </a:cubicBezTo>
                  <a:cubicBezTo>
                    <a:pt x="62" y="13"/>
                    <a:pt x="67" y="8"/>
                    <a:pt x="74" y="7"/>
                  </a:cubicBezTo>
                  <a:cubicBezTo>
                    <a:pt x="81" y="7"/>
                    <a:pt x="87" y="13"/>
                    <a:pt x="87" y="20"/>
                  </a:cubicBezTo>
                  <a:cubicBezTo>
                    <a:pt x="87" y="27"/>
                    <a:pt x="82" y="32"/>
                    <a:pt x="75" y="32"/>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1"/>
            <p:cNvSpPr/>
            <p:nvPr/>
          </p:nvSpPr>
          <p:spPr bwMode="auto">
            <a:xfrm>
              <a:off x="2246313" y="4073526"/>
              <a:ext cx="230188" cy="260350"/>
            </a:xfrm>
            <a:custGeom>
              <a:avLst/>
              <a:gdLst>
                <a:gd name="T0" fmla="*/ 10 w 31"/>
                <a:gd name="T1" fmla="*/ 3 h 35"/>
                <a:gd name="T2" fmla="*/ 17 w 31"/>
                <a:gd name="T3" fmla="*/ 1 h 35"/>
                <a:gd name="T4" fmla="*/ 27 w 31"/>
                <a:gd name="T5" fmla="*/ 6 h 35"/>
                <a:gd name="T6" fmla="*/ 29 w 31"/>
                <a:gd name="T7" fmla="*/ 13 h 35"/>
                <a:gd name="T8" fmla="*/ 20 w 31"/>
                <a:gd name="T9" fmla="*/ 31 h 35"/>
                <a:gd name="T10" fmla="*/ 13 w 31"/>
                <a:gd name="T11" fmla="*/ 33 h 35"/>
                <a:gd name="T12" fmla="*/ 3 w 31"/>
                <a:gd name="T13" fmla="*/ 28 h 35"/>
                <a:gd name="T14" fmla="*/ 1 w 31"/>
                <a:gd name="T15" fmla="*/ 21 h 35"/>
                <a:gd name="T16" fmla="*/ 10 w 31"/>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5">
                  <a:moveTo>
                    <a:pt x="10" y="3"/>
                  </a:moveTo>
                  <a:cubicBezTo>
                    <a:pt x="12" y="1"/>
                    <a:pt x="15" y="0"/>
                    <a:pt x="17" y="1"/>
                  </a:cubicBezTo>
                  <a:cubicBezTo>
                    <a:pt x="27" y="6"/>
                    <a:pt x="27" y="6"/>
                    <a:pt x="27" y="6"/>
                  </a:cubicBezTo>
                  <a:cubicBezTo>
                    <a:pt x="30" y="8"/>
                    <a:pt x="31" y="11"/>
                    <a:pt x="29" y="13"/>
                  </a:cubicBezTo>
                  <a:cubicBezTo>
                    <a:pt x="20" y="31"/>
                    <a:pt x="20" y="31"/>
                    <a:pt x="20" y="31"/>
                  </a:cubicBezTo>
                  <a:cubicBezTo>
                    <a:pt x="19" y="34"/>
                    <a:pt x="16" y="35"/>
                    <a:pt x="13" y="33"/>
                  </a:cubicBezTo>
                  <a:cubicBezTo>
                    <a:pt x="3" y="28"/>
                    <a:pt x="3" y="28"/>
                    <a:pt x="3" y="28"/>
                  </a:cubicBezTo>
                  <a:cubicBezTo>
                    <a:pt x="1" y="27"/>
                    <a:pt x="0" y="24"/>
                    <a:pt x="1" y="21"/>
                  </a:cubicBezTo>
                  <a:lnTo>
                    <a:pt x="10" y="3"/>
                  </a:ln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2"/>
            <p:cNvSpPr/>
            <p:nvPr/>
          </p:nvSpPr>
          <p:spPr bwMode="auto">
            <a:xfrm>
              <a:off x="2044700" y="4178301"/>
              <a:ext cx="401638" cy="536575"/>
            </a:xfrm>
            <a:custGeom>
              <a:avLst/>
              <a:gdLst>
                <a:gd name="T0" fmla="*/ 0 w 253"/>
                <a:gd name="T1" fmla="*/ 281 h 338"/>
                <a:gd name="T2" fmla="*/ 146 w 253"/>
                <a:gd name="T3" fmla="*/ 0 h 338"/>
                <a:gd name="T4" fmla="*/ 253 w 253"/>
                <a:gd name="T5" fmla="*/ 56 h 338"/>
                <a:gd name="T6" fmla="*/ 108 w 253"/>
                <a:gd name="T7" fmla="*/ 338 h 338"/>
                <a:gd name="T8" fmla="*/ 0 w 253"/>
                <a:gd name="T9" fmla="*/ 281 h 338"/>
              </a:gdLst>
              <a:ahLst/>
              <a:cxnLst>
                <a:cxn ang="0">
                  <a:pos x="T0" y="T1"/>
                </a:cxn>
                <a:cxn ang="0">
                  <a:pos x="T2" y="T3"/>
                </a:cxn>
                <a:cxn ang="0">
                  <a:pos x="T4" y="T5"/>
                </a:cxn>
                <a:cxn ang="0">
                  <a:pos x="T6" y="T7"/>
                </a:cxn>
                <a:cxn ang="0">
                  <a:pos x="T8" y="T9"/>
                </a:cxn>
              </a:cxnLst>
              <a:rect l="0" t="0" r="r" b="b"/>
              <a:pathLst>
                <a:path w="253" h="338">
                  <a:moveTo>
                    <a:pt x="0" y="281"/>
                  </a:moveTo>
                  <a:lnTo>
                    <a:pt x="146" y="0"/>
                  </a:lnTo>
                  <a:lnTo>
                    <a:pt x="253" y="56"/>
                  </a:lnTo>
                  <a:lnTo>
                    <a:pt x="108" y="338"/>
                  </a:lnTo>
                  <a:lnTo>
                    <a:pt x="0" y="281"/>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3"/>
            <p:cNvSpPr/>
            <p:nvPr/>
          </p:nvSpPr>
          <p:spPr bwMode="auto">
            <a:xfrm>
              <a:off x="2016125" y="4573588"/>
              <a:ext cx="214313" cy="215900"/>
            </a:xfrm>
            <a:custGeom>
              <a:avLst/>
              <a:gdLst>
                <a:gd name="T0" fmla="*/ 9 w 29"/>
                <a:gd name="T1" fmla="*/ 26 h 29"/>
                <a:gd name="T2" fmla="*/ 3 w 29"/>
                <a:gd name="T3" fmla="*/ 8 h 29"/>
                <a:gd name="T4" fmla="*/ 21 w 29"/>
                <a:gd name="T5" fmla="*/ 3 h 29"/>
                <a:gd name="T6" fmla="*/ 26 w 29"/>
                <a:gd name="T7" fmla="*/ 20 h 29"/>
                <a:gd name="T8" fmla="*/ 9 w 29"/>
                <a:gd name="T9" fmla="*/ 26 h 29"/>
              </a:gdLst>
              <a:ahLst/>
              <a:cxnLst>
                <a:cxn ang="0">
                  <a:pos x="T0" y="T1"/>
                </a:cxn>
                <a:cxn ang="0">
                  <a:pos x="T2" y="T3"/>
                </a:cxn>
                <a:cxn ang="0">
                  <a:pos x="T4" y="T5"/>
                </a:cxn>
                <a:cxn ang="0">
                  <a:pos x="T6" y="T7"/>
                </a:cxn>
                <a:cxn ang="0">
                  <a:pos x="T8" y="T9"/>
                </a:cxn>
              </a:cxnLst>
              <a:rect l="0" t="0" r="r" b="b"/>
              <a:pathLst>
                <a:path w="28" h="28">
                  <a:moveTo>
                    <a:pt x="9" y="26"/>
                  </a:moveTo>
                  <a:cubicBezTo>
                    <a:pt x="3" y="22"/>
                    <a:pt x="0" y="15"/>
                    <a:pt x="3" y="8"/>
                  </a:cubicBezTo>
                  <a:cubicBezTo>
                    <a:pt x="7" y="2"/>
                    <a:pt x="14" y="0"/>
                    <a:pt x="21" y="3"/>
                  </a:cubicBezTo>
                  <a:cubicBezTo>
                    <a:pt x="27" y="6"/>
                    <a:pt x="29" y="14"/>
                    <a:pt x="26" y="20"/>
                  </a:cubicBezTo>
                  <a:cubicBezTo>
                    <a:pt x="23" y="27"/>
                    <a:pt x="15" y="29"/>
                    <a:pt x="9" y="26"/>
                  </a:cubicBezTo>
                  <a:close/>
                </a:path>
              </a:pathLst>
            </a:custGeom>
            <a:solidFill>
              <a:srgbClr val="F4B75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4"/>
            <p:cNvSpPr/>
            <p:nvPr/>
          </p:nvSpPr>
          <p:spPr bwMode="auto">
            <a:xfrm>
              <a:off x="1792288" y="4117976"/>
              <a:ext cx="423863" cy="566738"/>
            </a:xfrm>
            <a:custGeom>
              <a:avLst/>
              <a:gdLst>
                <a:gd name="T0" fmla="*/ 159 w 267"/>
                <a:gd name="T1" fmla="*/ 357 h 357"/>
                <a:gd name="T2" fmla="*/ 0 w 267"/>
                <a:gd name="T3" fmla="*/ 57 h 357"/>
                <a:gd name="T4" fmla="*/ 103 w 267"/>
                <a:gd name="T5" fmla="*/ 0 h 357"/>
                <a:gd name="T6" fmla="*/ 267 w 267"/>
                <a:gd name="T7" fmla="*/ 301 h 357"/>
                <a:gd name="T8" fmla="*/ 159 w 267"/>
                <a:gd name="T9" fmla="*/ 357 h 357"/>
              </a:gdLst>
              <a:ahLst/>
              <a:cxnLst>
                <a:cxn ang="0">
                  <a:pos x="T0" y="T1"/>
                </a:cxn>
                <a:cxn ang="0">
                  <a:pos x="T2" y="T3"/>
                </a:cxn>
                <a:cxn ang="0">
                  <a:pos x="T4" y="T5"/>
                </a:cxn>
                <a:cxn ang="0">
                  <a:pos x="T6" y="T7"/>
                </a:cxn>
                <a:cxn ang="0">
                  <a:pos x="T8" y="T9"/>
                </a:cxn>
              </a:cxnLst>
              <a:rect l="0" t="0" r="r" b="b"/>
              <a:pathLst>
                <a:path w="267" h="357">
                  <a:moveTo>
                    <a:pt x="159" y="357"/>
                  </a:moveTo>
                  <a:lnTo>
                    <a:pt x="0" y="57"/>
                  </a:lnTo>
                  <a:lnTo>
                    <a:pt x="103" y="0"/>
                  </a:lnTo>
                  <a:lnTo>
                    <a:pt x="267" y="301"/>
                  </a:lnTo>
                  <a:lnTo>
                    <a:pt x="159" y="357"/>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5"/>
            <p:cNvSpPr/>
            <p:nvPr/>
          </p:nvSpPr>
          <p:spPr bwMode="auto">
            <a:xfrm>
              <a:off x="2030413" y="4543426"/>
              <a:ext cx="215900" cy="215900"/>
            </a:xfrm>
            <a:custGeom>
              <a:avLst/>
              <a:gdLst>
                <a:gd name="T0" fmla="*/ 20 w 29"/>
                <a:gd name="T1" fmla="*/ 26 h 29"/>
                <a:gd name="T2" fmla="*/ 3 w 29"/>
                <a:gd name="T3" fmla="*/ 21 h 29"/>
                <a:gd name="T4" fmla="*/ 8 w 29"/>
                <a:gd name="T5" fmla="*/ 4 h 29"/>
                <a:gd name="T6" fmla="*/ 25 w 29"/>
                <a:gd name="T7" fmla="*/ 9 h 29"/>
                <a:gd name="T8" fmla="*/ 20 w 29"/>
                <a:gd name="T9" fmla="*/ 26 h 29"/>
              </a:gdLst>
              <a:ahLst/>
              <a:cxnLst>
                <a:cxn ang="0">
                  <a:pos x="T0" y="T1"/>
                </a:cxn>
                <a:cxn ang="0">
                  <a:pos x="T2" y="T3"/>
                </a:cxn>
                <a:cxn ang="0">
                  <a:pos x="T4" y="T5"/>
                </a:cxn>
                <a:cxn ang="0">
                  <a:pos x="T6" y="T7"/>
                </a:cxn>
                <a:cxn ang="0">
                  <a:pos x="T8" y="T9"/>
                </a:cxn>
              </a:cxnLst>
              <a:rect l="0" t="0" r="r" b="b"/>
              <a:pathLst>
                <a:path w="28" h="28">
                  <a:moveTo>
                    <a:pt x="20" y="26"/>
                  </a:moveTo>
                  <a:cubicBezTo>
                    <a:pt x="14" y="29"/>
                    <a:pt x="6" y="27"/>
                    <a:pt x="3" y="21"/>
                  </a:cubicBezTo>
                  <a:cubicBezTo>
                    <a:pt x="0" y="15"/>
                    <a:pt x="2" y="7"/>
                    <a:pt x="8" y="4"/>
                  </a:cubicBezTo>
                  <a:cubicBezTo>
                    <a:pt x="14" y="0"/>
                    <a:pt x="22" y="3"/>
                    <a:pt x="25" y="9"/>
                  </a:cubicBezTo>
                  <a:cubicBezTo>
                    <a:pt x="29" y="15"/>
                    <a:pt x="26" y="23"/>
                    <a:pt x="20" y="26"/>
                  </a:cubicBezTo>
                  <a:close/>
                </a:path>
              </a:pathLst>
            </a:custGeom>
            <a:solidFill>
              <a:srgbClr val="F4B75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6"/>
            <p:cNvSpPr/>
            <p:nvPr/>
          </p:nvSpPr>
          <p:spPr bwMode="auto">
            <a:xfrm>
              <a:off x="1770063" y="4067176"/>
              <a:ext cx="223838" cy="215900"/>
            </a:xfrm>
            <a:custGeom>
              <a:avLst/>
              <a:gdLst>
                <a:gd name="T0" fmla="*/ 21 w 30"/>
                <a:gd name="T1" fmla="*/ 26 h 29"/>
                <a:gd name="T2" fmla="*/ 4 w 30"/>
                <a:gd name="T3" fmla="*/ 21 h 29"/>
                <a:gd name="T4" fmla="*/ 9 w 30"/>
                <a:gd name="T5" fmla="*/ 3 h 29"/>
                <a:gd name="T6" fmla="*/ 26 w 30"/>
                <a:gd name="T7" fmla="*/ 9 h 29"/>
                <a:gd name="T8" fmla="*/ 21 w 30"/>
                <a:gd name="T9" fmla="*/ 26 h 29"/>
              </a:gdLst>
              <a:ahLst/>
              <a:cxnLst>
                <a:cxn ang="0">
                  <a:pos x="T0" y="T1"/>
                </a:cxn>
                <a:cxn ang="0">
                  <a:pos x="T2" y="T3"/>
                </a:cxn>
                <a:cxn ang="0">
                  <a:pos x="T4" y="T5"/>
                </a:cxn>
                <a:cxn ang="0">
                  <a:pos x="T6" y="T7"/>
                </a:cxn>
                <a:cxn ang="0">
                  <a:pos x="T8" y="T9"/>
                </a:cxn>
              </a:cxnLst>
              <a:rect l="0" t="0" r="r" b="b"/>
              <a:pathLst>
                <a:path w="30" h="28">
                  <a:moveTo>
                    <a:pt x="21" y="26"/>
                  </a:moveTo>
                  <a:cubicBezTo>
                    <a:pt x="15" y="29"/>
                    <a:pt x="7" y="27"/>
                    <a:pt x="4" y="21"/>
                  </a:cubicBezTo>
                  <a:cubicBezTo>
                    <a:pt x="0" y="14"/>
                    <a:pt x="3" y="7"/>
                    <a:pt x="9" y="3"/>
                  </a:cubicBezTo>
                  <a:cubicBezTo>
                    <a:pt x="15" y="0"/>
                    <a:pt x="23" y="2"/>
                    <a:pt x="26" y="9"/>
                  </a:cubicBezTo>
                  <a:cubicBezTo>
                    <a:pt x="30" y="15"/>
                    <a:pt x="27" y="23"/>
                    <a:pt x="21" y="26"/>
                  </a:cubicBez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7"/>
            <p:cNvSpPr/>
            <p:nvPr/>
          </p:nvSpPr>
          <p:spPr bwMode="auto">
            <a:xfrm>
              <a:off x="1719263" y="5116513"/>
              <a:ext cx="214313" cy="1355725"/>
            </a:xfrm>
            <a:custGeom>
              <a:avLst/>
              <a:gdLst>
                <a:gd name="T0" fmla="*/ 0 w 29"/>
                <a:gd name="T1" fmla="*/ 14 h 182"/>
                <a:gd name="T2" fmla="*/ 0 w 29"/>
                <a:gd name="T3" fmla="*/ 14 h 182"/>
                <a:gd name="T4" fmla="*/ 0 w 29"/>
                <a:gd name="T5" fmla="*/ 13 h 182"/>
                <a:gd name="T6" fmla="*/ 0 w 29"/>
                <a:gd name="T7" fmla="*/ 12 h 182"/>
                <a:gd name="T8" fmla="*/ 0 w 29"/>
                <a:gd name="T9" fmla="*/ 12 h 182"/>
                <a:gd name="T10" fmla="*/ 13 w 29"/>
                <a:gd name="T11" fmla="*/ 1 h 182"/>
                <a:gd name="T12" fmla="*/ 26 w 29"/>
                <a:gd name="T13" fmla="*/ 11 h 182"/>
                <a:gd name="T14" fmla="*/ 26 w 29"/>
                <a:gd name="T15" fmla="*/ 11 h 182"/>
                <a:gd name="T16" fmla="*/ 29 w 29"/>
                <a:gd name="T17" fmla="*/ 181 h 182"/>
                <a:gd name="T18" fmla="*/ 3 w 29"/>
                <a:gd name="T19" fmla="*/ 182 h 182"/>
                <a:gd name="T20" fmla="*/ 0 w 29"/>
                <a:gd name="T21" fmla="*/ 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82">
                  <a:moveTo>
                    <a:pt x="0" y="14"/>
                  </a:moveTo>
                  <a:cubicBezTo>
                    <a:pt x="0" y="14"/>
                    <a:pt x="0" y="14"/>
                    <a:pt x="0" y="14"/>
                  </a:cubicBezTo>
                  <a:cubicBezTo>
                    <a:pt x="0" y="14"/>
                    <a:pt x="0" y="13"/>
                    <a:pt x="0" y="13"/>
                  </a:cubicBezTo>
                  <a:cubicBezTo>
                    <a:pt x="0" y="12"/>
                    <a:pt x="0" y="12"/>
                    <a:pt x="0" y="12"/>
                  </a:cubicBezTo>
                  <a:cubicBezTo>
                    <a:pt x="0" y="12"/>
                    <a:pt x="0" y="12"/>
                    <a:pt x="0" y="12"/>
                  </a:cubicBezTo>
                  <a:cubicBezTo>
                    <a:pt x="1" y="6"/>
                    <a:pt x="7" y="1"/>
                    <a:pt x="13" y="1"/>
                  </a:cubicBezTo>
                  <a:cubicBezTo>
                    <a:pt x="20" y="0"/>
                    <a:pt x="25" y="5"/>
                    <a:pt x="26" y="11"/>
                  </a:cubicBezTo>
                  <a:cubicBezTo>
                    <a:pt x="26" y="11"/>
                    <a:pt x="26" y="11"/>
                    <a:pt x="26" y="11"/>
                  </a:cubicBezTo>
                  <a:cubicBezTo>
                    <a:pt x="29" y="181"/>
                    <a:pt x="29" y="181"/>
                    <a:pt x="29" y="181"/>
                  </a:cubicBezTo>
                  <a:cubicBezTo>
                    <a:pt x="3" y="182"/>
                    <a:pt x="3" y="182"/>
                    <a:pt x="3" y="182"/>
                  </a:cubicBezTo>
                  <a:lnTo>
                    <a:pt x="0" y="14"/>
                  </a:ln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8"/>
            <p:cNvSpPr/>
            <p:nvPr/>
          </p:nvSpPr>
          <p:spPr bwMode="auto">
            <a:xfrm>
              <a:off x="1741488" y="6427788"/>
              <a:ext cx="460375" cy="147638"/>
            </a:xfrm>
            <a:custGeom>
              <a:avLst/>
              <a:gdLst>
                <a:gd name="T0" fmla="*/ 4 w 62"/>
                <a:gd name="T1" fmla="*/ 1 h 20"/>
                <a:gd name="T2" fmla="*/ 24 w 62"/>
                <a:gd name="T3" fmla="*/ 0 h 20"/>
                <a:gd name="T4" fmla="*/ 26 w 62"/>
                <a:gd name="T5" fmla="*/ 1 h 20"/>
                <a:gd name="T6" fmla="*/ 59 w 62"/>
                <a:gd name="T7" fmla="*/ 13 h 20"/>
                <a:gd name="T8" fmla="*/ 61 w 62"/>
                <a:gd name="T9" fmla="*/ 17 h 20"/>
                <a:gd name="T10" fmla="*/ 57 w 62"/>
                <a:gd name="T11" fmla="*/ 19 h 20"/>
                <a:gd name="T12" fmla="*/ 26 w 62"/>
                <a:gd name="T13" fmla="*/ 20 h 20"/>
                <a:gd name="T14" fmla="*/ 15 w 62"/>
                <a:gd name="T15" fmla="*/ 16 h 20"/>
                <a:gd name="T16" fmla="*/ 15 w 62"/>
                <a:gd name="T17" fmla="*/ 20 h 20"/>
                <a:gd name="T18" fmla="*/ 4 w 62"/>
                <a:gd name="T19" fmla="*/ 20 h 20"/>
                <a:gd name="T20" fmla="*/ 0 w 62"/>
                <a:gd name="T21" fmla="*/ 17 h 20"/>
                <a:gd name="T22" fmla="*/ 0 w 62"/>
                <a:gd name="T23" fmla="*/ 4 h 20"/>
                <a:gd name="T24" fmla="*/ 4 w 62"/>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20">
                  <a:moveTo>
                    <a:pt x="4" y="1"/>
                  </a:moveTo>
                  <a:cubicBezTo>
                    <a:pt x="24" y="0"/>
                    <a:pt x="24" y="0"/>
                    <a:pt x="24" y="0"/>
                  </a:cubicBezTo>
                  <a:cubicBezTo>
                    <a:pt x="25" y="0"/>
                    <a:pt x="26" y="1"/>
                    <a:pt x="26" y="1"/>
                  </a:cubicBezTo>
                  <a:cubicBezTo>
                    <a:pt x="59" y="13"/>
                    <a:pt x="59" y="13"/>
                    <a:pt x="59" y="13"/>
                  </a:cubicBezTo>
                  <a:cubicBezTo>
                    <a:pt x="61" y="14"/>
                    <a:pt x="62" y="15"/>
                    <a:pt x="61" y="17"/>
                  </a:cubicBezTo>
                  <a:cubicBezTo>
                    <a:pt x="61" y="18"/>
                    <a:pt x="59" y="19"/>
                    <a:pt x="57" y="19"/>
                  </a:cubicBezTo>
                  <a:cubicBezTo>
                    <a:pt x="26" y="20"/>
                    <a:pt x="26" y="20"/>
                    <a:pt x="26" y="20"/>
                  </a:cubicBezTo>
                  <a:cubicBezTo>
                    <a:pt x="15" y="16"/>
                    <a:pt x="15" y="16"/>
                    <a:pt x="15" y="16"/>
                  </a:cubicBezTo>
                  <a:cubicBezTo>
                    <a:pt x="15" y="20"/>
                    <a:pt x="15" y="20"/>
                    <a:pt x="15" y="20"/>
                  </a:cubicBezTo>
                  <a:cubicBezTo>
                    <a:pt x="4" y="20"/>
                    <a:pt x="4" y="20"/>
                    <a:pt x="4" y="20"/>
                  </a:cubicBezTo>
                  <a:cubicBezTo>
                    <a:pt x="2" y="20"/>
                    <a:pt x="0" y="18"/>
                    <a:pt x="0" y="17"/>
                  </a:cubicBezTo>
                  <a:cubicBezTo>
                    <a:pt x="0" y="4"/>
                    <a:pt x="0" y="4"/>
                    <a:pt x="0" y="4"/>
                  </a:cubicBezTo>
                  <a:cubicBezTo>
                    <a:pt x="0" y="2"/>
                    <a:pt x="2" y="1"/>
                    <a:pt x="4" y="1"/>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9"/>
            <p:cNvSpPr/>
            <p:nvPr/>
          </p:nvSpPr>
          <p:spPr bwMode="auto">
            <a:xfrm>
              <a:off x="1325563" y="4073526"/>
              <a:ext cx="623888" cy="1117600"/>
            </a:xfrm>
            <a:custGeom>
              <a:avLst/>
              <a:gdLst>
                <a:gd name="T0" fmla="*/ 0 w 84"/>
                <a:gd name="T1" fmla="*/ 11 h 150"/>
                <a:gd name="T2" fmla="*/ 10 w 84"/>
                <a:gd name="T3" fmla="*/ 1 h 150"/>
                <a:gd name="T4" fmla="*/ 72 w 84"/>
                <a:gd name="T5" fmla="*/ 0 h 150"/>
                <a:gd name="T6" fmla="*/ 82 w 84"/>
                <a:gd name="T7" fmla="*/ 10 h 150"/>
                <a:gd name="T8" fmla="*/ 84 w 84"/>
                <a:gd name="T9" fmla="*/ 149 h 150"/>
                <a:gd name="T10" fmla="*/ 3 w 84"/>
                <a:gd name="T11" fmla="*/ 150 h 150"/>
                <a:gd name="T12" fmla="*/ 0 w 84"/>
                <a:gd name="T13" fmla="*/ 11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0" y="11"/>
                  </a:moveTo>
                  <a:cubicBezTo>
                    <a:pt x="0" y="6"/>
                    <a:pt x="5" y="1"/>
                    <a:pt x="10" y="1"/>
                  </a:cubicBezTo>
                  <a:cubicBezTo>
                    <a:pt x="72" y="0"/>
                    <a:pt x="72" y="0"/>
                    <a:pt x="72" y="0"/>
                  </a:cubicBezTo>
                  <a:cubicBezTo>
                    <a:pt x="77" y="0"/>
                    <a:pt x="82" y="5"/>
                    <a:pt x="82" y="10"/>
                  </a:cubicBezTo>
                  <a:cubicBezTo>
                    <a:pt x="84" y="149"/>
                    <a:pt x="84" y="149"/>
                    <a:pt x="84" y="149"/>
                  </a:cubicBezTo>
                  <a:cubicBezTo>
                    <a:pt x="3" y="150"/>
                    <a:pt x="3" y="150"/>
                    <a:pt x="3" y="150"/>
                  </a:cubicBezTo>
                  <a:lnTo>
                    <a:pt x="0" y="11"/>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0"/>
            <p:cNvSpPr/>
            <p:nvPr/>
          </p:nvSpPr>
          <p:spPr bwMode="auto">
            <a:xfrm>
              <a:off x="1317625" y="5102226"/>
              <a:ext cx="609600" cy="334963"/>
            </a:xfrm>
            <a:custGeom>
              <a:avLst/>
              <a:gdLst>
                <a:gd name="T0" fmla="*/ 81 w 82"/>
                <a:gd name="T1" fmla="*/ 0 h 45"/>
                <a:gd name="T2" fmla="*/ 81 w 82"/>
                <a:gd name="T3" fmla="*/ 23 h 45"/>
                <a:gd name="T4" fmla="*/ 61 w 82"/>
                <a:gd name="T5" fmla="*/ 45 h 45"/>
                <a:gd name="T6" fmla="*/ 22 w 82"/>
                <a:gd name="T7" fmla="*/ 45 h 45"/>
                <a:gd name="T8" fmla="*/ 0 w 82"/>
                <a:gd name="T9" fmla="*/ 24 h 45"/>
                <a:gd name="T10" fmla="*/ 0 w 82"/>
                <a:gd name="T11" fmla="*/ 2 h 45"/>
                <a:gd name="T12" fmla="*/ 81 w 8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2" h="45">
                  <a:moveTo>
                    <a:pt x="81" y="0"/>
                  </a:moveTo>
                  <a:cubicBezTo>
                    <a:pt x="81" y="23"/>
                    <a:pt x="81" y="23"/>
                    <a:pt x="81" y="23"/>
                  </a:cubicBezTo>
                  <a:cubicBezTo>
                    <a:pt x="82" y="35"/>
                    <a:pt x="72" y="44"/>
                    <a:pt x="61" y="45"/>
                  </a:cubicBezTo>
                  <a:cubicBezTo>
                    <a:pt x="22" y="45"/>
                    <a:pt x="22" y="45"/>
                    <a:pt x="22" y="45"/>
                  </a:cubicBezTo>
                  <a:cubicBezTo>
                    <a:pt x="10" y="45"/>
                    <a:pt x="1" y="36"/>
                    <a:pt x="0" y="24"/>
                  </a:cubicBezTo>
                  <a:cubicBezTo>
                    <a:pt x="0" y="2"/>
                    <a:pt x="0" y="2"/>
                    <a:pt x="0" y="2"/>
                  </a:cubicBezTo>
                  <a:lnTo>
                    <a:pt x="81" y="0"/>
                  </a:ln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1"/>
            <p:cNvSpPr/>
            <p:nvPr/>
          </p:nvSpPr>
          <p:spPr bwMode="auto">
            <a:xfrm>
              <a:off x="1398588" y="5265738"/>
              <a:ext cx="215900" cy="1347788"/>
            </a:xfrm>
            <a:custGeom>
              <a:avLst/>
              <a:gdLst>
                <a:gd name="T0" fmla="*/ 0 w 29"/>
                <a:gd name="T1" fmla="*/ 14 h 181"/>
                <a:gd name="T2" fmla="*/ 0 w 29"/>
                <a:gd name="T3" fmla="*/ 13 h 181"/>
                <a:gd name="T4" fmla="*/ 0 w 29"/>
                <a:gd name="T5" fmla="*/ 13 h 181"/>
                <a:gd name="T6" fmla="*/ 0 w 29"/>
                <a:gd name="T7" fmla="*/ 11 h 181"/>
                <a:gd name="T8" fmla="*/ 0 w 29"/>
                <a:gd name="T9" fmla="*/ 11 h 181"/>
                <a:gd name="T10" fmla="*/ 13 w 29"/>
                <a:gd name="T11" fmla="*/ 0 h 181"/>
                <a:gd name="T12" fmla="*/ 26 w 29"/>
                <a:gd name="T13" fmla="*/ 11 h 181"/>
                <a:gd name="T14" fmla="*/ 26 w 29"/>
                <a:gd name="T15" fmla="*/ 11 h 181"/>
                <a:gd name="T16" fmla="*/ 29 w 29"/>
                <a:gd name="T17" fmla="*/ 181 h 181"/>
                <a:gd name="T18" fmla="*/ 3 w 29"/>
                <a:gd name="T19" fmla="*/ 181 h 181"/>
                <a:gd name="T20" fmla="*/ 0 w 29"/>
                <a:gd name="T21" fmla="*/ 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81">
                  <a:moveTo>
                    <a:pt x="0" y="14"/>
                  </a:moveTo>
                  <a:cubicBezTo>
                    <a:pt x="0" y="14"/>
                    <a:pt x="0" y="13"/>
                    <a:pt x="0" y="13"/>
                  </a:cubicBezTo>
                  <a:cubicBezTo>
                    <a:pt x="0" y="13"/>
                    <a:pt x="0" y="13"/>
                    <a:pt x="0" y="13"/>
                  </a:cubicBezTo>
                  <a:cubicBezTo>
                    <a:pt x="0" y="11"/>
                    <a:pt x="0" y="11"/>
                    <a:pt x="0" y="11"/>
                  </a:cubicBezTo>
                  <a:cubicBezTo>
                    <a:pt x="0" y="11"/>
                    <a:pt x="0" y="11"/>
                    <a:pt x="0" y="11"/>
                  </a:cubicBezTo>
                  <a:cubicBezTo>
                    <a:pt x="1" y="5"/>
                    <a:pt x="6" y="0"/>
                    <a:pt x="13" y="0"/>
                  </a:cubicBezTo>
                  <a:cubicBezTo>
                    <a:pt x="19" y="0"/>
                    <a:pt x="25" y="5"/>
                    <a:pt x="26" y="11"/>
                  </a:cubicBezTo>
                  <a:cubicBezTo>
                    <a:pt x="26" y="11"/>
                    <a:pt x="26" y="11"/>
                    <a:pt x="26" y="11"/>
                  </a:cubicBezTo>
                  <a:cubicBezTo>
                    <a:pt x="29" y="181"/>
                    <a:pt x="29" y="181"/>
                    <a:pt x="29" y="181"/>
                  </a:cubicBezTo>
                  <a:cubicBezTo>
                    <a:pt x="3" y="181"/>
                    <a:pt x="3" y="181"/>
                    <a:pt x="3" y="181"/>
                  </a:cubicBezTo>
                  <a:lnTo>
                    <a:pt x="0" y="14"/>
                  </a:ln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2"/>
            <p:cNvSpPr/>
            <p:nvPr/>
          </p:nvSpPr>
          <p:spPr bwMode="auto">
            <a:xfrm>
              <a:off x="1414463" y="6575426"/>
              <a:ext cx="468313" cy="142875"/>
            </a:xfrm>
            <a:custGeom>
              <a:avLst/>
              <a:gdLst>
                <a:gd name="T0" fmla="*/ 5 w 63"/>
                <a:gd name="T1" fmla="*/ 0 h 19"/>
                <a:gd name="T2" fmla="*/ 25 w 63"/>
                <a:gd name="T3" fmla="*/ 0 h 19"/>
                <a:gd name="T4" fmla="*/ 27 w 63"/>
                <a:gd name="T5" fmla="*/ 0 h 19"/>
                <a:gd name="T6" fmla="*/ 60 w 63"/>
                <a:gd name="T7" fmla="*/ 12 h 19"/>
                <a:gd name="T8" fmla="*/ 62 w 63"/>
                <a:gd name="T9" fmla="*/ 16 h 19"/>
                <a:gd name="T10" fmla="*/ 58 w 63"/>
                <a:gd name="T11" fmla="*/ 19 h 19"/>
                <a:gd name="T12" fmla="*/ 26 w 63"/>
                <a:gd name="T13" fmla="*/ 19 h 19"/>
                <a:gd name="T14" fmla="*/ 16 w 63"/>
                <a:gd name="T15" fmla="*/ 15 h 19"/>
                <a:gd name="T16" fmla="*/ 16 w 63"/>
                <a:gd name="T17" fmla="*/ 19 h 19"/>
                <a:gd name="T18" fmla="*/ 5 w 63"/>
                <a:gd name="T19" fmla="*/ 19 h 19"/>
                <a:gd name="T20" fmla="*/ 0 w 63"/>
                <a:gd name="T21" fmla="*/ 16 h 19"/>
                <a:gd name="T22" fmla="*/ 0 w 63"/>
                <a:gd name="T23" fmla="*/ 4 h 19"/>
                <a:gd name="T24" fmla="*/ 5 w 6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9">
                  <a:moveTo>
                    <a:pt x="5" y="0"/>
                  </a:moveTo>
                  <a:cubicBezTo>
                    <a:pt x="25" y="0"/>
                    <a:pt x="25" y="0"/>
                    <a:pt x="25" y="0"/>
                  </a:cubicBezTo>
                  <a:cubicBezTo>
                    <a:pt x="26" y="0"/>
                    <a:pt x="26" y="0"/>
                    <a:pt x="27" y="0"/>
                  </a:cubicBezTo>
                  <a:cubicBezTo>
                    <a:pt x="60" y="12"/>
                    <a:pt x="60" y="12"/>
                    <a:pt x="60" y="12"/>
                  </a:cubicBezTo>
                  <a:cubicBezTo>
                    <a:pt x="62" y="13"/>
                    <a:pt x="63" y="15"/>
                    <a:pt x="62" y="16"/>
                  </a:cubicBezTo>
                  <a:cubicBezTo>
                    <a:pt x="62" y="18"/>
                    <a:pt x="60" y="19"/>
                    <a:pt x="58" y="19"/>
                  </a:cubicBezTo>
                  <a:cubicBezTo>
                    <a:pt x="26" y="19"/>
                    <a:pt x="26" y="19"/>
                    <a:pt x="26" y="19"/>
                  </a:cubicBezTo>
                  <a:cubicBezTo>
                    <a:pt x="16" y="15"/>
                    <a:pt x="16" y="15"/>
                    <a:pt x="16" y="15"/>
                  </a:cubicBezTo>
                  <a:cubicBezTo>
                    <a:pt x="16" y="19"/>
                    <a:pt x="16" y="19"/>
                    <a:pt x="16" y="19"/>
                  </a:cubicBezTo>
                  <a:cubicBezTo>
                    <a:pt x="5" y="19"/>
                    <a:pt x="5" y="19"/>
                    <a:pt x="5" y="19"/>
                  </a:cubicBezTo>
                  <a:cubicBezTo>
                    <a:pt x="3" y="19"/>
                    <a:pt x="0" y="18"/>
                    <a:pt x="0" y="16"/>
                  </a:cubicBezTo>
                  <a:cubicBezTo>
                    <a:pt x="0" y="4"/>
                    <a:pt x="0" y="4"/>
                    <a:pt x="0" y="4"/>
                  </a:cubicBezTo>
                  <a:cubicBezTo>
                    <a:pt x="0" y="2"/>
                    <a:pt x="2" y="0"/>
                    <a:pt x="5" y="0"/>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3"/>
            <p:cNvSpPr/>
            <p:nvPr/>
          </p:nvSpPr>
          <p:spPr bwMode="auto">
            <a:xfrm>
              <a:off x="1057275" y="4141788"/>
              <a:ext cx="407988" cy="587375"/>
            </a:xfrm>
            <a:custGeom>
              <a:avLst/>
              <a:gdLst>
                <a:gd name="T0" fmla="*/ 112 w 257"/>
                <a:gd name="T1" fmla="*/ 370 h 370"/>
                <a:gd name="T2" fmla="*/ 257 w 257"/>
                <a:gd name="T3" fmla="*/ 42 h 370"/>
                <a:gd name="T4" fmla="*/ 145 w 257"/>
                <a:gd name="T5" fmla="*/ 0 h 370"/>
                <a:gd name="T6" fmla="*/ 0 w 257"/>
                <a:gd name="T7" fmla="*/ 328 h 370"/>
                <a:gd name="T8" fmla="*/ 112 w 257"/>
                <a:gd name="T9" fmla="*/ 370 h 370"/>
              </a:gdLst>
              <a:ahLst/>
              <a:cxnLst>
                <a:cxn ang="0">
                  <a:pos x="T0" y="T1"/>
                </a:cxn>
                <a:cxn ang="0">
                  <a:pos x="T2" y="T3"/>
                </a:cxn>
                <a:cxn ang="0">
                  <a:pos x="T4" y="T5"/>
                </a:cxn>
                <a:cxn ang="0">
                  <a:pos x="T6" y="T7"/>
                </a:cxn>
                <a:cxn ang="0">
                  <a:pos x="T8" y="T9"/>
                </a:cxn>
              </a:cxnLst>
              <a:rect l="0" t="0" r="r" b="b"/>
              <a:pathLst>
                <a:path w="257" h="370">
                  <a:moveTo>
                    <a:pt x="112" y="370"/>
                  </a:moveTo>
                  <a:lnTo>
                    <a:pt x="257" y="42"/>
                  </a:lnTo>
                  <a:lnTo>
                    <a:pt x="145" y="0"/>
                  </a:lnTo>
                  <a:lnTo>
                    <a:pt x="0" y="328"/>
                  </a:lnTo>
                  <a:lnTo>
                    <a:pt x="112" y="370"/>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4"/>
            <p:cNvSpPr/>
            <p:nvPr/>
          </p:nvSpPr>
          <p:spPr bwMode="auto">
            <a:xfrm>
              <a:off x="1027113" y="4602163"/>
              <a:ext cx="215900" cy="215900"/>
            </a:xfrm>
            <a:custGeom>
              <a:avLst/>
              <a:gdLst>
                <a:gd name="T0" fmla="*/ 10 w 29"/>
                <a:gd name="T1" fmla="*/ 26 h 29"/>
                <a:gd name="T2" fmla="*/ 27 w 29"/>
                <a:gd name="T3" fmla="*/ 19 h 29"/>
                <a:gd name="T4" fmla="*/ 19 w 29"/>
                <a:gd name="T5" fmla="*/ 2 h 29"/>
                <a:gd name="T6" fmla="*/ 3 w 29"/>
                <a:gd name="T7" fmla="*/ 10 h 29"/>
                <a:gd name="T8" fmla="*/ 10 w 29"/>
                <a:gd name="T9" fmla="*/ 26 h 29"/>
              </a:gdLst>
              <a:ahLst/>
              <a:cxnLst>
                <a:cxn ang="0">
                  <a:pos x="T0" y="T1"/>
                </a:cxn>
                <a:cxn ang="0">
                  <a:pos x="T2" y="T3"/>
                </a:cxn>
                <a:cxn ang="0">
                  <a:pos x="T4" y="T5"/>
                </a:cxn>
                <a:cxn ang="0">
                  <a:pos x="T6" y="T7"/>
                </a:cxn>
                <a:cxn ang="0">
                  <a:pos x="T8" y="T9"/>
                </a:cxn>
              </a:cxnLst>
              <a:rect l="0" t="0" r="r" b="b"/>
              <a:pathLst>
                <a:path w="28" h="28">
                  <a:moveTo>
                    <a:pt x="10" y="26"/>
                  </a:moveTo>
                  <a:cubicBezTo>
                    <a:pt x="17" y="29"/>
                    <a:pt x="24" y="25"/>
                    <a:pt x="27" y="19"/>
                  </a:cubicBezTo>
                  <a:cubicBezTo>
                    <a:pt x="29" y="12"/>
                    <a:pt x="26" y="5"/>
                    <a:pt x="19" y="2"/>
                  </a:cubicBezTo>
                  <a:cubicBezTo>
                    <a:pt x="13" y="0"/>
                    <a:pt x="5" y="3"/>
                    <a:pt x="3" y="10"/>
                  </a:cubicBezTo>
                  <a:cubicBezTo>
                    <a:pt x="0" y="16"/>
                    <a:pt x="4" y="24"/>
                    <a:pt x="10" y="26"/>
                  </a:cubicBez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5"/>
            <p:cNvSpPr/>
            <p:nvPr/>
          </p:nvSpPr>
          <p:spPr bwMode="auto">
            <a:xfrm>
              <a:off x="1265238" y="4073526"/>
              <a:ext cx="215900" cy="215900"/>
            </a:xfrm>
            <a:custGeom>
              <a:avLst/>
              <a:gdLst>
                <a:gd name="T0" fmla="*/ 10 w 29"/>
                <a:gd name="T1" fmla="*/ 27 h 29"/>
                <a:gd name="T2" fmla="*/ 26 w 29"/>
                <a:gd name="T3" fmla="*/ 19 h 29"/>
                <a:gd name="T4" fmla="*/ 19 w 29"/>
                <a:gd name="T5" fmla="*/ 3 h 29"/>
                <a:gd name="T6" fmla="*/ 2 w 29"/>
                <a:gd name="T7" fmla="*/ 10 h 29"/>
                <a:gd name="T8" fmla="*/ 10 w 29"/>
                <a:gd name="T9" fmla="*/ 27 h 29"/>
              </a:gdLst>
              <a:ahLst/>
              <a:cxnLst>
                <a:cxn ang="0">
                  <a:pos x="T0" y="T1"/>
                </a:cxn>
                <a:cxn ang="0">
                  <a:pos x="T2" y="T3"/>
                </a:cxn>
                <a:cxn ang="0">
                  <a:pos x="T4" y="T5"/>
                </a:cxn>
                <a:cxn ang="0">
                  <a:pos x="T6" y="T7"/>
                </a:cxn>
                <a:cxn ang="0">
                  <a:pos x="T8" y="T9"/>
                </a:cxn>
              </a:cxnLst>
              <a:rect l="0" t="0" r="r" b="b"/>
              <a:pathLst>
                <a:path w="28" h="28">
                  <a:moveTo>
                    <a:pt x="10" y="27"/>
                  </a:moveTo>
                  <a:cubicBezTo>
                    <a:pt x="16" y="29"/>
                    <a:pt x="24" y="26"/>
                    <a:pt x="26" y="19"/>
                  </a:cubicBezTo>
                  <a:cubicBezTo>
                    <a:pt x="29" y="13"/>
                    <a:pt x="25" y="5"/>
                    <a:pt x="19" y="3"/>
                  </a:cubicBezTo>
                  <a:cubicBezTo>
                    <a:pt x="12" y="0"/>
                    <a:pt x="5" y="4"/>
                    <a:pt x="2" y="10"/>
                  </a:cubicBezTo>
                  <a:cubicBezTo>
                    <a:pt x="0" y="17"/>
                    <a:pt x="3" y="24"/>
                    <a:pt x="10" y="27"/>
                  </a:cubicBez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6"/>
            <p:cNvSpPr/>
            <p:nvPr/>
          </p:nvSpPr>
          <p:spPr bwMode="auto">
            <a:xfrm>
              <a:off x="1882775" y="3470276"/>
              <a:ext cx="88900" cy="90488"/>
            </a:xfrm>
            <a:custGeom>
              <a:avLst/>
              <a:gdLst>
                <a:gd name="T0" fmla="*/ 0 w 12"/>
                <a:gd name="T1" fmla="*/ 7 h 12"/>
                <a:gd name="T2" fmla="*/ 6 w 12"/>
                <a:gd name="T3" fmla="*/ 12 h 12"/>
                <a:gd name="T4" fmla="*/ 12 w 12"/>
                <a:gd name="T5" fmla="*/ 6 h 12"/>
                <a:gd name="T6" fmla="*/ 6 w 12"/>
                <a:gd name="T7" fmla="*/ 1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cubicBezTo>
                    <a:pt x="0" y="10"/>
                    <a:pt x="3" y="12"/>
                    <a:pt x="6" y="12"/>
                  </a:cubicBezTo>
                  <a:cubicBezTo>
                    <a:pt x="9" y="12"/>
                    <a:pt x="12" y="9"/>
                    <a:pt x="12" y="6"/>
                  </a:cubicBezTo>
                  <a:cubicBezTo>
                    <a:pt x="11" y="3"/>
                    <a:pt x="9" y="0"/>
                    <a:pt x="6" y="1"/>
                  </a:cubicBezTo>
                  <a:cubicBezTo>
                    <a:pt x="3" y="1"/>
                    <a:pt x="0" y="3"/>
                    <a:pt x="0" y="7"/>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67"/>
            <p:cNvSpPr>
              <a:spLocks noChangeArrowheads="1"/>
            </p:cNvSpPr>
            <p:nvPr/>
          </p:nvSpPr>
          <p:spPr bwMode="auto">
            <a:xfrm>
              <a:off x="1562100" y="3492501"/>
              <a:ext cx="88900" cy="90488"/>
            </a:xfrm>
            <a:prstGeom prst="ellipse">
              <a:avLst/>
            </a:pr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8"/>
            <p:cNvSpPr/>
            <p:nvPr/>
          </p:nvSpPr>
          <p:spPr bwMode="auto">
            <a:xfrm>
              <a:off x="1487488" y="3433763"/>
              <a:ext cx="201613" cy="201613"/>
            </a:xfrm>
            <a:custGeom>
              <a:avLst/>
              <a:gdLst>
                <a:gd name="T0" fmla="*/ 27 w 27"/>
                <a:gd name="T1" fmla="*/ 13 h 27"/>
                <a:gd name="T2" fmla="*/ 14 w 27"/>
                <a:gd name="T3" fmla="*/ 27 h 27"/>
                <a:gd name="T4" fmla="*/ 0 w 27"/>
                <a:gd name="T5" fmla="*/ 14 h 27"/>
                <a:gd name="T6" fmla="*/ 13 w 27"/>
                <a:gd name="T7" fmla="*/ 0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21"/>
                    <a:pt x="21" y="27"/>
                    <a:pt x="14" y="27"/>
                  </a:cubicBezTo>
                  <a:cubicBezTo>
                    <a:pt x="6" y="27"/>
                    <a:pt x="0" y="21"/>
                    <a:pt x="0" y="14"/>
                  </a:cubicBezTo>
                  <a:cubicBezTo>
                    <a:pt x="0" y="6"/>
                    <a:pt x="6" y="0"/>
                    <a:pt x="13" y="0"/>
                  </a:cubicBezTo>
                  <a:cubicBezTo>
                    <a:pt x="20" y="0"/>
                    <a:pt x="26" y="6"/>
                    <a:pt x="27" y="13"/>
                  </a:cubicBezTo>
                  <a:close/>
                </a:path>
              </a:pathLst>
            </a:cu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9"/>
            <p:cNvSpPr/>
            <p:nvPr/>
          </p:nvSpPr>
          <p:spPr bwMode="auto">
            <a:xfrm>
              <a:off x="1830388" y="3419476"/>
              <a:ext cx="200025" cy="192088"/>
            </a:xfrm>
            <a:custGeom>
              <a:avLst/>
              <a:gdLst>
                <a:gd name="T0" fmla="*/ 27 w 27"/>
                <a:gd name="T1" fmla="*/ 13 h 26"/>
                <a:gd name="T2" fmla="*/ 14 w 27"/>
                <a:gd name="T3" fmla="*/ 26 h 26"/>
                <a:gd name="T4" fmla="*/ 0 w 27"/>
                <a:gd name="T5" fmla="*/ 13 h 26"/>
                <a:gd name="T6" fmla="*/ 13 w 27"/>
                <a:gd name="T7" fmla="*/ 0 h 26"/>
                <a:gd name="T8" fmla="*/ 27 w 27"/>
                <a:gd name="T9" fmla="*/ 13 h 26"/>
              </a:gdLst>
              <a:ahLst/>
              <a:cxnLst>
                <a:cxn ang="0">
                  <a:pos x="T0" y="T1"/>
                </a:cxn>
                <a:cxn ang="0">
                  <a:pos x="T2" y="T3"/>
                </a:cxn>
                <a:cxn ang="0">
                  <a:pos x="T4" y="T5"/>
                </a:cxn>
                <a:cxn ang="0">
                  <a:pos x="T6" y="T7"/>
                </a:cxn>
                <a:cxn ang="0">
                  <a:pos x="T8" y="T9"/>
                </a:cxn>
              </a:cxnLst>
              <a:rect l="0" t="0" r="r" b="b"/>
              <a:pathLst>
                <a:path w="27" h="26">
                  <a:moveTo>
                    <a:pt x="27" y="13"/>
                  </a:moveTo>
                  <a:cubicBezTo>
                    <a:pt x="27" y="20"/>
                    <a:pt x="21" y="26"/>
                    <a:pt x="14" y="26"/>
                  </a:cubicBezTo>
                  <a:cubicBezTo>
                    <a:pt x="6" y="26"/>
                    <a:pt x="0" y="21"/>
                    <a:pt x="0" y="13"/>
                  </a:cubicBezTo>
                  <a:cubicBezTo>
                    <a:pt x="0" y="6"/>
                    <a:pt x="6" y="0"/>
                    <a:pt x="13" y="0"/>
                  </a:cubicBezTo>
                  <a:cubicBezTo>
                    <a:pt x="21" y="0"/>
                    <a:pt x="27" y="6"/>
                    <a:pt x="27" y="13"/>
                  </a:cubicBezTo>
                  <a:close/>
                </a:path>
              </a:pathLst>
            </a:cu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70"/>
            <p:cNvSpPr/>
            <p:nvPr/>
          </p:nvSpPr>
          <p:spPr bwMode="auto">
            <a:xfrm>
              <a:off x="1747838" y="3500438"/>
              <a:ext cx="157163" cy="268288"/>
            </a:xfrm>
            <a:custGeom>
              <a:avLst/>
              <a:gdLst>
                <a:gd name="T0" fmla="*/ 7 w 21"/>
                <a:gd name="T1" fmla="*/ 36 h 36"/>
                <a:gd name="T2" fmla="*/ 0 w 21"/>
                <a:gd name="T3" fmla="*/ 36 h 36"/>
                <a:gd name="T4" fmla="*/ 0 w 21"/>
                <a:gd name="T5" fmla="*/ 30 h 36"/>
                <a:gd name="T6" fmla="*/ 15 w 21"/>
                <a:gd name="T7" fmla="*/ 29 h 36"/>
                <a:gd name="T8" fmla="*/ 0 w 21"/>
                <a:gd name="T9" fmla="*/ 4 h 36"/>
                <a:gd name="T10" fmla="*/ 5 w 21"/>
                <a:gd name="T11" fmla="*/ 0 h 36"/>
                <a:gd name="T12" fmla="*/ 21 w 21"/>
                <a:gd name="T13" fmla="*/ 30 h 36"/>
                <a:gd name="T14" fmla="*/ 19 w 21"/>
                <a:gd name="T15" fmla="*/ 33 h 36"/>
                <a:gd name="T16" fmla="*/ 7 w 2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7" y="36"/>
                  </a:moveTo>
                  <a:cubicBezTo>
                    <a:pt x="4" y="36"/>
                    <a:pt x="1" y="36"/>
                    <a:pt x="0" y="36"/>
                  </a:cubicBezTo>
                  <a:cubicBezTo>
                    <a:pt x="0" y="30"/>
                    <a:pt x="0" y="30"/>
                    <a:pt x="0" y="30"/>
                  </a:cubicBezTo>
                  <a:cubicBezTo>
                    <a:pt x="6" y="30"/>
                    <a:pt x="12" y="30"/>
                    <a:pt x="15" y="29"/>
                  </a:cubicBezTo>
                  <a:cubicBezTo>
                    <a:pt x="13" y="25"/>
                    <a:pt x="6" y="14"/>
                    <a:pt x="0" y="4"/>
                  </a:cubicBezTo>
                  <a:cubicBezTo>
                    <a:pt x="5" y="0"/>
                    <a:pt x="5" y="0"/>
                    <a:pt x="5" y="0"/>
                  </a:cubicBezTo>
                  <a:cubicBezTo>
                    <a:pt x="10" y="8"/>
                    <a:pt x="21" y="25"/>
                    <a:pt x="21" y="30"/>
                  </a:cubicBezTo>
                  <a:cubicBezTo>
                    <a:pt x="21" y="31"/>
                    <a:pt x="20" y="32"/>
                    <a:pt x="19" y="33"/>
                  </a:cubicBezTo>
                  <a:cubicBezTo>
                    <a:pt x="17" y="35"/>
                    <a:pt x="12" y="36"/>
                    <a:pt x="7" y="36"/>
                  </a:cubicBezTo>
                  <a:close/>
                </a:path>
              </a:pathLst>
            </a:custGeom>
            <a:solidFill>
              <a:srgbClr val="686868"/>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71"/>
            <p:cNvSpPr/>
            <p:nvPr/>
          </p:nvSpPr>
          <p:spPr bwMode="auto">
            <a:xfrm>
              <a:off x="1495425" y="4081463"/>
              <a:ext cx="304800" cy="304800"/>
            </a:xfrm>
            <a:custGeom>
              <a:avLst/>
              <a:gdLst>
                <a:gd name="T0" fmla="*/ 0 w 192"/>
                <a:gd name="T1" fmla="*/ 0 h 192"/>
                <a:gd name="T2" fmla="*/ 192 w 192"/>
                <a:gd name="T3" fmla="*/ 0 h 192"/>
                <a:gd name="T4" fmla="*/ 98 w 192"/>
                <a:gd name="T5" fmla="*/ 192 h 192"/>
                <a:gd name="T6" fmla="*/ 0 w 192"/>
                <a:gd name="T7" fmla="*/ 0 h 192"/>
              </a:gdLst>
              <a:ahLst/>
              <a:cxnLst>
                <a:cxn ang="0">
                  <a:pos x="T0" y="T1"/>
                </a:cxn>
                <a:cxn ang="0">
                  <a:pos x="T2" y="T3"/>
                </a:cxn>
                <a:cxn ang="0">
                  <a:pos x="T4" y="T5"/>
                </a:cxn>
                <a:cxn ang="0">
                  <a:pos x="T6" y="T7"/>
                </a:cxn>
              </a:cxnLst>
              <a:rect l="0" t="0" r="r" b="b"/>
              <a:pathLst>
                <a:path w="192" h="192">
                  <a:moveTo>
                    <a:pt x="0" y="0"/>
                  </a:moveTo>
                  <a:lnTo>
                    <a:pt x="192" y="0"/>
                  </a:lnTo>
                  <a:lnTo>
                    <a:pt x="98" y="192"/>
                  </a:lnTo>
                  <a:lnTo>
                    <a:pt x="0" y="0"/>
                  </a:lnTo>
                  <a:close/>
                </a:path>
              </a:pathLst>
            </a:custGeom>
            <a:solidFill>
              <a:srgbClr val="EDEDE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2"/>
            <p:cNvSpPr/>
            <p:nvPr/>
          </p:nvSpPr>
          <p:spPr bwMode="auto">
            <a:xfrm>
              <a:off x="1584325" y="4095751"/>
              <a:ext cx="134938" cy="298450"/>
            </a:xfrm>
            <a:custGeom>
              <a:avLst/>
              <a:gdLst>
                <a:gd name="T0" fmla="*/ 14 w 85"/>
                <a:gd name="T1" fmla="*/ 127 h 188"/>
                <a:gd name="T2" fmla="*/ 28 w 85"/>
                <a:gd name="T3" fmla="*/ 66 h 188"/>
                <a:gd name="T4" fmla="*/ 0 w 85"/>
                <a:gd name="T5" fmla="*/ 43 h 188"/>
                <a:gd name="T6" fmla="*/ 42 w 85"/>
                <a:gd name="T7" fmla="*/ 0 h 188"/>
                <a:gd name="T8" fmla="*/ 85 w 85"/>
                <a:gd name="T9" fmla="*/ 43 h 188"/>
                <a:gd name="T10" fmla="*/ 56 w 85"/>
                <a:gd name="T11" fmla="*/ 66 h 188"/>
                <a:gd name="T12" fmla="*/ 71 w 85"/>
                <a:gd name="T13" fmla="*/ 127 h 188"/>
                <a:gd name="T14" fmla="*/ 42 w 85"/>
                <a:gd name="T15" fmla="*/ 188 h 188"/>
                <a:gd name="T16" fmla="*/ 14 w 85"/>
                <a:gd name="T17" fmla="*/ 1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88">
                  <a:moveTo>
                    <a:pt x="14" y="127"/>
                  </a:moveTo>
                  <a:lnTo>
                    <a:pt x="28" y="66"/>
                  </a:lnTo>
                  <a:lnTo>
                    <a:pt x="0" y="43"/>
                  </a:lnTo>
                  <a:lnTo>
                    <a:pt x="42" y="0"/>
                  </a:lnTo>
                  <a:lnTo>
                    <a:pt x="85" y="43"/>
                  </a:lnTo>
                  <a:lnTo>
                    <a:pt x="56" y="66"/>
                  </a:lnTo>
                  <a:lnTo>
                    <a:pt x="71" y="127"/>
                  </a:lnTo>
                  <a:lnTo>
                    <a:pt x="42" y="188"/>
                  </a:lnTo>
                  <a:lnTo>
                    <a:pt x="14" y="127"/>
                  </a:lnTo>
                  <a:close/>
                </a:path>
              </a:pathLst>
            </a:custGeom>
            <a:solidFill>
              <a:srgbClr val="825C5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3"/>
            <p:cNvSpPr/>
            <p:nvPr/>
          </p:nvSpPr>
          <p:spPr bwMode="auto">
            <a:xfrm>
              <a:off x="1279525" y="4073526"/>
              <a:ext cx="742950" cy="2011363"/>
            </a:xfrm>
            <a:custGeom>
              <a:avLst/>
              <a:gdLst>
                <a:gd name="T0" fmla="*/ 422 w 468"/>
                <a:gd name="T1" fmla="*/ 268 h 1267"/>
                <a:gd name="T2" fmla="*/ 468 w 468"/>
                <a:gd name="T3" fmla="*/ 1262 h 1267"/>
                <a:gd name="T4" fmla="*/ 277 w 468"/>
                <a:gd name="T5" fmla="*/ 1262 h 1267"/>
                <a:gd name="T6" fmla="*/ 248 w 468"/>
                <a:gd name="T7" fmla="*/ 1056 h 1267"/>
                <a:gd name="T8" fmla="*/ 234 w 468"/>
                <a:gd name="T9" fmla="*/ 1267 h 1267"/>
                <a:gd name="T10" fmla="*/ 0 w 468"/>
                <a:gd name="T11" fmla="*/ 1253 h 1267"/>
                <a:gd name="T12" fmla="*/ 38 w 468"/>
                <a:gd name="T13" fmla="*/ 258 h 1267"/>
                <a:gd name="T14" fmla="*/ 52 w 468"/>
                <a:gd name="T15" fmla="*/ 14 h 1267"/>
                <a:gd name="T16" fmla="*/ 150 w 468"/>
                <a:gd name="T17" fmla="*/ 5 h 1267"/>
                <a:gd name="T18" fmla="*/ 239 w 468"/>
                <a:gd name="T19" fmla="*/ 221 h 1267"/>
                <a:gd name="T20" fmla="*/ 337 w 468"/>
                <a:gd name="T21" fmla="*/ 0 h 1267"/>
                <a:gd name="T22" fmla="*/ 384 w 468"/>
                <a:gd name="T23" fmla="*/ 0 h 1267"/>
                <a:gd name="T24" fmla="*/ 422 w 468"/>
                <a:gd name="T25" fmla="*/ 26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1267">
                  <a:moveTo>
                    <a:pt x="422" y="268"/>
                  </a:moveTo>
                  <a:lnTo>
                    <a:pt x="468" y="1262"/>
                  </a:lnTo>
                  <a:lnTo>
                    <a:pt x="277" y="1262"/>
                  </a:lnTo>
                  <a:lnTo>
                    <a:pt x="248" y="1056"/>
                  </a:lnTo>
                  <a:lnTo>
                    <a:pt x="234" y="1267"/>
                  </a:lnTo>
                  <a:lnTo>
                    <a:pt x="0" y="1253"/>
                  </a:lnTo>
                  <a:lnTo>
                    <a:pt x="38" y="258"/>
                  </a:lnTo>
                  <a:lnTo>
                    <a:pt x="52" y="14"/>
                  </a:lnTo>
                  <a:lnTo>
                    <a:pt x="150" y="5"/>
                  </a:lnTo>
                  <a:lnTo>
                    <a:pt x="239" y="221"/>
                  </a:lnTo>
                  <a:lnTo>
                    <a:pt x="337" y="0"/>
                  </a:lnTo>
                  <a:lnTo>
                    <a:pt x="384" y="0"/>
                  </a:lnTo>
                  <a:lnTo>
                    <a:pt x="422" y="268"/>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4"/>
            <p:cNvSpPr/>
            <p:nvPr/>
          </p:nvSpPr>
          <p:spPr bwMode="auto">
            <a:xfrm>
              <a:off x="1606550" y="4430713"/>
              <a:ext cx="60325" cy="60325"/>
            </a:xfrm>
            <a:custGeom>
              <a:avLst/>
              <a:gdLst>
                <a:gd name="T0" fmla="*/ 0 w 8"/>
                <a:gd name="T1" fmla="*/ 4 h 8"/>
                <a:gd name="T2" fmla="*/ 4 w 8"/>
                <a:gd name="T3" fmla="*/ 7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7"/>
                  </a:cubicBezTo>
                  <a:cubicBezTo>
                    <a:pt x="6" y="7"/>
                    <a:pt x="8" y="6"/>
                    <a:pt x="8" y="4"/>
                  </a:cubicBezTo>
                  <a:cubicBezTo>
                    <a:pt x="8" y="1"/>
                    <a:pt x="6" y="0"/>
                    <a:pt x="4" y="0"/>
                  </a:cubicBezTo>
                  <a:cubicBezTo>
                    <a:pt x="2" y="0"/>
                    <a:pt x="0" y="2"/>
                    <a:pt x="0" y="4"/>
                  </a:cubicBezTo>
                  <a:close/>
                </a:path>
              </a:pathLst>
            </a:cu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5"/>
            <p:cNvSpPr/>
            <p:nvPr/>
          </p:nvSpPr>
          <p:spPr bwMode="auto">
            <a:xfrm>
              <a:off x="1606550" y="4676776"/>
              <a:ext cx="60325" cy="60325"/>
            </a:xfrm>
            <a:custGeom>
              <a:avLst/>
              <a:gdLst>
                <a:gd name="T0" fmla="*/ 0 w 8"/>
                <a:gd name="T1" fmla="*/ 4 h 8"/>
                <a:gd name="T2" fmla="*/ 4 w 8"/>
                <a:gd name="T3" fmla="*/ 8 h 8"/>
                <a:gd name="T4" fmla="*/ 8 w 8"/>
                <a:gd name="T5" fmla="*/ 4 h 8"/>
                <a:gd name="T6" fmla="*/ 4 w 8"/>
                <a:gd name="T7" fmla="*/ 1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7"/>
                    <a:pt x="2" y="8"/>
                    <a:pt x="4" y="8"/>
                  </a:cubicBezTo>
                  <a:cubicBezTo>
                    <a:pt x="7" y="8"/>
                    <a:pt x="8" y="6"/>
                    <a:pt x="8" y="4"/>
                  </a:cubicBezTo>
                  <a:cubicBezTo>
                    <a:pt x="8" y="2"/>
                    <a:pt x="6" y="0"/>
                    <a:pt x="4" y="1"/>
                  </a:cubicBezTo>
                  <a:cubicBezTo>
                    <a:pt x="2" y="1"/>
                    <a:pt x="0" y="2"/>
                    <a:pt x="0" y="4"/>
                  </a:cubicBezTo>
                  <a:close/>
                </a:path>
              </a:pathLst>
            </a:cu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76"/>
            <p:cNvSpPr>
              <a:spLocks noChangeArrowheads="1"/>
            </p:cNvSpPr>
            <p:nvPr/>
          </p:nvSpPr>
          <p:spPr bwMode="auto">
            <a:xfrm>
              <a:off x="1614488" y="4930776"/>
              <a:ext cx="58738" cy="58738"/>
            </a:xfrm>
            <a:prstGeom prst="ellipse">
              <a:avLst/>
            </a:pr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7"/>
            <p:cNvSpPr/>
            <p:nvPr/>
          </p:nvSpPr>
          <p:spPr bwMode="auto">
            <a:xfrm>
              <a:off x="1614488" y="5183188"/>
              <a:ext cx="58738" cy="60325"/>
            </a:xfrm>
            <a:custGeom>
              <a:avLst/>
              <a:gdLst>
                <a:gd name="T0" fmla="*/ 0 w 8"/>
                <a:gd name="T1" fmla="*/ 4 h 8"/>
                <a:gd name="T2" fmla="*/ 4 w 8"/>
                <a:gd name="T3" fmla="*/ 8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7" y="8"/>
                    <a:pt x="8" y="6"/>
                    <a:pt x="8" y="4"/>
                  </a:cubicBezTo>
                  <a:cubicBezTo>
                    <a:pt x="8" y="2"/>
                    <a:pt x="6" y="0"/>
                    <a:pt x="4" y="0"/>
                  </a:cubicBezTo>
                  <a:cubicBezTo>
                    <a:pt x="2" y="0"/>
                    <a:pt x="0" y="2"/>
                    <a:pt x="0" y="4"/>
                  </a:cubicBezTo>
                  <a:close/>
                </a:path>
              </a:pathLst>
            </a:cu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78"/>
            <p:cNvSpPr>
              <a:spLocks noChangeArrowheads="1"/>
            </p:cNvSpPr>
            <p:nvPr/>
          </p:nvSpPr>
          <p:spPr bwMode="auto">
            <a:xfrm>
              <a:off x="1622425" y="5437188"/>
              <a:ext cx="58738" cy="58738"/>
            </a:xfrm>
            <a:prstGeom prst="ellipse">
              <a:avLst/>
            </a:prstGeom>
            <a:solidFill>
              <a:srgbClr val="EFEFE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9"/>
            <p:cNvSpPr/>
            <p:nvPr/>
          </p:nvSpPr>
          <p:spPr bwMode="auto">
            <a:xfrm>
              <a:off x="2290763" y="3970338"/>
              <a:ext cx="163513" cy="498475"/>
            </a:xfrm>
            <a:custGeom>
              <a:avLst/>
              <a:gdLst>
                <a:gd name="T0" fmla="*/ 61 w 103"/>
                <a:gd name="T1" fmla="*/ 314 h 314"/>
                <a:gd name="T2" fmla="*/ 103 w 103"/>
                <a:gd name="T3" fmla="*/ 305 h 314"/>
                <a:gd name="T4" fmla="*/ 37 w 103"/>
                <a:gd name="T5" fmla="*/ 0 h 314"/>
                <a:gd name="T6" fmla="*/ 0 w 103"/>
                <a:gd name="T7" fmla="*/ 9 h 314"/>
                <a:gd name="T8" fmla="*/ 61 w 103"/>
                <a:gd name="T9" fmla="*/ 314 h 314"/>
              </a:gdLst>
              <a:ahLst/>
              <a:cxnLst>
                <a:cxn ang="0">
                  <a:pos x="T0" y="T1"/>
                </a:cxn>
                <a:cxn ang="0">
                  <a:pos x="T2" y="T3"/>
                </a:cxn>
                <a:cxn ang="0">
                  <a:pos x="T4" y="T5"/>
                </a:cxn>
                <a:cxn ang="0">
                  <a:pos x="T6" y="T7"/>
                </a:cxn>
                <a:cxn ang="0">
                  <a:pos x="T8" y="T9"/>
                </a:cxn>
              </a:cxnLst>
              <a:rect l="0" t="0" r="r" b="b"/>
              <a:pathLst>
                <a:path w="103" h="314">
                  <a:moveTo>
                    <a:pt x="61" y="314"/>
                  </a:moveTo>
                  <a:lnTo>
                    <a:pt x="103" y="305"/>
                  </a:lnTo>
                  <a:lnTo>
                    <a:pt x="37" y="0"/>
                  </a:lnTo>
                  <a:lnTo>
                    <a:pt x="0" y="9"/>
                  </a:lnTo>
                  <a:lnTo>
                    <a:pt x="61" y="314"/>
                  </a:lnTo>
                  <a:close/>
                </a:path>
              </a:pathLst>
            </a:custGeom>
            <a:solidFill>
              <a:srgbClr val="825C5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0"/>
            <p:cNvSpPr/>
            <p:nvPr/>
          </p:nvSpPr>
          <p:spPr bwMode="auto">
            <a:xfrm>
              <a:off x="2416175" y="4454526"/>
              <a:ext cx="60325" cy="66675"/>
            </a:xfrm>
            <a:custGeom>
              <a:avLst/>
              <a:gdLst>
                <a:gd name="T0" fmla="*/ 29 w 38"/>
                <a:gd name="T1" fmla="*/ 42 h 42"/>
                <a:gd name="T2" fmla="*/ 0 w 38"/>
                <a:gd name="T3" fmla="*/ 4 h 42"/>
                <a:gd name="T4" fmla="*/ 38 w 38"/>
                <a:gd name="T5" fmla="*/ 0 h 42"/>
                <a:gd name="T6" fmla="*/ 29 w 38"/>
                <a:gd name="T7" fmla="*/ 42 h 42"/>
              </a:gdLst>
              <a:ahLst/>
              <a:cxnLst>
                <a:cxn ang="0">
                  <a:pos x="T0" y="T1"/>
                </a:cxn>
                <a:cxn ang="0">
                  <a:pos x="T2" y="T3"/>
                </a:cxn>
                <a:cxn ang="0">
                  <a:pos x="T4" y="T5"/>
                </a:cxn>
                <a:cxn ang="0">
                  <a:pos x="T6" y="T7"/>
                </a:cxn>
              </a:cxnLst>
              <a:rect l="0" t="0" r="r" b="b"/>
              <a:pathLst>
                <a:path w="38" h="42">
                  <a:moveTo>
                    <a:pt x="29" y="42"/>
                  </a:moveTo>
                  <a:lnTo>
                    <a:pt x="0" y="4"/>
                  </a:lnTo>
                  <a:lnTo>
                    <a:pt x="38" y="0"/>
                  </a:lnTo>
                  <a:lnTo>
                    <a:pt x="29" y="42"/>
                  </a:lnTo>
                  <a:close/>
                </a:path>
              </a:pathLst>
            </a:custGeom>
            <a:solidFill>
              <a:srgbClr val="F4B75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1"/>
            <p:cNvSpPr/>
            <p:nvPr/>
          </p:nvSpPr>
          <p:spPr bwMode="auto">
            <a:xfrm>
              <a:off x="2446338" y="4498976"/>
              <a:ext cx="22225" cy="22225"/>
            </a:xfrm>
            <a:custGeom>
              <a:avLst/>
              <a:gdLst>
                <a:gd name="T0" fmla="*/ 5 w 14"/>
                <a:gd name="T1" fmla="*/ 14 h 14"/>
                <a:gd name="T2" fmla="*/ 14 w 14"/>
                <a:gd name="T3" fmla="*/ 14 h 14"/>
                <a:gd name="T4" fmla="*/ 10 w 14"/>
                <a:gd name="T5" fmla="*/ 0 h 14"/>
                <a:gd name="T6" fmla="*/ 0 w 14"/>
                <a:gd name="T7" fmla="*/ 0 h 14"/>
                <a:gd name="T8" fmla="*/ 5 w 14"/>
                <a:gd name="T9" fmla="*/ 14 h 14"/>
              </a:gdLst>
              <a:ahLst/>
              <a:cxnLst>
                <a:cxn ang="0">
                  <a:pos x="T0" y="T1"/>
                </a:cxn>
                <a:cxn ang="0">
                  <a:pos x="T2" y="T3"/>
                </a:cxn>
                <a:cxn ang="0">
                  <a:pos x="T4" y="T5"/>
                </a:cxn>
                <a:cxn ang="0">
                  <a:pos x="T6" y="T7"/>
                </a:cxn>
                <a:cxn ang="0">
                  <a:pos x="T8" y="T9"/>
                </a:cxn>
              </a:cxnLst>
              <a:rect l="0" t="0" r="r" b="b"/>
              <a:pathLst>
                <a:path w="14" h="14">
                  <a:moveTo>
                    <a:pt x="5" y="14"/>
                  </a:moveTo>
                  <a:lnTo>
                    <a:pt x="14" y="14"/>
                  </a:lnTo>
                  <a:lnTo>
                    <a:pt x="10" y="0"/>
                  </a:lnTo>
                  <a:lnTo>
                    <a:pt x="0" y="0"/>
                  </a:lnTo>
                  <a:lnTo>
                    <a:pt x="5" y="14"/>
                  </a:lnTo>
                  <a:close/>
                </a:path>
              </a:pathLst>
            </a:custGeom>
            <a:solidFill>
              <a:srgbClr val="F4B75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2"/>
            <p:cNvSpPr/>
            <p:nvPr/>
          </p:nvSpPr>
          <p:spPr bwMode="auto">
            <a:xfrm>
              <a:off x="2282825" y="3851276"/>
              <a:ext cx="119063" cy="207963"/>
            </a:xfrm>
            <a:custGeom>
              <a:avLst/>
              <a:gdLst>
                <a:gd name="T0" fmla="*/ 5 w 16"/>
                <a:gd name="T1" fmla="*/ 28 h 28"/>
                <a:gd name="T2" fmla="*/ 1 w 16"/>
                <a:gd name="T3" fmla="*/ 7 h 28"/>
                <a:gd name="T4" fmla="*/ 5 w 16"/>
                <a:gd name="T5" fmla="*/ 0 h 28"/>
                <a:gd name="T6" fmla="*/ 12 w 16"/>
                <a:gd name="T7" fmla="*/ 5 h 28"/>
                <a:gd name="T8" fmla="*/ 16 w 16"/>
                <a:gd name="T9" fmla="*/ 26 h 28"/>
                <a:gd name="T10" fmla="*/ 5 w 16"/>
                <a:gd name="T11" fmla="*/ 28 h 28"/>
              </a:gdLst>
              <a:ahLst/>
              <a:cxnLst>
                <a:cxn ang="0">
                  <a:pos x="T0" y="T1"/>
                </a:cxn>
                <a:cxn ang="0">
                  <a:pos x="T2" y="T3"/>
                </a:cxn>
                <a:cxn ang="0">
                  <a:pos x="T4" y="T5"/>
                </a:cxn>
                <a:cxn ang="0">
                  <a:pos x="T6" y="T7"/>
                </a:cxn>
                <a:cxn ang="0">
                  <a:pos x="T8" y="T9"/>
                </a:cxn>
                <a:cxn ang="0">
                  <a:pos x="T10" y="T11"/>
                </a:cxn>
              </a:cxnLst>
              <a:rect l="0" t="0" r="r" b="b"/>
              <a:pathLst>
                <a:path w="16" h="28">
                  <a:moveTo>
                    <a:pt x="5" y="28"/>
                  </a:moveTo>
                  <a:cubicBezTo>
                    <a:pt x="1" y="7"/>
                    <a:pt x="1" y="7"/>
                    <a:pt x="1" y="7"/>
                  </a:cubicBezTo>
                  <a:cubicBezTo>
                    <a:pt x="0" y="4"/>
                    <a:pt x="2" y="1"/>
                    <a:pt x="5" y="0"/>
                  </a:cubicBezTo>
                  <a:cubicBezTo>
                    <a:pt x="8" y="0"/>
                    <a:pt x="11" y="2"/>
                    <a:pt x="12" y="5"/>
                  </a:cubicBezTo>
                  <a:cubicBezTo>
                    <a:pt x="16" y="26"/>
                    <a:pt x="16" y="26"/>
                    <a:pt x="16" y="26"/>
                  </a:cubicBezTo>
                  <a:lnTo>
                    <a:pt x="5" y="28"/>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3"/>
            <p:cNvSpPr/>
            <p:nvPr/>
          </p:nvSpPr>
          <p:spPr bwMode="auto">
            <a:xfrm>
              <a:off x="2260600" y="3910013"/>
              <a:ext cx="52388" cy="157163"/>
            </a:xfrm>
            <a:custGeom>
              <a:avLst/>
              <a:gdLst>
                <a:gd name="T0" fmla="*/ 4 w 7"/>
                <a:gd name="T1" fmla="*/ 19 h 21"/>
                <a:gd name="T2" fmla="*/ 6 w 7"/>
                <a:gd name="T3" fmla="*/ 21 h 21"/>
                <a:gd name="T4" fmla="*/ 6 w 7"/>
                <a:gd name="T5" fmla="*/ 21 h 21"/>
                <a:gd name="T6" fmla="*/ 7 w 7"/>
                <a:gd name="T7" fmla="*/ 19 h 21"/>
                <a:gd name="T8" fmla="*/ 3 w 7"/>
                <a:gd name="T9" fmla="*/ 1 h 21"/>
                <a:gd name="T10" fmla="*/ 2 w 7"/>
                <a:gd name="T11" fmla="*/ 0 h 21"/>
                <a:gd name="T12" fmla="*/ 2 w 7"/>
                <a:gd name="T13" fmla="*/ 0 h 21"/>
                <a:gd name="T14" fmla="*/ 1 w 7"/>
                <a:gd name="T15" fmla="*/ 2 h 21"/>
                <a:gd name="T16" fmla="*/ 4 w 7"/>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4" y="19"/>
                  </a:moveTo>
                  <a:cubicBezTo>
                    <a:pt x="4" y="20"/>
                    <a:pt x="5" y="21"/>
                    <a:pt x="6" y="21"/>
                  </a:cubicBezTo>
                  <a:cubicBezTo>
                    <a:pt x="6" y="21"/>
                    <a:pt x="6" y="21"/>
                    <a:pt x="6" y="21"/>
                  </a:cubicBezTo>
                  <a:cubicBezTo>
                    <a:pt x="6" y="20"/>
                    <a:pt x="7" y="20"/>
                    <a:pt x="7" y="19"/>
                  </a:cubicBezTo>
                  <a:cubicBezTo>
                    <a:pt x="3" y="1"/>
                    <a:pt x="3" y="1"/>
                    <a:pt x="3" y="1"/>
                  </a:cubicBezTo>
                  <a:cubicBezTo>
                    <a:pt x="3" y="1"/>
                    <a:pt x="2" y="0"/>
                    <a:pt x="2" y="0"/>
                  </a:cubicBezTo>
                  <a:cubicBezTo>
                    <a:pt x="2" y="0"/>
                    <a:pt x="2" y="0"/>
                    <a:pt x="2" y="0"/>
                  </a:cubicBezTo>
                  <a:cubicBezTo>
                    <a:pt x="1" y="0"/>
                    <a:pt x="0" y="1"/>
                    <a:pt x="1" y="2"/>
                  </a:cubicBezTo>
                  <a:lnTo>
                    <a:pt x="4" y="19"/>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4"/>
            <p:cNvSpPr/>
            <p:nvPr/>
          </p:nvSpPr>
          <p:spPr bwMode="auto">
            <a:xfrm>
              <a:off x="2268538" y="3924301"/>
              <a:ext cx="44450" cy="30163"/>
            </a:xfrm>
            <a:custGeom>
              <a:avLst/>
              <a:gdLst>
                <a:gd name="T0" fmla="*/ 0 w 6"/>
                <a:gd name="T1" fmla="*/ 2 h 4"/>
                <a:gd name="T2" fmla="*/ 2 w 6"/>
                <a:gd name="T3" fmla="*/ 4 h 4"/>
                <a:gd name="T4" fmla="*/ 5 w 6"/>
                <a:gd name="T5" fmla="*/ 3 h 4"/>
                <a:gd name="T6" fmla="*/ 5 w 6"/>
                <a:gd name="T7" fmla="*/ 1 h 4"/>
                <a:gd name="T8" fmla="*/ 5 w 6"/>
                <a:gd name="T9" fmla="*/ 1 h 4"/>
                <a:gd name="T10" fmla="*/ 4 w 6"/>
                <a:gd name="T11" fmla="*/ 0 h 4"/>
                <a:gd name="T12" fmla="*/ 1 w 6"/>
                <a:gd name="T13" fmla="*/ 0 h 4"/>
                <a:gd name="T14" fmla="*/ 0 w 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2"/>
                  </a:moveTo>
                  <a:cubicBezTo>
                    <a:pt x="1" y="3"/>
                    <a:pt x="1" y="4"/>
                    <a:pt x="2" y="4"/>
                  </a:cubicBezTo>
                  <a:cubicBezTo>
                    <a:pt x="5" y="3"/>
                    <a:pt x="5" y="3"/>
                    <a:pt x="5" y="3"/>
                  </a:cubicBezTo>
                  <a:cubicBezTo>
                    <a:pt x="5" y="3"/>
                    <a:pt x="6" y="2"/>
                    <a:pt x="5" y="1"/>
                  </a:cubicBezTo>
                  <a:cubicBezTo>
                    <a:pt x="5" y="1"/>
                    <a:pt x="5" y="1"/>
                    <a:pt x="5" y="1"/>
                  </a:cubicBezTo>
                  <a:cubicBezTo>
                    <a:pt x="5" y="1"/>
                    <a:pt x="5" y="0"/>
                    <a:pt x="4" y="0"/>
                  </a:cubicBezTo>
                  <a:cubicBezTo>
                    <a:pt x="1" y="0"/>
                    <a:pt x="1" y="0"/>
                    <a:pt x="1" y="0"/>
                  </a:cubicBezTo>
                  <a:cubicBezTo>
                    <a:pt x="1" y="0"/>
                    <a:pt x="0" y="2"/>
                    <a:pt x="0" y="2"/>
                  </a:cubicBez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6"/>
            <p:cNvSpPr/>
            <p:nvPr/>
          </p:nvSpPr>
          <p:spPr bwMode="auto">
            <a:xfrm>
              <a:off x="1830388" y="4289426"/>
              <a:ext cx="720725" cy="633413"/>
            </a:xfrm>
            <a:custGeom>
              <a:avLst/>
              <a:gdLst>
                <a:gd name="T0" fmla="*/ 126 w 454"/>
                <a:gd name="T1" fmla="*/ 5 h 399"/>
                <a:gd name="T2" fmla="*/ 454 w 454"/>
                <a:gd name="T3" fmla="*/ 0 h 399"/>
                <a:gd name="T4" fmla="*/ 327 w 454"/>
                <a:gd name="T5" fmla="*/ 394 h 399"/>
                <a:gd name="T6" fmla="*/ 0 w 454"/>
                <a:gd name="T7" fmla="*/ 399 h 399"/>
                <a:gd name="T8" fmla="*/ 126 w 454"/>
                <a:gd name="T9" fmla="*/ 5 h 399"/>
              </a:gdLst>
              <a:ahLst/>
              <a:cxnLst>
                <a:cxn ang="0">
                  <a:pos x="T0" y="T1"/>
                </a:cxn>
                <a:cxn ang="0">
                  <a:pos x="T2" y="T3"/>
                </a:cxn>
                <a:cxn ang="0">
                  <a:pos x="T4" y="T5"/>
                </a:cxn>
                <a:cxn ang="0">
                  <a:pos x="T6" y="T7"/>
                </a:cxn>
                <a:cxn ang="0">
                  <a:pos x="T8" y="T9"/>
                </a:cxn>
              </a:cxnLst>
              <a:rect l="0" t="0" r="r" b="b"/>
              <a:pathLst>
                <a:path w="453" h="399">
                  <a:moveTo>
                    <a:pt x="126" y="5"/>
                  </a:moveTo>
                  <a:lnTo>
                    <a:pt x="454" y="0"/>
                  </a:lnTo>
                  <a:lnTo>
                    <a:pt x="327" y="394"/>
                  </a:lnTo>
                  <a:lnTo>
                    <a:pt x="0" y="399"/>
                  </a:lnTo>
                  <a:lnTo>
                    <a:pt x="126" y="5"/>
                  </a:lnTo>
                  <a:close/>
                </a:path>
              </a:pathLst>
            </a:custGeom>
            <a:solidFill>
              <a:srgbClr val="825C5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7"/>
            <p:cNvSpPr/>
            <p:nvPr/>
          </p:nvSpPr>
          <p:spPr bwMode="auto">
            <a:xfrm>
              <a:off x="1741488" y="4624388"/>
              <a:ext cx="230188" cy="157163"/>
            </a:xfrm>
            <a:custGeom>
              <a:avLst/>
              <a:gdLst>
                <a:gd name="T0" fmla="*/ 26 w 31"/>
                <a:gd name="T1" fmla="*/ 21 h 21"/>
                <a:gd name="T2" fmla="*/ 31 w 31"/>
                <a:gd name="T3" fmla="*/ 16 h 21"/>
                <a:gd name="T4" fmla="*/ 30 w 31"/>
                <a:gd name="T5" fmla="*/ 5 h 21"/>
                <a:gd name="T6" fmla="*/ 25 w 31"/>
                <a:gd name="T7" fmla="*/ 0 h 21"/>
                <a:gd name="T8" fmla="*/ 5 w 31"/>
                <a:gd name="T9" fmla="*/ 0 h 21"/>
                <a:gd name="T10" fmla="*/ 0 w 31"/>
                <a:gd name="T11" fmla="*/ 5 h 21"/>
                <a:gd name="T12" fmla="*/ 0 w 31"/>
                <a:gd name="T13" fmla="*/ 16 h 21"/>
                <a:gd name="T14" fmla="*/ 5 w 31"/>
                <a:gd name="T15" fmla="*/ 21 h 21"/>
                <a:gd name="T16" fmla="*/ 26 w 3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26" y="21"/>
                  </a:moveTo>
                  <a:cubicBezTo>
                    <a:pt x="28" y="21"/>
                    <a:pt x="31" y="19"/>
                    <a:pt x="31" y="16"/>
                  </a:cubicBezTo>
                  <a:cubicBezTo>
                    <a:pt x="30" y="5"/>
                    <a:pt x="30" y="5"/>
                    <a:pt x="30" y="5"/>
                  </a:cubicBezTo>
                  <a:cubicBezTo>
                    <a:pt x="30" y="2"/>
                    <a:pt x="28" y="0"/>
                    <a:pt x="25" y="0"/>
                  </a:cubicBezTo>
                  <a:cubicBezTo>
                    <a:pt x="5" y="0"/>
                    <a:pt x="5" y="0"/>
                    <a:pt x="5" y="0"/>
                  </a:cubicBezTo>
                  <a:cubicBezTo>
                    <a:pt x="2" y="0"/>
                    <a:pt x="0" y="2"/>
                    <a:pt x="0" y="5"/>
                  </a:cubicBezTo>
                  <a:cubicBezTo>
                    <a:pt x="0" y="16"/>
                    <a:pt x="0" y="16"/>
                    <a:pt x="0" y="16"/>
                  </a:cubicBezTo>
                  <a:cubicBezTo>
                    <a:pt x="0" y="19"/>
                    <a:pt x="3" y="21"/>
                    <a:pt x="5" y="21"/>
                  </a:cubicBezTo>
                  <a:lnTo>
                    <a:pt x="26" y="21"/>
                  </a:lnTo>
                  <a:close/>
                </a:path>
              </a:pathLst>
            </a:custGeom>
            <a:solidFill>
              <a:srgbClr val="F5CA9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8"/>
            <p:cNvSpPr/>
            <p:nvPr/>
          </p:nvSpPr>
          <p:spPr bwMode="auto">
            <a:xfrm>
              <a:off x="1154113" y="4610101"/>
              <a:ext cx="698500" cy="201613"/>
            </a:xfrm>
            <a:custGeom>
              <a:avLst/>
              <a:gdLst>
                <a:gd name="T0" fmla="*/ 5 w 440"/>
                <a:gd name="T1" fmla="*/ 127 h 127"/>
                <a:gd name="T2" fmla="*/ 440 w 440"/>
                <a:gd name="T3" fmla="*/ 117 h 127"/>
                <a:gd name="T4" fmla="*/ 440 w 440"/>
                <a:gd name="T5" fmla="*/ 0 h 127"/>
                <a:gd name="T6" fmla="*/ 0 w 440"/>
                <a:gd name="T7" fmla="*/ 5 h 127"/>
                <a:gd name="T8" fmla="*/ 5 w 440"/>
                <a:gd name="T9" fmla="*/ 127 h 127"/>
              </a:gdLst>
              <a:ahLst/>
              <a:cxnLst>
                <a:cxn ang="0">
                  <a:pos x="T0" y="T1"/>
                </a:cxn>
                <a:cxn ang="0">
                  <a:pos x="T2" y="T3"/>
                </a:cxn>
                <a:cxn ang="0">
                  <a:pos x="T4" y="T5"/>
                </a:cxn>
                <a:cxn ang="0">
                  <a:pos x="T6" y="T7"/>
                </a:cxn>
                <a:cxn ang="0">
                  <a:pos x="T8" y="T9"/>
                </a:cxn>
              </a:cxnLst>
              <a:rect l="0" t="0" r="r" b="b"/>
              <a:pathLst>
                <a:path w="440" h="127">
                  <a:moveTo>
                    <a:pt x="5" y="127"/>
                  </a:moveTo>
                  <a:lnTo>
                    <a:pt x="440" y="117"/>
                  </a:lnTo>
                  <a:lnTo>
                    <a:pt x="440" y="0"/>
                  </a:lnTo>
                  <a:lnTo>
                    <a:pt x="0" y="5"/>
                  </a:lnTo>
                  <a:lnTo>
                    <a:pt x="5" y="127"/>
                  </a:lnTo>
                  <a:close/>
                </a:path>
              </a:pathLst>
            </a:cu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Oval 89"/>
            <p:cNvSpPr>
              <a:spLocks noChangeArrowheads="1"/>
            </p:cNvSpPr>
            <p:nvPr/>
          </p:nvSpPr>
          <p:spPr bwMode="auto">
            <a:xfrm>
              <a:off x="1049338" y="4618038"/>
              <a:ext cx="193675" cy="193675"/>
            </a:xfrm>
            <a:prstGeom prst="ellipse">
              <a:avLst/>
            </a:prstGeom>
            <a:solidFill>
              <a:schemeClr val="accent5">
                <a:lumMod val="75000"/>
              </a:schemeClr>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圆角矩形 89"/>
          <p:cNvSpPr/>
          <p:nvPr/>
        </p:nvSpPr>
        <p:spPr>
          <a:xfrm>
            <a:off x="5389255" y="1472547"/>
            <a:ext cx="4738399" cy="486114"/>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90"/>
          <p:cNvGrpSpPr/>
          <p:nvPr/>
        </p:nvGrpSpPr>
        <p:grpSpPr>
          <a:xfrm>
            <a:off x="5163458" y="1340768"/>
            <a:ext cx="749672" cy="749672"/>
            <a:chOff x="1819647" y="2164806"/>
            <a:chExt cx="1047750" cy="1047750"/>
          </a:xfrm>
        </p:grpSpPr>
        <p:sp>
          <p:nvSpPr>
            <p:cNvPr id="92"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314" tIns="169314" rIns="169314" bIns="169314" numCol="1" spcCol="1270" anchor="ctr" anchorCtr="0">
              <a:noAutofit/>
            </a:bodyPr>
            <a:lstStyle/>
            <a:p>
              <a:pPr lvl="0" algn="ctr" defTabSz="1111250">
                <a:lnSpc>
                  <a:spcPct val="90000"/>
                </a:lnSpc>
                <a:spcBef>
                  <a:spcPct val="0"/>
                </a:spcBef>
                <a:spcAft>
                  <a:spcPct val="35000"/>
                </a:spcAft>
              </a:pPr>
              <a:endParaRPr lang="en-GB" sz="2500" kern="1200"/>
            </a:p>
          </p:txBody>
        </p:sp>
        <p:sp>
          <p:nvSpPr>
            <p:cNvPr id="93" name="Shape 54"/>
            <p:cNvSpPr txBox="1"/>
            <p:nvPr/>
          </p:nvSpPr>
          <p:spPr>
            <a:xfrm>
              <a:off x="1854002" y="2229134"/>
              <a:ext cx="1000843" cy="8806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US" altLang="zh-CN" sz="3600">
                  <a:solidFill>
                    <a:schemeClr val="bg1"/>
                  </a:solidFill>
                  <a:latin typeface="微软雅黑" pitchFamily="34" charset="-122"/>
                  <a:ea typeface="微软雅黑" pitchFamily="34" charset="-122"/>
                </a:rPr>
                <a:t>1</a:t>
              </a:r>
            </a:p>
          </p:txBody>
        </p:sp>
      </p:grpSp>
      <p:sp>
        <p:nvSpPr>
          <p:cNvPr id="94" name="Shape 54"/>
          <p:cNvSpPr txBox="1"/>
          <p:nvPr/>
        </p:nvSpPr>
        <p:spPr>
          <a:xfrm>
            <a:off x="6531610" y="1514230"/>
            <a:ext cx="392131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机构名称、当地及分支机构</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95" name="圆角矩形 94"/>
          <p:cNvSpPr/>
          <p:nvPr/>
        </p:nvSpPr>
        <p:spPr>
          <a:xfrm>
            <a:off x="5384899" y="2425086"/>
            <a:ext cx="4738399" cy="486114"/>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95"/>
          <p:cNvGrpSpPr/>
          <p:nvPr/>
        </p:nvGrpSpPr>
        <p:grpSpPr>
          <a:xfrm>
            <a:off x="5159102" y="2293307"/>
            <a:ext cx="749672" cy="749672"/>
            <a:chOff x="1819647" y="2164806"/>
            <a:chExt cx="1047750" cy="1047750"/>
          </a:xfrm>
        </p:grpSpPr>
        <p:sp>
          <p:nvSpPr>
            <p:cNvPr id="97"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314" tIns="169314" rIns="169314" bIns="169314" numCol="1" spcCol="1270" anchor="ctr" anchorCtr="0">
              <a:noAutofit/>
            </a:bodyPr>
            <a:lstStyle/>
            <a:p>
              <a:pPr lvl="0" algn="ctr" defTabSz="1111250">
                <a:lnSpc>
                  <a:spcPct val="90000"/>
                </a:lnSpc>
                <a:spcBef>
                  <a:spcPct val="0"/>
                </a:spcBef>
                <a:spcAft>
                  <a:spcPct val="35000"/>
                </a:spcAft>
              </a:pPr>
              <a:endParaRPr lang="en-GB" sz="2500" kern="1200"/>
            </a:p>
          </p:txBody>
        </p:sp>
        <p:sp>
          <p:nvSpPr>
            <p:cNvPr id="98" name="Shape 54"/>
            <p:cNvSpPr txBox="1"/>
            <p:nvPr/>
          </p:nvSpPr>
          <p:spPr>
            <a:xfrm>
              <a:off x="1854002" y="2229134"/>
              <a:ext cx="1000843" cy="8806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US" altLang="zh-CN" sz="3600">
                  <a:solidFill>
                    <a:schemeClr val="bg1"/>
                  </a:solidFill>
                  <a:latin typeface="微软雅黑" pitchFamily="34" charset="-122"/>
                  <a:ea typeface="微软雅黑" pitchFamily="34" charset="-122"/>
                </a:rPr>
                <a:t>2</a:t>
              </a:r>
            </a:p>
          </p:txBody>
        </p:sp>
      </p:grpSp>
      <p:sp>
        <p:nvSpPr>
          <p:cNvPr id="99" name="Shape 54"/>
          <p:cNvSpPr txBox="1"/>
          <p:nvPr/>
        </p:nvSpPr>
        <p:spPr>
          <a:xfrm>
            <a:off x="6527254" y="2466769"/>
            <a:ext cx="346074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约定仲裁规则但未约定机构</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00" name="圆角矩形 99"/>
          <p:cNvSpPr/>
          <p:nvPr/>
        </p:nvSpPr>
        <p:spPr>
          <a:xfrm>
            <a:off x="5384899" y="3318774"/>
            <a:ext cx="4738399" cy="486114"/>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100"/>
          <p:cNvGrpSpPr/>
          <p:nvPr/>
        </p:nvGrpSpPr>
        <p:grpSpPr>
          <a:xfrm>
            <a:off x="5159102" y="3186995"/>
            <a:ext cx="749672" cy="749672"/>
            <a:chOff x="1819647" y="2164806"/>
            <a:chExt cx="1047750" cy="1047750"/>
          </a:xfrm>
        </p:grpSpPr>
        <p:sp>
          <p:nvSpPr>
            <p:cNvPr id="102"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314" tIns="169314" rIns="169314" bIns="169314" numCol="1" spcCol="1270" anchor="ctr" anchorCtr="0">
              <a:noAutofit/>
            </a:bodyPr>
            <a:lstStyle/>
            <a:p>
              <a:pPr lvl="0" algn="ctr" defTabSz="1111250">
                <a:lnSpc>
                  <a:spcPct val="90000"/>
                </a:lnSpc>
                <a:spcBef>
                  <a:spcPct val="0"/>
                </a:spcBef>
                <a:spcAft>
                  <a:spcPct val="35000"/>
                </a:spcAft>
              </a:pPr>
              <a:endParaRPr lang="en-GB" sz="2500" kern="1200"/>
            </a:p>
          </p:txBody>
        </p:sp>
        <p:sp>
          <p:nvSpPr>
            <p:cNvPr id="103" name="Shape 54"/>
            <p:cNvSpPr txBox="1"/>
            <p:nvPr/>
          </p:nvSpPr>
          <p:spPr>
            <a:xfrm>
              <a:off x="1854002" y="2229134"/>
              <a:ext cx="1000843" cy="8806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US" altLang="zh-CN" sz="3600">
                  <a:solidFill>
                    <a:schemeClr val="bg1"/>
                  </a:solidFill>
                  <a:latin typeface="微软雅黑" pitchFamily="34" charset="-122"/>
                  <a:ea typeface="微软雅黑" pitchFamily="34" charset="-122"/>
                </a:rPr>
                <a:t>3</a:t>
              </a:r>
            </a:p>
          </p:txBody>
        </p:sp>
      </p:grpSp>
      <p:sp>
        <p:nvSpPr>
          <p:cNvPr id="104" name="Shape 54"/>
          <p:cNvSpPr txBox="1"/>
          <p:nvPr/>
        </p:nvSpPr>
        <p:spPr>
          <a:xfrm>
            <a:off x="6527254" y="3360457"/>
            <a:ext cx="3639918"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约定本院仲裁但约定其他规则</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05" name="圆角矩形 104"/>
          <p:cNvSpPr/>
          <p:nvPr/>
        </p:nvSpPr>
        <p:spPr>
          <a:xfrm>
            <a:off x="5384899" y="4254878"/>
            <a:ext cx="4738399" cy="486114"/>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05"/>
          <p:cNvGrpSpPr/>
          <p:nvPr/>
        </p:nvGrpSpPr>
        <p:grpSpPr>
          <a:xfrm>
            <a:off x="5159102" y="4123099"/>
            <a:ext cx="749672" cy="749672"/>
            <a:chOff x="1819647" y="2164806"/>
            <a:chExt cx="1047750" cy="1047750"/>
          </a:xfrm>
        </p:grpSpPr>
        <p:sp>
          <p:nvSpPr>
            <p:cNvPr id="107"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314" tIns="169314" rIns="169314" bIns="169314" numCol="1" spcCol="1270" anchor="ctr" anchorCtr="0">
              <a:noAutofit/>
            </a:bodyPr>
            <a:lstStyle/>
            <a:p>
              <a:pPr lvl="0" algn="ctr" defTabSz="1111250">
                <a:lnSpc>
                  <a:spcPct val="90000"/>
                </a:lnSpc>
                <a:spcBef>
                  <a:spcPct val="0"/>
                </a:spcBef>
                <a:spcAft>
                  <a:spcPct val="35000"/>
                </a:spcAft>
              </a:pPr>
              <a:endParaRPr lang="en-GB" sz="2500" kern="1200"/>
            </a:p>
          </p:txBody>
        </p:sp>
        <p:sp>
          <p:nvSpPr>
            <p:cNvPr id="108" name="Shape 54"/>
            <p:cNvSpPr txBox="1"/>
            <p:nvPr/>
          </p:nvSpPr>
          <p:spPr>
            <a:xfrm>
              <a:off x="1854002" y="2229134"/>
              <a:ext cx="1000843" cy="8806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US" altLang="zh-CN" sz="3600">
                  <a:solidFill>
                    <a:schemeClr val="bg1"/>
                  </a:solidFill>
                  <a:latin typeface="微软雅黑" pitchFamily="34" charset="-122"/>
                  <a:ea typeface="微软雅黑" pitchFamily="34" charset="-122"/>
                </a:rPr>
                <a:t>4</a:t>
              </a:r>
            </a:p>
          </p:txBody>
        </p:sp>
      </p:grpSp>
      <p:sp>
        <p:nvSpPr>
          <p:cNvPr id="109" name="Shape 54"/>
          <p:cNvSpPr txBox="1"/>
          <p:nvPr/>
        </p:nvSpPr>
        <p:spPr>
          <a:xfrm>
            <a:off x="6527254" y="4296561"/>
            <a:ext cx="346074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约定行业或专业规则的情形</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10" name="圆角矩形 109"/>
          <p:cNvSpPr/>
          <p:nvPr/>
        </p:nvSpPr>
        <p:spPr>
          <a:xfrm>
            <a:off x="5384899" y="5161390"/>
            <a:ext cx="4738399" cy="486114"/>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110"/>
          <p:cNvGrpSpPr/>
          <p:nvPr/>
        </p:nvGrpSpPr>
        <p:grpSpPr>
          <a:xfrm>
            <a:off x="5159102" y="5029611"/>
            <a:ext cx="749672" cy="749672"/>
            <a:chOff x="1819647" y="2164806"/>
            <a:chExt cx="1047750" cy="1047750"/>
          </a:xfrm>
        </p:grpSpPr>
        <p:sp>
          <p:nvSpPr>
            <p:cNvPr id="112"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adFill>
              <a:gsLst>
                <a:gs pos="0">
                  <a:srgbClr val="326698"/>
                </a:gs>
                <a:gs pos="100000">
                  <a:srgbClr val="66CDCC"/>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314" tIns="169314" rIns="169314" bIns="169314" numCol="1" spcCol="1270" anchor="ctr" anchorCtr="0">
              <a:noAutofit/>
            </a:bodyPr>
            <a:lstStyle/>
            <a:p>
              <a:pPr lvl="0" algn="ctr" defTabSz="1111250">
                <a:lnSpc>
                  <a:spcPct val="90000"/>
                </a:lnSpc>
                <a:spcBef>
                  <a:spcPct val="0"/>
                </a:spcBef>
                <a:spcAft>
                  <a:spcPct val="35000"/>
                </a:spcAft>
              </a:pPr>
              <a:endParaRPr lang="en-GB" sz="2500" kern="1200"/>
            </a:p>
          </p:txBody>
        </p:sp>
        <p:sp>
          <p:nvSpPr>
            <p:cNvPr id="113" name="Shape 54"/>
            <p:cNvSpPr txBox="1"/>
            <p:nvPr/>
          </p:nvSpPr>
          <p:spPr>
            <a:xfrm>
              <a:off x="1854002" y="2229134"/>
              <a:ext cx="1000843" cy="8806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US" altLang="zh-CN" sz="3600">
                  <a:solidFill>
                    <a:schemeClr val="bg1"/>
                  </a:solidFill>
                  <a:latin typeface="微软雅黑" pitchFamily="34" charset="-122"/>
                  <a:ea typeface="微软雅黑" pitchFamily="34" charset="-122"/>
                </a:rPr>
                <a:t>5</a:t>
              </a:r>
            </a:p>
          </p:txBody>
        </p:sp>
      </p:grpSp>
      <p:sp>
        <p:nvSpPr>
          <p:cNvPr id="114" name="Shape 54"/>
          <p:cNvSpPr txBox="1"/>
          <p:nvPr/>
        </p:nvSpPr>
        <p:spPr>
          <a:xfrm>
            <a:off x="6527254" y="5203073"/>
            <a:ext cx="378279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本规则未明确规定事项的处理</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endParaRPr>
          </a:p>
        </p:txBody>
      </p:sp>
    </p:spTree>
    <p:extLst>
      <p:ext uri="{BB962C8B-B14F-4D97-AF65-F5344CB8AC3E}">
        <p14:creationId xmlns:p14="http://schemas.microsoft.com/office/powerpoint/2010/main" xmlns:p15="http://schemas.microsoft.com/office/powerpoint/2012/main" xmlns="" val="1756836958"/>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53"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nodeType="afterGroup">
                            <p:stCondLst>
                              <p:cond delay="4250"/>
                            </p:stCondLst>
                            <p:childTnLst>
                              <p:par>
                                <p:cTn id="37" presetID="12" presetClass="entr" presetSubtype="8"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p:tgtEl>
                                          <p:spTgt spid="90"/>
                                        </p:tgtEl>
                                        <p:attrNameLst>
                                          <p:attrName>ppt_x</p:attrName>
                                        </p:attrNameLst>
                                      </p:cBhvr>
                                      <p:tavLst>
                                        <p:tav tm="0">
                                          <p:val>
                                            <p:strVal val="#ppt_x-#ppt_w*1.125000"/>
                                          </p:val>
                                        </p:tav>
                                        <p:tav tm="100000">
                                          <p:val>
                                            <p:strVal val="#ppt_x"/>
                                          </p:val>
                                        </p:tav>
                                      </p:tavLst>
                                    </p:anim>
                                    <p:animEffect transition="in" filter="wipe(right)">
                                      <p:cBhvr>
                                        <p:cTn id="40" dur="500"/>
                                        <p:tgtEl>
                                          <p:spTgt spid="90"/>
                                        </p:tgtEl>
                                      </p:cBhvr>
                                    </p:animEffect>
                                  </p:childTnLst>
                                </p:cTn>
                              </p:par>
                            </p:childTnLst>
                          </p:cTn>
                        </p:par>
                        <p:par>
                          <p:cTn id="41" fill="hold" nodeType="afterGroup">
                            <p:stCondLst>
                              <p:cond delay="4750"/>
                            </p:stCondLst>
                            <p:childTnLst>
                              <p:par>
                                <p:cTn id="42" presetID="10" presetClass="entr" presetSubtype="0" fill="hold" grpId="0" nodeType="after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childTnLst>
                          </p:cTn>
                        </p:par>
                        <p:par>
                          <p:cTn id="45" fill="hold" nodeType="afterGroup">
                            <p:stCondLst>
                              <p:cond delay="5250"/>
                            </p:stCondLst>
                            <p:childTnLst>
                              <p:par>
                                <p:cTn id="46" presetID="53"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nodeType="afterGroup">
                            <p:stCondLst>
                              <p:cond delay="5750"/>
                            </p:stCondLst>
                            <p:childTnLst>
                              <p:par>
                                <p:cTn id="52" presetID="12" presetClass="entr" presetSubtype="8"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additive="base">
                                        <p:cTn id="54" dur="500"/>
                                        <p:tgtEl>
                                          <p:spTgt spid="95"/>
                                        </p:tgtEl>
                                        <p:attrNameLst>
                                          <p:attrName>ppt_x</p:attrName>
                                        </p:attrNameLst>
                                      </p:cBhvr>
                                      <p:tavLst>
                                        <p:tav tm="0">
                                          <p:val>
                                            <p:strVal val="#ppt_x-#ppt_w*1.125000"/>
                                          </p:val>
                                        </p:tav>
                                        <p:tav tm="100000">
                                          <p:val>
                                            <p:strVal val="#ppt_x"/>
                                          </p:val>
                                        </p:tav>
                                      </p:tavLst>
                                    </p:anim>
                                    <p:animEffect transition="in" filter="wipe(right)">
                                      <p:cBhvr>
                                        <p:cTn id="55" dur="500"/>
                                        <p:tgtEl>
                                          <p:spTgt spid="95"/>
                                        </p:tgtEl>
                                      </p:cBhvr>
                                    </p:animEffect>
                                  </p:childTnLst>
                                </p:cTn>
                              </p:par>
                            </p:childTnLst>
                          </p:cTn>
                        </p:par>
                        <p:par>
                          <p:cTn id="56" fill="hold" nodeType="afterGroup">
                            <p:stCondLst>
                              <p:cond delay="6250"/>
                            </p:stCondLst>
                            <p:childTnLst>
                              <p:par>
                                <p:cTn id="57" presetID="10" presetClass="entr" presetSubtype="0"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500"/>
                                        <p:tgtEl>
                                          <p:spTgt spid="99"/>
                                        </p:tgtEl>
                                      </p:cBhvr>
                                    </p:animEffect>
                                  </p:childTnLst>
                                </p:cTn>
                              </p:par>
                            </p:childTnLst>
                          </p:cTn>
                        </p:par>
                        <p:par>
                          <p:cTn id="60" fill="hold" nodeType="afterGroup">
                            <p:stCondLst>
                              <p:cond delay="6750"/>
                            </p:stCondLst>
                            <p:childTnLst>
                              <p:par>
                                <p:cTn id="61" presetID="53"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par>
                          <p:cTn id="66" fill="hold" nodeType="afterGroup">
                            <p:stCondLst>
                              <p:cond delay="7250"/>
                            </p:stCondLst>
                            <p:childTnLst>
                              <p:par>
                                <p:cTn id="67" presetID="12" presetClass="entr" presetSubtype="8"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additive="base">
                                        <p:cTn id="69" dur="500"/>
                                        <p:tgtEl>
                                          <p:spTgt spid="100"/>
                                        </p:tgtEl>
                                        <p:attrNameLst>
                                          <p:attrName>ppt_x</p:attrName>
                                        </p:attrNameLst>
                                      </p:cBhvr>
                                      <p:tavLst>
                                        <p:tav tm="0">
                                          <p:val>
                                            <p:strVal val="#ppt_x-#ppt_w*1.125000"/>
                                          </p:val>
                                        </p:tav>
                                        <p:tav tm="100000">
                                          <p:val>
                                            <p:strVal val="#ppt_x"/>
                                          </p:val>
                                        </p:tav>
                                      </p:tavLst>
                                    </p:anim>
                                    <p:animEffect transition="in" filter="wipe(right)">
                                      <p:cBhvr>
                                        <p:cTn id="70" dur="500"/>
                                        <p:tgtEl>
                                          <p:spTgt spid="100"/>
                                        </p:tgtEl>
                                      </p:cBhvr>
                                    </p:animEffect>
                                  </p:childTnLst>
                                </p:cTn>
                              </p:par>
                            </p:childTnLst>
                          </p:cTn>
                        </p:par>
                        <p:par>
                          <p:cTn id="71" fill="hold" nodeType="afterGroup">
                            <p:stCondLst>
                              <p:cond delay="7750"/>
                            </p:stCondLst>
                            <p:childTnLst>
                              <p:par>
                                <p:cTn id="72" presetID="10" presetClass="entr" presetSubtype="0" fill="hold" grpId="0"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500"/>
                                        <p:tgtEl>
                                          <p:spTgt spid="104"/>
                                        </p:tgtEl>
                                      </p:cBhvr>
                                    </p:animEffect>
                                  </p:childTnLst>
                                </p:cTn>
                              </p:par>
                            </p:childTnLst>
                          </p:cTn>
                        </p:par>
                        <p:par>
                          <p:cTn id="75" fill="hold" nodeType="afterGroup">
                            <p:stCondLst>
                              <p:cond delay="8250"/>
                            </p:stCondLst>
                            <p:childTnLst>
                              <p:par>
                                <p:cTn id="76" presetID="53"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par>
                          <p:cTn id="81" fill="hold" nodeType="afterGroup">
                            <p:stCondLst>
                              <p:cond delay="8750"/>
                            </p:stCondLst>
                            <p:childTnLst>
                              <p:par>
                                <p:cTn id="82" presetID="12" presetClass="entr" presetSubtype="8" fill="hold" grpId="0" nodeType="afterEffect">
                                  <p:stCondLst>
                                    <p:cond delay="0"/>
                                  </p:stCondLst>
                                  <p:childTnLst>
                                    <p:set>
                                      <p:cBhvr>
                                        <p:cTn id="83" dur="1" fill="hold">
                                          <p:stCondLst>
                                            <p:cond delay="0"/>
                                          </p:stCondLst>
                                        </p:cTn>
                                        <p:tgtEl>
                                          <p:spTgt spid="105"/>
                                        </p:tgtEl>
                                        <p:attrNameLst>
                                          <p:attrName>style.visibility</p:attrName>
                                        </p:attrNameLst>
                                      </p:cBhvr>
                                      <p:to>
                                        <p:strVal val="visible"/>
                                      </p:to>
                                    </p:set>
                                    <p:anim calcmode="lin" valueType="num">
                                      <p:cBhvr additive="base">
                                        <p:cTn id="84" dur="500"/>
                                        <p:tgtEl>
                                          <p:spTgt spid="105"/>
                                        </p:tgtEl>
                                        <p:attrNameLst>
                                          <p:attrName>ppt_x</p:attrName>
                                        </p:attrNameLst>
                                      </p:cBhvr>
                                      <p:tavLst>
                                        <p:tav tm="0">
                                          <p:val>
                                            <p:strVal val="#ppt_x-#ppt_w*1.125000"/>
                                          </p:val>
                                        </p:tav>
                                        <p:tav tm="100000">
                                          <p:val>
                                            <p:strVal val="#ppt_x"/>
                                          </p:val>
                                        </p:tav>
                                      </p:tavLst>
                                    </p:anim>
                                    <p:animEffect transition="in" filter="wipe(right)">
                                      <p:cBhvr>
                                        <p:cTn id="85" dur="500"/>
                                        <p:tgtEl>
                                          <p:spTgt spid="105"/>
                                        </p:tgtEl>
                                      </p:cBhvr>
                                    </p:animEffect>
                                  </p:childTnLst>
                                </p:cTn>
                              </p:par>
                            </p:childTnLst>
                          </p:cTn>
                        </p:par>
                        <p:par>
                          <p:cTn id="86" fill="hold" nodeType="afterGroup">
                            <p:stCondLst>
                              <p:cond delay="9250"/>
                            </p:stCondLst>
                            <p:childTnLst>
                              <p:par>
                                <p:cTn id="87" presetID="10"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500"/>
                                        <p:tgtEl>
                                          <p:spTgt spid="109"/>
                                        </p:tgtEl>
                                      </p:cBhvr>
                                    </p:animEffect>
                                  </p:childTnLst>
                                </p:cTn>
                              </p:par>
                            </p:childTnLst>
                          </p:cTn>
                        </p:par>
                        <p:par>
                          <p:cTn id="90" fill="hold" nodeType="afterGroup">
                            <p:stCondLst>
                              <p:cond delay="9750"/>
                            </p:stCondLst>
                            <p:childTnLst>
                              <p:par>
                                <p:cTn id="91" presetID="53"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500" fill="hold"/>
                                        <p:tgtEl>
                                          <p:spTgt spid="7"/>
                                        </p:tgtEl>
                                        <p:attrNameLst>
                                          <p:attrName>ppt_w</p:attrName>
                                        </p:attrNameLst>
                                      </p:cBhvr>
                                      <p:tavLst>
                                        <p:tav tm="0">
                                          <p:val>
                                            <p:fltVal val="0"/>
                                          </p:val>
                                        </p:tav>
                                        <p:tav tm="100000">
                                          <p:val>
                                            <p:strVal val="#ppt_w"/>
                                          </p:val>
                                        </p:tav>
                                      </p:tavLst>
                                    </p:anim>
                                    <p:anim calcmode="lin" valueType="num">
                                      <p:cBhvr>
                                        <p:cTn id="94" dur="500" fill="hold"/>
                                        <p:tgtEl>
                                          <p:spTgt spid="7"/>
                                        </p:tgtEl>
                                        <p:attrNameLst>
                                          <p:attrName>ppt_h</p:attrName>
                                        </p:attrNameLst>
                                      </p:cBhvr>
                                      <p:tavLst>
                                        <p:tav tm="0">
                                          <p:val>
                                            <p:fltVal val="0"/>
                                          </p:val>
                                        </p:tav>
                                        <p:tav tm="100000">
                                          <p:val>
                                            <p:strVal val="#ppt_h"/>
                                          </p:val>
                                        </p:tav>
                                      </p:tavLst>
                                    </p:anim>
                                    <p:animEffect transition="in" filter="fade">
                                      <p:cBhvr>
                                        <p:cTn id="95" dur="500"/>
                                        <p:tgtEl>
                                          <p:spTgt spid="7"/>
                                        </p:tgtEl>
                                      </p:cBhvr>
                                    </p:animEffect>
                                  </p:childTnLst>
                                </p:cTn>
                              </p:par>
                            </p:childTnLst>
                          </p:cTn>
                        </p:par>
                        <p:par>
                          <p:cTn id="96" fill="hold" nodeType="afterGroup">
                            <p:stCondLst>
                              <p:cond delay="10250"/>
                            </p:stCondLst>
                            <p:childTnLst>
                              <p:par>
                                <p:cTn id="97" presetID="1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 calcmode="lin" valueType="num">
                                      <p:cBhvr additive="base">
                                        <p:cTn id="99" dur="500"/>
                                        <p:tgtEl>
                                          <p:spTgt spid="110"/>
                                        </p:tgtEl>
                                        <p:attrNameLst>
                                          <p:attrName>ppt_x</p:attrName>
                                        </p:attrNameLst>
                                      </p:cBhvr>
                                      <p:tavLst>
                                        <p:tav tm="0">
                                          <p:val>
                                            <p:strVal val="#ppt_x-#ppt_w*1.125000"/>
                                          </p:val>
                                        </p:tav>
                                        <p:tav tm="100000">
                                          <p:val>
                                            <p:strVal val="#ppt_x"/>
                                          </p:val>
                                        </p:tav>
                                      </p:tavLst>
                                    </p:anim>
                                    <p:animEffect transition="in" filter="wipe(right)">
                                      <p:cBhvr>
                                        <p:cTn id="100" dur="500"/>
                                        <p:tgtEl>
                                          <p:spTgt spid="110"/>
                                        </p:tgtEl>
                                      </p:cBhvr>
                                    </p:animEffect>
                                  </p:childTnLst>
                                </p:cTn>
                              </p:par>
                            </p:childTnLst>
                          </p:cTn>
                        </p:par>
                        <p:par>
                          <p:cTn id="101" fill="hold" nodeType="afterGroup">
                            <p:stCondLst>
                              <p:cond delay="10750"/>
                            </p:stCondLst>
                            <p:childTnLst>
                              <p:par>
                                <p:cTn id="102" presetID="10"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90" grpId="0" animBg="1"/>
      <p:bldP spid="94" grpId="0"/>
      <p:bldP spid="95" grpId="0" animBg="1"/>
      <p:bldP spid="99" grpId="0"/>
      <p:bldP spid="100" grpId="0" animBg="1"/>
      <p:bldP spid="104" grpId="0"/>
      <p:bldP spid="105" grpId="0" animBg="1"/>
      <p:bldP spid="109" grpId="0"/>
      <p:bldP spid="110" grpId="0" animBg="1"/>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关于仲裁协议</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1"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rcRect l="8710" b="687"/>
          <a:stretch>
            <a:fillRect/>
          </a:stretch>
        </p:blipFill>
        <p:spPr bwMode="auto">
          <a:xfrm>
            <a:off x="-30094" y="1340768"/>
            <a:ext cx="6307069" cy="383857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14" name="Rectangle 37"/>
          <p:cNvSpPr/>
          <p:nvPr/>
        </p:nvSpPr>
        <p:spPr>
          <a:xfrm>
            <a:off x="6099175" y="1340768"/>
            <a:ext cx="6091238" cy="3838575"/>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solidFill>
                <a:schemeClr val="bg1"/>
              </a:solidFill>
            </a:endParaRPr>
          </a:p>
        </p:txBody>
      </p:sp>
      <p:sp>
        <p:nvSpPr>
          <p:cNvPr id="19" name="矩形 15"/>
          <p:cNvSpPr>
            <a:spLocks noChangeArrowheads="1"/>
          </p:cNvSpPr>
          <p:nvPr/>
        </p:nvSpPr>
        <p:spPr bwMode="auto">
          <a:xfrm>
            <a:off x="6595272" y="1571612"/>
            <a:ext cx="5229050" cy="203132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zh-CN" altLang="en-US" sz="1600" dirty="0" smtClean="0">
                <a:solidFill>
                  <a:schemeClr val="bg1"/>
                </a:solidFill>
                <a:latin typeface="微软雅黑" pitchFamily="34" charset="-122"/>
                <a:ea typeface="微软雅黑" pitchFamily="34" charset="-122"/>
                <a:sym typeface="Arial" panose="020B0604020202020204" pitchFamily="34" charset="0"/>
              </a:rPr>
              <a:t>本院仲裁示范条款</a:t>
            </a:r>
            <a:endParaRPr lang="en-US" altLang="zh-CN" sz="1600" dirty="0" smtClean="0">
              <a:solidFill>
                <a:schemeClr val="bg1"/>
              </a:solidFill>
              <a:latin typeface="微软雅黑" pitchFamily="34" charset="-122"/>
              <a:ea typeface="微软雅黑" pitchFamily="34" charset="-122"/>
              <a:sym typeface="Arial" panose="020B0604020202020204" pitchFamily="34" charset="0"/>
            </a:endParaRPr>
          </a:p>
          <a:p>
            <a:pPr defTabSz="1216025">
              <a:lnSpc>
                <a:spcPct val="120000"/>
              </a:lnSpc>
              <a:spcBef>
                <a:spcPct val="20000"/>
              </a:spcBef>
              <a:buFont typeface="Wingdings" pitchFamily="2" charset="2"/>
              <a:buChar char="p"/>
            </a:pPr>
            <a:r>
              <a:rPr lang="zh-CN" altLang="en-US" sz="1200" dirty="0" smtClean="0">
                <a:solidFill>
                  <a:schemeClr val="bg1"/>
                </a:solidFill>
                <a:latin typeface="微软雅黑" pitchFamily="34" charset="-122"/>
                <a:ea typeface="微软雅黑" pitchFamily="34" charset="-122"/>
                <a:sym typeface="Arial" panose="020B0604020202020204" pitchFamily="34" charset="0"/>
              </a:rPr>
              <a:t>凡因本合同引起或与本合同相关的任何争议，均应提交海南国际仲裁院仲裁。</a:t>
            </a:r>
            <a:r>
              <a:rPr lang="zh-CN" altLang="en-US" sz="1200" dirty="0" smtClean="0">
                <a:solidFill>
                  <a:schemeClr val="bg1"/>
                </a:solidFill>
                <a:latin typeface="华文楷体" pitchFamily="2" charset="-122"/>
                <a:ea typeface="华文楷体" pitchFamily="2" charset="-122"/>
                <a:sym typeface="Arial" panose="020B0604020202020204" pitchFamily="34" charset="0"/>
              </a:rPr>
              <a:t>仲裁协议是</a:t>
            </a:r>
            <a:r>
              <a:rPr lang="zh-CN" altLang="en-US" sz="1200" dirty="0" smtClean="0">
                <a:solidFill>
                  <a:schemeClr val="bg1"/>
                </a:solidFill>
                <a:latin typeface="华文楷体" pitchFamily="2" charset="-122"/>
                <a:ea typeface="华文楷体" pitchFamily="2" charset="-122"/>
                <a:sym typeface="微软雅黑" pitchFamily="34" charset="-122"/>
              </a:rPr>
              <a:t>当事人共同意愿将他们之间已经发生或可能发生的争议提交仲裁的意思表示。形式上须以书面方式，既包括合同中订立的仲裁条款，也包括其他书面形式达成请求仲裁的协议</a:t>
            </a:r>
            <a:r>
              <a:rPr lang="zh-CN" altLang="en-US" sz="1200" dirty="0" smtClean="0">
                <a:solidFill>
                  <a:schemeClr val="bg1"/>
                </a:solidFill>
                <a:latin typeface="华文楷体" pitchFamily="2" charset="-122"/>
                <a:ea typeface="华文楷体" pitchFamily="2" charset="-122"/>
              </a:rPr>
              <a:t>。仲裁协议是仲裁程序启动的前提和基石，是仲裁合法性、正当性的基础。</a:t>
            </a:r>
            <a:endParaRPr lang="en-US" altLang="zh-CN" sz="1200" dirty="0" smtClean="0">
              <a:solidFill>
                <a:schemeClr val="bg1"/>
              </a:solidFill>
              <a:latin typeface="华文楷体" pitchFamily="2" charset="-122"/>
              <a:ea typeface="华文楷体" pitchFamily="2" charset="-122"/>
              <a:sym typeface="Arial" panose="020B0604020202020204" pitchFamily="34" charset="0"/>
            </a:endParaRPr>
          </a:p>
          <a:p>
            <a:pPr defTabSz="1216025" eaLnBrk="1" hangingPunct="1">
              <a:lnSpc>
                <a:spcPct val="120000"/>
              </a:lnSpc>
              <a:spcBef>
                <a:spcPct val="20000"/>
              </a:spcBef>
            </a:pPr>
            <a:endParaRPr lang="en-US" altLang="zh-CN" sz="1200" dirty="0" smtClean="0">
              <a:solidFill>
                <a:schemeClr val="bg1"/>
              </a:solidFill>
              <a:latin typeface="微软雅黑" pitchFamily="34" charset="-122"/>
              <a:ea typeface="微软雅黑" pitchFamily="34" charset="-122"/>
              <a:sym typeface="Arial" panose="020B0604020202020204" pitchFamily="34" charset="0"/>
            </a:endParaRPr>
          </a:p>
          <a:p>
            <a:pPr defTabSz="1216025" eaLnBrk="1" hangingPunct="1">
              <a:lnSpc>
                <a:spcPct val="120000"/>
              </a:lnSpc>
              <a:spcBef>
                <a:spcPct val="20000"/>
              </a:spcBef>
            </a:pPr>
            <a:endParaRPr lang="en-US" altLang="zh-CN" sz="1200" dirty="0" smtClean="0">
              <a:solidFill>
                <a:schemeClr val="bg1"/>
              </a:solidFill>
              <a:latin typeface="微软雅黑" pitchFamily="34" charset="-122"/>
              <a:ea typeface="微软雅黑" pitchFamily="34" charset="-122"/>
              <a:sym typeface="Arial" panose="020B0604020202020204" pitchFamily="34" charset="0"/>
            </a:endParaRPr>
          </a:p>
        </p:txBody>
      </p:sp>
      <p:grpSp>
        <p:nvGrpSpPr>
          <p:cNvPr id="2" name="组合 19"/>
          <p:cNvGrpSpPr/>
          <p:nvPr/>
        </p:nvGrpSpPr>
        <p:grpSpPr>
          <a:xfrm>
            <a:off x="6554788" y="3104804"/>
            <a:ext cx="2459037" cy="868902"/>
            <a:chOff x="6554788" y="3144838"/>
            <a:chExt cx="2459037" cy="868902"/>
          </a:xfrm>
        </p:grpSpPr>
        <p:sp>
          <p:nvSpPr>
            <p:cNvPr id="21" name="Oval 7"/>
            <p:cNvSpPr/>
            <p:nvPr/>
          </p:nvSpPr>
          <p:spPr>
            <a:xfrm>
              <a:off x="6554788" y="3144838"/>
              <a:ext cx="587375"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AU" sz="1600">
                <a:solidFill>
                  <a:schemeClr val="bg1"/>
                </a:solidFill>
                <a:latin typeface="微软雅黑" pitchFamily="34" charset="-122"/>
                <a:ea typeface="微软雅黑" pitchFamily="34" charset="-122"/>
              </a:endParaRPr>
            </a:p>
          </p:txBody>
        </p:sp>
        <p:sp>
          <p:nvSpPr>
            <p:cNvPr id="22" name="Freeform 93"/>
            <p:cNvSpPr>
              <a:spLocks noEditPoints="1"/>
            </p:cNvSpPr>
            <p:nvPr/>
          </p:nvSpPr>
          <p:spPr bwMode="auto">
            <a:xfrm>
              <a:off x="6748463" y="3262313"/>
              <a:ext cx="220662" cy="295275"/>
            </a:xfrm>
            <a:custGeom>
              <a:avLst/>
              <a:gdLst>
                <a:gd name="T0" fmla="*/ 192006 w 216"/>
                <a:gd name="T1" fmla="*/ 129740 h 288"/>
                <a:gd name="T2" fmla="*/ 192006 w 216"/>
                <a:gd name="T3" fmla="*/ 81345 h 288"/>
                <a:gd name="T4" fmla="*/ 111323 w 216"/>
                <a:gd name="T5" fmla="*/ 0 h 288"/>
                <a:gd name="T6" fmla="*/ 110302 w 216"/>
                <a:gd name="T7" fmla="*/ 0 h 288"/>
                <a:gd name="T8" fmla="*/ 108259 w 216"/>
                <a:gd name="T9" fmla="*/ 0 h 288"/>
                <a:gd name="T10" fmla="*/ 28597 w 216"/>
                <a:gd name="T11" fmla="*/ 81345 h 288"/>
                <a:gd name="T12" fmla="*/ 28597 w 216"/>
                <a:gd name="T13" fmla="*/ 129740 h 288"/>
                <a:gd name="T14" fmla="*/ 0 w 216"/>
                <a:gd name="T15" fmla="*/ 129740 h 288"/>
                <a:gd name="T16" fmla="*/ 0 w 216"/>
                <a:gd name="T17" fmla="*/ 296548 h 288"/>
                <a:gd name="T18" fmla="*/ 220603 w 216"/>
                <a:gd name="T19" fmla="*/ 296548 h 288"/>
                <a:gd name="T20" fmla="*/ 220603 w 216"/>
                <a:gd name="T21" fmla="*/ 129740 h 288"/>
                <a:gd name="T22" fmla="*/ 192006 w 216"/>
                <a:gd name="T23" fmla="*/ 129740 h 288"/>
                <a:gd name="T24" fmla="*/ 135834 w 216"/>
                <a:gd name="T25" fmla="*/ 266687 h 288"/>
                <a:gd name="T26" fmla="*/ 85790 w 216"/>
                <a:gd name="T27" fmla="*/ 266687 h 288"/>
                <a:gd name="T28" fmla="*/ 98046 w 216"/>
                <a:gd name="T29" fmla="*/ 212114 h 288"/>
                <a:gd name="T30" fmla="*/ 85790 w 216"/>
                <a:gd name="T31" fmla="*/ 190491 h 288"/>
                <a:gd name="T32" fmla="*/ 110302 w 216"/>
                <a:gd name="T33" fmla="*/ 165779 h 288"/>
                <a:gd name="T34" fmla="*/ 135834 w 216"/>
                <a:gd name="T35" fmla="*/ 190491 h 288"/>
                <a:gd name="T36" fmla="*/ 122557 w 216"/>
                <a:gd name="T37" fmla="*/ 212114 h 288"/>
                <a:gd name="T38" fmla="*/ 135834 w 216"/>
                <a:gd name="T39" fmla="*/ 266687 h 288"/>
                <a:gd name="T40" fmla="*/ 151154 w 216"/>
                <a:gd name="T41" fmla="*/ 129740 h 288"/>
                <a:gd name="T42" fmla="*/ 68428 w 216"/>
                <a:gd name="T43" fmla="*/ 129740 h 288"/>
                <a:gd name="T44" fmla="*/ 68428 w 216"/>
                <a:gd name="T45" fmla="*/ 81345 h 288"/>
                <a:gd name="T46" fmla="*/ 108259 w 216"/>
                <a:gd name="T47" fmla="*/ 41187 h 288"/>
                <a:gd name="T48" fmla="*/ 110302 w 216"/>
                <a:gd name="T49" fmla="*/ 41187 h 288"/>
                <a:gd name="T50" fmla="*/ 111323 w 216"/>
                <a:gd name="T51" fmla="*/ 41187 h 288"/>
                <a:gd name="T52" fmla="*/ 151154 w 216"/>
                <a:gd name="T53" fmla="*/ 81345 h 288"/>
                <a:gd name="T54" fmla="*/ 151154 w 216"/>
                <a:gd name="T55" fmla="*/ 12974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gradFill>
              <a:gsLst>
                <a:gs pos="0">
                  <a:srgbClr val="326698"/>
                </a:gs>
                <a:gs pos="100000">
                  <a:srgbClr val="66CDCC"/>
                </a:gs>
              </a:gsLst>
              <a:lin ang="7200000" scaled="0"/>
            </a:gradFill>
            <a:ln>
              <a:noFill/>
            </a:ln>
            <a:extLst/>
          </p:spPr>
          <p:txBody>
            <a:bodyPr/>
            <a:lstStyle/>
            <a:p>
              <a:endParaRPr lang="zh-CN" altLang="en-US">
                <a:solidFill>
                  <a:schemeClr val="bg1"/>
                </a:solidFill>
                <a:latin typeface="微软雅黑" pitchFamily="34" charset="-122"/>
                <a:ea typeface="微软雅黑" pitchFamily="34" charset="-122"/>
              </a:endParaRPr>
            </a:p>
          </p:txBody>
        </p:sp>
        <p:sp>
          <p:nvSpPr>
            <p:cNvPr id="23" name="TextBox 13"/>
            <p:cNvSpPr txBox="1">
              <a:spLocks noChangeArrowheads="1"/>
            </p:cNvSpPr>
            <p:nvPr/>
          </p:nvSpPr>
          <p:spPr bwMode="auto">
            <a:xfrm>
              <a:off x="7324725" y="3176588"/>
              <a:ext cx="1689100" cy="837152"/>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dirty="0" smtClean="0">
                  <a:solidFill>
                    <a:schemeClr val="bg1"/>
                  </a:solidFill>
                  <a:latin typeface="微软雅黑" pitchFamily="34" charset="-122"/>
                  <a:ea typeface="微软雅黑" pitchFamily="34" charset="-122"/>
                  <a:sym typeface="Arial" panose="020B0604020202020204" pitchFamily="34" charset="0"/>
                </a:rPr>
                <a:t>形式要件</a:t>
              </a:r>
              <a:endParaRPr lang="en-US" altLang="zh-CN" sz="1600" dirty="0">
                <a:solidFill>
                  <a:schemeClr val="bg1"/>
                </a:solidFill>
                <a:latin typeface="微软雅黑" pitchFamily="34" charset="-122"/>
                <a:ea typeface="微软雅黑" pitchFamily="34" charset="-122"/>
                <a:sym typeface="Arial" panose="020B0604020202020204" pitchFamily="34" charset="0"/>
              </a:endParaRPr>
            </a:p>
            <a:p>
              <a:pPr>
                <a:spcBef>
                  <a:spcPct val="20000"/>
                </a:spcBef>
              </a:pPr>
              <a:r>
                <a:rPr lang="zh-CN" altLang="en-US" sz="1200" dirty="0" smtClean="0">
                  <a:solidFill>
                    <a:schemeClr val="bg1"/>
                  </a:solidFill>
                  <a:latin typeface="微软雅黑" pitchFamily="34" charset="-122"/>
                  <a:ea typeface="微软雅黑" pitchFamily="34" charset="-122"/>
                  <a:sym typeface="Arial" panose="020B0604020202020204" pitchFamily="34" charset="0"/>
                </a:rPr>
                <a:t>书面形式可证明仲裁协议存在；减少是否存在仲裁协议的争议。</a:t>
              </a:r>
              <a:endParaRPr lang="en-US" altLang="zh-CN" sz="12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3" name="组合 23"/>
          <p:cNvGrpSpPr/>
          <p:nvPr/>
        </p:nvGrpSpPr>
        <p:grpSpPr>
          <a:xfrm>
            <a:off x="9291638" y="3104804"/>
            <a:ext cx="2420192" cy="868902"/>
            <a:chOff x="9291638" y="3144838"/>
            <a:chExt cx="2420192" cy="868902"/>
          </a:xfrm>
        </p:grpSpPr>
        <p:sp>
          <p:nvSpPr>
            <p:cNvPr id="25" name="Oval 14"/>
            <p:cNvSpPr/>
            <p:nvPr/>
          </p:nvSpPr>
          <p:spPr>
            <a:xfrm>
              <a:off x="9291638" y="3144838"/>
              <a:ext cx="587375"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600">
                <a:solidFill>
                  <a:schemeClr val="bg1"/>
                </a:solidFill>
                <a:latin typeface="微软雅黑" pitchFamily="34" charset="-122"/>
                <a:ea typeface="微软雅黑" pitchFamily="34" charset="-122"/>
              </a:endParaRPr>
            </a:p>
          </p:txBody>
        </p:sp>
        <p:sp>
          <p:nvSpPr>
            <p:cNvPr id="26" name="Freeform 112"/>
            <p:cNvSpPr>
              <a:spLocks noEditPoints="1"/>
            </p:cNvSpPr>
            <p:nvPr/>
          </p:nvSpPr>
          <p:spPr bwMode="auto">
            <a:xfrm>
              <a:off x="9439275" y="3292475"/>
              <a:ext cx="293688" cy="295275"/>
            </a:xfrm>
            <a:custGeom>
              <a:avLst/>
              <a:gdLst>
                <a:gd name="T0" fmla="*/ 183189 w 288"/>
                <a:gd name="T1" fmla="*/ 123562 h 288"/>
                <a:gd name="T2" fmla="*/ 187283 w 288"/>
                <a:gd name="T3" fmla="*/ 94731 h 288"/>
                <a:gd name="T4" fmla="*/ 94153 w 288"/>
                <a:gd name="T5" fmla="*/ 0 h 288"/>
                <a:gd name="T6" fmla="*/ 0 w 288"/>
                <a:gd name="T7" fmla="*/ 94731 h 288"/>
                <a:gd name="T8" fmla="*/ 94153 w 288"/>
                <a:gd name="T9" fmla="*/ 188432 h 288"/>
                <a:gd name="T10" fmla="*/ 123832 w 288"/>
                <a:gd name="T11" fmla="*/ 183283 h 288"/>
                <a:gd name="T12" fmla="*/ 145323 w 288"/>
                <a:gd name="T13" fmla="*/ 204906 h 288"/>
                <a:gd name="T14" fmla="*/ 190353 w 288"/>
                <a:gd name="T15" fmla="*/ 204906 h 288"/>
                <a:gd name="T16" fmla="*/ 190353 w 288"/>
                <a:gd name="T17" fmla="*/ 251242 h 288"/>
                <a:gd name="T18" fmla="*/ 190353 w 288"/>
                <a:gd name="T19" fmla="*/ 251242 h 288"/>
                <a:gd name="T20" fmla="*/ 235383 w 288"/>
                <a:gd name="T21" fmla="*/ 251242 h 288"/>
                <a:gd name="T22" fmla="*/ 235383 w 288"/>
                <a:gd name="T23" fmla="*/ 296548 h 288"/>
                <a:gd name="T24" fmla="*/ 235383 w 288"/>
                <a:gd name="T25" fmla="*/ 296548 h 288"/>
                <a:gd name="T26" fmla="*/ 294740 w 288"/>
                <a:gd name="T27" fmla="*/ 296548 h 288"/>
                <a:gd name="T28" fmla="*/ 294740 w 288"/>
                <a:gd name="T29" fmla="*/ 296548 h 288"/>
                <a:gd name="T30" fmla="*/ 294740 w 288"/>
                <a:gd name="T31" fmla="*/ 296548 h 288"/>
                <a:gd name="T32" fmla="*/ 294740 w 288"/>
                <a:gd name="T33" fmla="*/ 236827 h 288"/>
                <a:gd name="T34" fmla="*/ 183189 w 288"/>
                <a:gd name="T35" fmla="*/ 123562 h 288"/>
                <a:gd name="T36" fmla="*/ 74708 w 288"/>
                <a:gd name="T37" fmla="*/ 106057 h 288"/>
                <a:gd name="T38" fmla="*/ 42983 w 288"/>
                <a:gd name="T39" fmla="*/ 74137 h 288"/>
                <a:gd name="T40" fmla="*/ 74708 w 288"/>
                <a:gd name="T41" fmla="*/ 42217 h 288"/>
                <a:gd name="T42" fmla="*/ 106434 w 288"/>
                <a:gd name="T43" fmla="*/ 74137 h 288"/>
                <a:gd name="T44" fmla="*/ 74708 w 288"/>
                <a:gd name="T45" fmla="*/ 106057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gradFill>
              <a:gsLst>
                <a:gs pos="0">
                  <a:srgbClr val="326698"/>
                </a:gs>
                <a:gs pos="100000">
                  <a:srgbClr val="66CDCC"/>
                </a:gs>
              </a:gsLst>
              <a:lin ang="7200000" scaled="0"/>
            </a:gradFill>
            <a:ln>
              <a:noFill/>
            </a:ln>
            <a:extLst/>
          </p:spPr>
          <p:txBody>
            <a:bodyPr/>
            <a:lstStyle/>
            <a:p>
              <a:endParaRPr lang="zh-CN" altLang="en-US">
                <a:solidFill>
                  <a:schemeClr val="bg1"/>
                </a:solidFill>
                <a:latin typeface="微软雅黑" pitchFamily="34" charset="-122"/>
                <a:ea typeface="微软雅黑" pitchFamily="34" charset="-122"/>
              </a:endParaRPr>
            </a:p>
          </p:txBody>
        </p:sp>
        <p:sp>
          <p:nvSpPr>
            <p:cNvPr id="27" name="TextBox 13"/>
            <p:cNvSpPr txBox="1">
              <a:spLocks noChangeArrowheads="1"/>
            </p:cNvSpPr>
            <p:nvPr/>
          </p:nvSpPr>
          <p:spPr bwMode="auto">
            <a:xfrm>
              <a:off x="10026650" y="3176588"/>
              <a:ext cx="1685180" cy="837152"/>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600" dirty="0" smtClean="0">
                  <a:solidFill>
                    <a:schemeClr val="bg1"/>
                  </a:solidFill>
                  <a:latin typeface="微软雅黑" pitchFamily="34" charset="-122"/>
                  <a:ea typeface="微软雅黑" pitchFamily="34" charset="-122"/>
                  <a:sym typeface="Arial" panose="020B0604020202020204" pitchFamily="34" charset="0"/>
                </a:rPr>
                <a:t>独立性</a:t>
              </a:r>
              <a:endParaRPr lang="en-US" altLang="zh-CN" sz="1600" dirty="0">
                <a:solidFill>
                  <a:schemeClr val="bg1"/>
                </a:solidFill>
                <a:latin typeface="微软雅黑" pitchFamily="34" charset="-122"/>
                <a:ea typeface="微软雅黑" pitchFamily="34" charset="-122"/>
                <a:sym typeface="Arial" panose="020B0604020202020204" pitchFamily="34" charset="0"/>
              </a:endParaRPr>
            </a:p>
            <a:p>
              <a:pPr eaLnBrk="1" hangingPunct="1">
                <a:spcBef>
                  <a:spcPct val="20000"/>
                </a:spcBef>
              </a:pPr>
              <a:r>
                <a:rPr lang="zh-CN" altLang="en-US" sz="1200" dirty="0" smtClean="0">
                  <a:solidFill>
                    <a:schemeClr val="bg1"/>
                  </a:solidFill>
                  <a:latin typeface="微软雅黑" pitchFamily="34" charset="-122"/>
                  <a:ea typeface="微软雅黑" pitchFamily="34" charset="-122"/>
                  <a:sym typeface="Arial" panose="020B0604020202020204" pitchFamily="34" charset="0"/>
                </a:rPr>
                <a:t>可分性，按照法律单独判断其有效性，主合同变化不影响其效力。</a:t>
              </a:r>
              <a:endParaRPr lang="en-US" altLang="zh-CN" sz="12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4" name="组合 27"/>
          <p:cNvGrpSpPr/>
          <p:nvPr/>
        </p:nvGrpSpPr>
        <p:grpSpPr>
          <a:xfrm>
            <a:off x="6554788" y="3985543"/>
            <a:ext cx="2459037" cy="895889"/>
            <a:chOff x="6554788" y="4300538"/>
            <a:chExt cx="2459037" cy="895889"/>
          </a:xfrm>
        </p:grpSpPr>
        <p:sp>
          <p:nvSpPr>
            <p:cNvPr id="29" name="Oval 11"/>
            <p:cNvSpPr/>
            <p:nvPr/>
          </p:nvSpPr>
          <p:spPr>
            <a:xfrm>
              <a:off x="6554788" y="4300538"/>
              <a:ext cx="587375"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600">
                <a:solidFill>
                  <a:schemeClr val="bg1"/>
                </a:solidFill>
                <a:latin typeface="微软雅黑" pitchFamily="34" charset="-122"/>
                <a:ea typeface="微软雅黑" pitchFamily="34" charset="-122"/>
              </a:endParaRPr>
            </a:p>
          </p:txBody>
        </p:sp>
        <p:sp>
          <p:nvSpPr>
            <p:cNvPr id="30" name="Freeform 94"/>
            <p:cNvSpPr>
              <a:spLocks noEditPoints="1"/>
            </p:cNvSpPr>
            <p:nvPr/>
          </p:nvSpPr>
          <p:spPr bwMode="auto">
            <a:xfrm>
              <a:off x="6710363" y="4438650"/>
              <a:ext cx="295275" cy="274638"/>
            </a:xfrm>
            <a:custGeom>
              <a:avLst/>
              <a:gdLst>
                <a:gd name="T0" fmla="*/ 220032 w 288"/>
                <a:gd name="T1" fmla="*/ 0 h 269"/>
                <a:gd name="T2" fmla="*/ 217985 w 288"/>
                <a:gd name="T3" fmla="*/ 0 h 269"/>
                <a:gd name="T4" fmla="*/ 216961 w 288"/>
                <a:gd name="T5" fmla="*/ 0 h 269"/>
                <a:gd name="T6" fmla="*/ 142253 w 288"/>
                <a:gd name="T7" fmla="*/ 74587 h 269"/>
                <a:gd name="T8" fmla="*/ 142253 w 288"/>
                <a:gd name="T9" fmla="*/ 119544 h 269"/>
                <a:gd name="T10" fmla="*/ 0 w 288"/>
                <a:gd name="T11" fmla="*/ 119544 h 269"/>
                <a:gd name="T12" fmla="*/ 0 w 288"/>
                <a:gd name="T13" fmla="*/ 274849 h 269"/>
                <a:gd name="T14" fmla="*/ 206727 w 288"/>
                <a:gd name="T15" fmla="*/ 274849 h 269"/>
                <a:gd name="T16" fmla="*/ 206727 w 288"/>
                <a:gd name="T17" fmla="*/ 119544 h 269"/>
                <a:gd name="T18" fmla="*/ 179095 w 288"/>
                <a:gd name="T19" fmla="*/ 119544 h 269"/>
                <a:gd name="T20" fmla="*/ 179095 w 288"/>
                <a:gd name="T21" fmla="*/ 74587 h 269"/>
                <a:gd name="T22" fmla="*/ 216961 w 288"/>
                <a:gd name="T23" fmla="*/ 36783 h 269"/>
                <a:gd name="T24" fmla="*/ 219008 w 288"/>
                <a:gd name="T25" fmla="*/ 36783 h 269"/>
                <a:gd name="T26" fmla="*/ 220032 w 288"/>
                <a:gd name="T27" fmla="*/ 36783 h 269"/>
                <a:gd name="T28" fmla="*/ 256874 w 288"/>
                <a:gd name="T29" fmla="*/ 74587 h 269"/>
                <a:gd name="T30" fmla="*/ 256874 w 288"/>
                <a:gd name="T31" fmla="*/ 92979 h 269"/>
                <a:gd name="T32" fmla="*/ 270178 w 288"/>
                <a:gd name="T33" fmla="*/ 92979 h 269"/>
                <a:gd name="T34" fmla="*/ 270178 w 288"/>
                <a:gd name="T35" fmla="*/ 97066 h 269"/>
                <a:gd name="T36" fmla="*/ 256874 w 288"/>
                <a:gd name="T37" fmla="*/ 109327 h 269"/>
                <a:gd name="T38" fmla="*/ 256874 w 288"/>
                <a:gd name="T39" fmla="*/ 119544 h 269"/>
                <a:gd name="T40" fmla="*/ 294740 w 288"/>
                <a:gd name="T41" fmla="*/ 119544 h 269"/>
                <a:gd name="T42" fmla="*/ 294740 w 288"/>
                <a:gd name="T43" fmla="*/ 74587 h 269"/>
                <a:gd name="T44" fmla="*/ 220032 w 288"/>
                <a:gd name="T45" fmla="*/ 0 h 269"/>
                <a:gd name="T46" fmla="*/ 126902 w 288"/>
                <a:gd name="T47" fmla="*/ 246240 h 269"/>
                <a:gd name="T48" fmla="*/ 79825 w 288"/>
                <a:gd name="T49" fmla="*/ 246240 h 269"/>
                <a:gd name="T50" fmla="*/ 91083 w 288"/>
                <a:gd name="T51" fmla="*/ 196175 h 269"/>
                <a:gd name="T52" fmla="*/ 79825 w 288"/>
                <a:gd name="T53" fmla="*/ 175740 h 269"/>
                <a:gd name="T54" fmla="*/ 103364 w 288"/>
                <a:gd name="T55" fmla="*/ 152240 h 269"/>
                <a:gd name="T56" fmla="*/ 126902 w 288"/>
                <a:gd name="T57" fmla="*/ 175740 h 269"/>
                <a:gd name="T58" fmla="*/ 114621 w 288"/>
                <a:gd name="T59" fmla="*/ 196175 h 269"/>
                <a:gd name="T60" fmla="*/ 126902 w 288"/>
                <a:gd name="T61" fmla="*/ 24624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gradFill>
              <a:gsLst>
                <a:gs pos="0">
                  <a:srgbClr val="326698"/>
                </a:gs>
                <a:gs pos="100000">
                  <a:srgbClr val="66CDCC"/>
                </a:gs>
              </a:gsLst>
              <a:lin ang="7200000" scaled="0"/>
            </a:gradFill>
            <a:ln>
              <a:noFill/>
            </a:ln>
            <a:extLst/>
          </p:spPr>
          <p:txBody>
            <a:bodyPr/>
            <a:lstStyle/>
            <a:p>
              <a:endParaRPr lang="zh-CN" altLang="en-US">
                <a:solidFill>
                  <a:schemeClr val="bg1"/>
                </a:solidFill>
                <a:latin typeface="微软雅黑" pitchFamily="34" charset="-122"/>
                <a:ea typeface="微软雅黑" pitchFamily="34" charset="-122"/>
              </a:endParaRPr>
            </a:p>
          </p:txBody>
        </p:sp>
        <p:sp>
          <p:nvSpPr>
            <p:cNvPr id="31" name="TextBox 13"/>
            <p:cNvSpPr txBox="1">
              <a:spLocks noChangeArrowheads="1"/>
            </p:cNvSpPr>
            <p:nvPr/>
          </p:nvSpPr>
          <p:spPr bwMode="auto">
            <a:xfrm>
              <a:off x="7324725" y="4359275"/>
              <a:ext cx="1689100" cy="837152"/>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600" dirty="0" smtClean="0">
                  <a:solidFill>
                    <a:schemeClr val="bg1"/>
                  </a:solidFill>
                  <a:latin typeface="微软雅黑" pitchFamily="34" charset="-122"/>
                  <a:ea typeface="微软雅黑" pitchFamily="34" charset="-122"/>
                  <a:sym typeface="Arial" panose="020B0604020202020204" pitchFamily="34" charset="0"/>
                </a:rPr>
                <a:t>仲裁协议有效性</a:t>
              </a:r>
              <a:endParaRPr lang="en-US" altLang="zh-CN" sz="1600" dirty="0">
                <a:solidFill>
                  <a:schemeClr val="bg1"/>
                </a:solidFill>
                <a:latin typeface="微软雅黑" pitchFamily="34" charset="-122"/>
                <a:ea typeface="微软雅黑" pitchFamily="34" charset="-122"/>
                <a:sym typeface="Arial" panose="020B0604020202020204" pitchFamily="34" charset="0"/>
              </a:endParaRPr>
            </a:p>
            <a:p>
              <a:pPr eaLnBrk="1" hangingPunct="1">
                <a:spcBef>
                  <a:spcPct val="20000"/>
                </a:spcBef>
              </a:pPr>
              <a:r>
                <a:rPr lang="zh-CN" altLang="en-US" sz="1200" dirty="0" smtClean="0">
                  <a:solidFill>
                    <a:schemeClr val="bg1"/>
                  </a:solidFill>
                  <a:latin typeface="微软雅黑" pitchFamily="34" charset="-122"/>
                  <a:ea typeface="微软雅黑" pitchFamily="34" charset="-122"/>
                  <a:sym typeface="Arial" panose="020B0604020202020204" pitchFamily="34" charset="0"/>
                </a:rPr>
                <a:t>三要素：请求仲裁意思表示、仲裁事项、选定的机构。</a:t>
              </a:r>
              <a:endParaRPr lang="en-US" altLang="zh-CN" sz="12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5" name="组合 31"/>
          <p:cNvGrpSpPr/>
          <p:nvPr/>
        </p:nvGrpSpPr>
        <p:grpSpPr>
          <a:xfrm>
            <a:off x="9291638" y="3985543"/>
            <a:ext cx="2420192" cy="895889"/>
            <a:chOff x="9291638" y="4300538"/>
            <a:chExt cx="2420192" cy="895889"/>
          </a:xfrm>
        </p:grpSpPr>
        <p:sp>
          <p:nvSpPr>
            <p:cNvPr id="33" name="Oval 17"/>
            <p:cNvSpPr/>
            <p:nvPr/>
          </p:nvSpPr>
          <p:spPr>
            <a:xfrm>
              <a:off x="9291638" y="4300538"/>
              <a:ext cx="587375"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AU" sz="1600">
                <a:solidFill>
                  <a:schemeClr val="bg1"/>
                </a:solidFill>
                <a:latin typeface="微软雅黑" pitchFamily="34" charset="-122"/>
                <a:ea typeface="微软雅黑" pitchFamily="34" charset="-122"/>
              </a:endParaRPr>
            </a:p>
          </p:txBody>
        </p:sp>
        <p:sp>
          <p:nvSpPr>
            <p:cNvPr id="34" name="Freeform 91"/>
            <p:cNvSpPr/>
            <p:nvPr/>
          </p:nvSpPr>
          <p:spPr bwMode="auto">
            <a:xfrm>
              <a:off x="9509125" y="4446588"/>
              <a:ext cx="149225" cy="295275"/>
            </a:xfrm>
            <a:custGeom>
              <a:avLst/>
              <a:gdLst>
                <a:gd name="T0" fmla="*/ 148274 w 144"/>
                <a:gd name="T1" fmla="*/ 73685 h 288"/>
                <a:gd name="T2" fmla="*/ 74137 w 144"/>
                <a:gd name="T3" fmla="*/ 0 h 288"/>
                <a:gd name="T4" fmla="*/ 0 w 144"/>
                <a:gd name="T5" fmla="*/ 73685 h 288"/>
                <a:gd name="T6" fmla="*/ 37069 w 144"/>
                <a:gd name="T7" fmla="*/ 137136 h 288"/>
                <a:gd name="T8" fmla="*/ 0 w 144"/>
                <a:gd name="T9" fmla="*/ 294740 h 288"/>
                <a:gd name="T10" fmla="*/ 148274 w 144"/>
                <a:gd name="T11" fmla="*/ 294740 h 288"/>
                <a:gd name="T12" fmla="*/ 112235 w 144"/>
                <a:gd name="T13" fmla="*/ 137136 h 288"/>
                <a:gd name="T14" fmla="*/ 148274 w 144"/>
                <a:gd name="T15" fmla="*/ 73685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gradFill>
              <a:gsLst>
                <a:gs pos="0">
                  <a:srgbClr val="326698"/>
                </a:gs>
                <a:gs pos="100000">
                  <a:srgbClr val="66CDCC"/>
                </a:gs>
              </a:gsLst>
              <a:lin ang="7200000" scaled="0"/>
            </a:gradFill>
            <a:ln>
              <a:noFill/>
            </a:ln>
            <a:extLst/>
          </p:spPr>
          <p:txBody>
            <a:bodyPr/>
            <a:lstStyle/>
            <a:p>
              <a:endParaRPr lang="zh-CN" altLang="en-US">
                <a:solidFill>
                  <a:schemeClr val="bg1"/>
                </a:solidFill>
                <a:latin typeface="微软雅黑" pitchFamily="34" charset="-122"/>
                <a:ea typeface="微软雅黑" pitchFamily="34" charset="-122"/>
              </a:endParaRPr>
            </a:p>
          </p:txBody>
        </p:sp>
        <p:sp>
          <p:nvSpPr>
            <p:cNvPr id="35" name="TextBox 13"/>
            <p:cNvSpPr txBox="1">
              <a:spLocks noChangeArrowheads="1"/>
            </p:cNvSpPr>
            <p:nvPr/>
          </p:nvSpPr>
          <p:spPr bwMode="auto">
            <a:xfrm>
              <a:off x="10026650" y="4359275"/>
              <a:ext cx="1685180" cy="837152"/>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600" dirty="0" smtClean="0">
                  <a:solidFill>
                    <a:schemeClr val="bg1"/>
                  </a:solidFill>
                  <a:latin typeface="微软雅黑" pitchFamily="34" charset="-122"/>
                  <a:ea typeface="微软雅黑" pitchFamily="34" charset="-122"/>
                  <a:sym typeface="Arial" panose="020B0604020202020204" pitchFamily="34" charset="0"/>
                </a:rPr>
                <a:t>协议效力</a:t>
              </a:r>
              <a:endParaRPr lang="en-US" altLang="zh-CN" sz="1600" dirty="0">
                <a:solidFill>
                  <a:schemeClr val="bg1"/>
                </a:solidFill>
                <a:latin typeface="微软雅黑" pitchFamily="34" charset="-122"/>
                <a:ea typeface="微软雅黑" pitchFamily="34" charset="-122"/>
                <a:sym typeface="Arial" panose="020B0604020202020204" pitchFamily="34" charset="0"/>
              </a:endParaRPr>
            </a:p>
            <a:p>
              <a:pPr eaLnBrk="1" hangingPunct="1">
                <a:spcBef>
                  <a:spcPct val="20000"/>
                </a:spcBef>
              </a:pPr>
              <a:r>
                <a:rPr lang="zh-CN" altLang="en-US" sz="1200" dirty="0" smtClean="0">
                  <a:solidFill>
                    <a:schemeClr val="bg1"/>
                  </a:solidFill>
                  <a:latin typeface="微软雅黑" pitchFamily="34" charset="-122"/>
                  <a:ea typeface="微软雅黑" pitchFamily="34" charset="-122"/>
                  <a:sym typeface="Arial" panose="020B0604020202020204" pitchFamily="34" charset="0"/>
                </a:rPr>
                <a:t>仲裁协议的相对性及局限性；仲裁协议效力的有限扩张。</a:t>
              </a:r>
              <a:endParaRPr lang="en-US" altLang="zh-CN" sz="1200" dirty="0">
                <a:solidFill>
                  <a:schemeClr val="bg1"/>
                </a:solidFill>
                <a:latin typeface="微软雅黑" pitchFamily="34" charset="-122"/>
                <a:ea typeface="微软雅黑" pitchFamily="34" charset="-122"/>
                <a:sym typeface="Arial" panose="020B0604020202020204" pitchFamily="34" charset="0"/>
              </a:endParaRPr>
            </a:p>
          </p:txBody>
        </p:sp>
      </p:grpSp>
    </p:spTree>
    <p:extLst>
      <p:ext uri="{BB962C8B-B14F-4D97-AF65-F5344CB8AC3E}">
        <p14:creationId xmlns:p14="http://schemas.microsoft.com/office/powerpoint/2010/main" xmlns:p15="http://schemas.microsoft.com/office/powerpoint/2012/main" xmlns="" val="1402793850"/>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 presetClass="entr" presetSubtype="8" fill="hold" nodeType="withEffect">
                                  <p:stCondLst>
                                    <p:cond delay="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5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4"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255618"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关于仲裁地</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137" name="矩形 136"/>
          <p:cNvSpPr/>
          <p:nvPr/>
        </p:nvSpPr>
        <p:spPr>
          <a:xfrm>
            <a:off x="1728371" y="2140752"/>
            <a:ext cx="2714265" cy="1372104"/>
          </a:xfrm>
          <a:prstGeom prst="rect">
            <a:avLst/>
          </a:prstGeom>
          <a:blipFill dpi="0" rotWithShape="0">
            <a:blip r:embed="rId4"/>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142" name="矩形 141"/>
          <p:cNvSpPr/>
          <p:nvPr/>
        </p:nvSpPr>
        <p:spPr>
          <a:xfrm>
            <a:off x="4723441" y="2140752"/>
            <a:ext cx="2714265" cy="1372104"/>
          </a:xfrm>
          <a:prstGeom prst="rect">
            <a:avLst/>
          </a:prstGeom>
          <a:blipFill dpi="0" rotWithShape="0">
            <a:blip r:embed="rId5" cstate="prin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143" name="矩形 142"/>
          <p:cNvSpPr/>
          <p:nvPr/>
        </p:nvSpPr>
        <p:spPr>
          <a:xfrm>
            <a:off x="7747777" y="2140752"/>
            <a:ext cx="2714265" cy="1372104"/>
          </a:xfrm>
          <a:prstGeom prst="rect">
            <a:avLst/>
          </a:prstGeom>
          <a:blipFill dpi="0" rotWithShape="0">
            <a:blip r:embed="rId6" cstate="prin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144" name="矩形 143"/>
          <p:cNvSpPr/>
          <p:nvPr/>
        </p:nvSpPr>
        <p:spPr>
          <a:xfrm>
            <a:off x="1728370" y="1773448"/>
            <a:ext cx="2714265" cy="367304"/>
          </a:xfrm>
          <a:prstGeom prst="rect">
            <a:avLst/>
          </a:prstGeom>
          <a:gradFill>
            <a:gsLst>
              <a:gs pos="0">
                <a:srgbClr val="326698"/>
              </a:gs>
              <a:gs pos="100000">
                <a:srgbClr val="66CDC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bg1"/>
                </a:solidFill>
                <a:latin typeface="微软雅黑" pitchFamily="34" charset="-122"/>
                <a:ea typeface="微软雅黑" pitchFamily="34" charset="-122"/>
                <a:cs typeface="Lato Regular"/>
              </a:rPr>
              <a:t>明确约定的情形</a:t>
            </a:r>
            <a:endParaRPr lang="en-US" sz="1400" dirty="0">
              <a:solidFill>
                <a:schemeClr val="bg1"/>
              </a:solidFill>
              <a:latin typeface="微软雅黑" pitchFamily="34" charset="-122"/>
              <a:ea typeface="微软雅黑" pitchFamily="34" charset="-122"/>
              <a:cs typeface="Lato Regular"/>
            </a:endParaRPr>
          </a:p>
        </p:txBody>
      </p:sp>
      <p:sp>
        <p:nvSpPr>
          <p:cNvPr id="160" name="矩形 159"/>
          <p:cNvSpPr/>
          <p:nvPr/>
        </p:nvSpPr>
        <p:spPr>
          <a:xfrm>
            <a:off x="4723440" y="1773448"/>
            <a:ext cx="2714265" cy="367304"/>
          </a:xfrm>
          <a:prstGeom prst="rect">
            <a:avLst/>
          </a:prstGeom>
          <a:gradFill>
            <a:gsLst>
              <a:gs pos="0">
                <a:srgbClr val="326698"/>
              </a:gs>
              <a:gs pos="100000">
                <a:srgbClr val="66CDC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latin typeface="微软雅黑" pitchFamily="34" charset="-122"/>
                <a:ea typeface="微软雅黑" pitchFamily="34" charset="-122"/>
              </a:rPr>
              <a:t>没有约定或约定不明</a:t>
            </a:r>
            <a:endParaRPr lang="zh-CN" altLang="en-US" sz="1400" dirty="0">
              <a:latin typeface="微软雅黑" pitchFamily="34" charset="-122"/>
              <a:ea typeface="微软雅黑" pitchFamily="34" charset="-122"/>
            </a:endParaRPr>
          </a:p>
        </p:txBody>
      </p:sp>
      <p:sp>
        <p:nvSpPr>
          <p:cNvPr id="161" name="矩形 160"/>
          <p:cNvSpPr/>
          <p:nvPr/>
        </p:nvSpPr>
        <p:spPr>
          <a:xfrm>
            <a:off x="7747776" y="1773448"/>
            <a:ext cx="2714265" cy="367304"/>
          </a:xfrm>
          <a:prstGeom prst="rect">
            <a:avLst/>
          </a:prstGeom>
          <a:gradFill>
            <a:gsLst>
              <a:gs pos="0">
                <a:srgbClr val="326698"/>
              </a:gs>
              <a:gs pos="100000">
                <a:srgbClr val="66CDC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latin typeface="微软雅黑" pitchFamily="34" charset="-122"/>
                <a:ea typeface="微软雅黑" pitchFamily="34" charset="-122"/>
              </a:rPr>
              <a:t>仲裁裁决与仲裁地</a:t>
            </a:r>
            <a:endParaRPr lang="zh-CN" altLang="en-US" sz="1400" dirty="0">
              <a:latin typeface="微软雅黑" pitchFamily="34" charset="-122"/>
              <a:ea typeface="微软雅黑" pitchFamily="34" charset="-122"/>
            </a:endParaRPr>
          </a:p>
        </p:txBody>
      </p:sp>
      <p:sp>
        <p:nvSpPr>
          <p:cNvPr id="162" name="TextBox 161"/>
          <p:cNvSpPr txBox="1"/>
          <p:nvPr/>
        </p:nvSpPr>
        <p:spPr>
          <a:xfrm>
            <a:off x="1630711" y="3675504"/>
            <a:ext cx="2811925" cy="1052596"/>
          </a:xfrm>
          <a:prstGeom prst="rect">
            <a:avLst/>
          </a:prstGeom>
          <a:noFill/>
        </p:spPr>
        <p:txBody>
          <a:bodyPr wrap="square" rtlCol="0">
            <a:spAutoFit/>
          </a:bodyPr>
          <a:lstStyle/>
          <a:p>
            <a:pPr algn="just">
              <a:lnSpc>
                <a:spcPct val="130000"/>
              </a:lnSpc>
            </a:pPr>
            <a:r>
              <a:rPr lang="zh-CN" altLang="en-US" sz="1200" dirty="0" smtClean="0">
                <a:solidFill>
                  <a:schemeClr val="tx1">
                    <a:lumMod val="50000"/>
                    <a:lumOff val="50000"/>
                  </a:schemeClr>
                </a:solidFill>
                <a:latin typeface="微软雅黑" pitchFamily="34" charset="-122"/>
                <a:ea typeface="微软雅黑" pitchFamily="34" charset="-122"/>
              </a:rPr>
              <a:t>仲裁地是法律概念而非地理概念，其决定了仲裁协议效力的适用法律、仲裁程序的适用法律以及裁决的国籍。</a:t>
            </a:r>
            <a:endParaRPr lang="en-US" sz="1200" dirty="0" smtClean="0">
              <a:solidFill>
                <a:prstClr val="black"/>
              </a:solidFill>
              <a:latin typeface="Agency FB" panose="020B0503020202020204" pitchFamily="34" charset="0"/>
            </a:endParaRPr>
          </a:p>
          <a:p>
            <a:pPr algn="just">
              <a:lnSpc>
                <a:spcPct val="130000"/>
              </a:lnSpc>
            </a:pP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163" name="TextBox 162"/>
          <p:cNvSpPr txBox="1"/>
          <p:nvPr/>
        </p:nvSpPr>
        <p:spPr>
          <a:xfrm>
            <a:off x="4709327" y="3675504"/>
            <a:ext cx="2728379" cy="788421"/>
          </a:xfrm>
          <a:prstGeom prst="rect">
            <a:avLst/>
          </a:prstGeom>
          <a:noFill/>
        </p:spPr>
        <p:txBody>
          <a:bodyPr wrap="square" rtlCol="0">
            <a:spAutoFit/>
          </a:bodyPr>
          <a:lstStyle/>
          <a:p>
            <a:pPr algn="just">
              <a:lnSpc>
                <a:spcPct val="130000"/>
              </a:lnSpc>
            </a:pPr>
            <a:r>
              <a:rPr lang="zh-CN" altLang="en-US" sz="1200" dirty="0" smtClean="0">
                <a:solidFill>
                  <a:schemeClr val="tx1">
                    <a:lumMod val="50000"/>
                    <a:lumOff val="50000"/>
                  </a:schemeClr>
                </a:solidFill>
                <a:latin typeface="微软雅黑" pitchFamily="34" charset="-122"/>
                <a:ea typeface="微软雅黑" pitchFamily="34" charset="-122"/>
              </a:rPr>
              <a:t>以本院所在地为仲裁地，本院也可以视案件具体情形确定其他地点为仲裁地。</a:t>
            </a:r>
            <a:endParaRPr lang="en-US" sz="1200" dirty="0" smtClean="0">
              <a:solidFill>
                <a:prstClr val="black"/>
              </a:solidFill>
              <a:latin typeface="Agency FB" panose="020B0503020202020204" pitchFamily="34" charset="0"/>
            </a:endParaRPr>
          </a:p>
        </p:txBody>
      </p:sp>
      <p:sp>
        <p:nvSpPr>
          <p:cNvPr id="164" name="TextBox 163"/>
          <p:cNvSpPr txBox="1"/>
          <p:nvPr/>
        </p:nvSpPr>
        <p:spPr>
          <a:xfrm>
            <a:off x="7747777" y="3675504"/>
            <a:ext cx="2714265" cy="572464"/>
          </a:xfrm>
          <a:prstGeom prst="rect">
            <a:avLst/>
          </a:prstGeom>
          <a:noFill/>
        </p:spPr>
        <p:txBody>
          <a:bodyPr wrap="square" rtlCol="0">
            <a:spAutoFit/>
          </a:bodyPr>
          <a:lstStyle/>
          <a:p>
            <a:pPr algn="just">
              <a:lnSpc>
                <a:spcPct val="13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仲裁裁决的作出地应当视为仲裁地</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sz="1200" dirty="0" smtClean="0">
              <a:solidFill>
                <a:prstClr val="black"/>
              </a:solidFill>
              <a:latin typeface="Agency FB" panose="020B0503020202020204" pitchFamily="34" charset="0"/>
            </a:endParaRPr>
          </a:p>
          <a:p>
            <a:pPr algn="just">
              <a:lnSpc>
                <a:spcPct val="130000"/>
              </a:lnSpc>
            </a:pP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165" name="Rectangle 5"/>
          <p:cNvSpPr/>
          <p:nvPr/>
        </p:nvSpPr>
        <p:spPr bwMode="auto">
          <a:xfrm>
            <a:off x="1728371" y="4941168"/>
            <a:ext cx="8733672" cy="713041"/>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lang="en-US" altLang="zh-CN" sz="1200" dirty="0">
              <a:solidFill>
                <a:schemeClr val="tx1">
                  <a:lumMod val="50000"/>
                  <a:lumOff val="50000"/>
                </a:schemeClr>
              </a:solidFill>
              <a:latin typeface="微软雅黑"/>
              <a:ea typeface="微软雅黑"/>
              <a:sym typeface="Gill Sans" charset="0"/>
            </a:endParaRPr>
          </a:p>
        </p:txBody>
      </p:sp>
      <p:sp>
        <p:nvSpPr>
          <p:cNvPr id="19"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1608197793"/>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2" presetClass="entr" presetSubtype="2" decel="100000" fill="hold" grpId="0" nodeType="after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additive="base">
                                        <p:cTn id="27" dur="1000" fill="hold"/>
                                        <p:tgtEl>
                                          <p:spTgt spid="137"/>
                                        </p:tgtEl>
                                        <p:attrNameLst>
                                          <p:attrName>ppt_x</p:attrName>
                                        </p:attrNameLst>
                                      </p:cBhvr>
                                      <p:tavLst>
                                        <p:tav tm="0">
                                          <p:val>
                                            <p:strVal val="1+#ppt_w/2"/>
                                          </p:val>
                                        </p:tav>
                                        <p:tav tm="100000">
                                          <p:val>
                                            <p:strVal val="#ppt_x"/>
                                          </p:val>
                                        </p:tav>
                                      </p:tavLst>
                                    </p:anim>
                                    <p:anim calcmode="lin" valueType="num">
                                      <p:cBhvr additive="base">
                                        <p:cTn id="28" dur="1000" fill="hold"/>
                                        <p:tgtEl>
                                          <p:spTgt spid="13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1000" fill="hold"/>
                                        <p:tgtEl>
                                          <p:spTgt spid="143"/>
                                        </p:tgtEl>
                                        <p:attrNameLst>
                                          <p:attrName>ppt_x</p:attrName>
                                        </p:attrNameLst>
                                      </p:cBhvr>
                                      <p:tavLst>
                                        <p:tav tm="0">
                                          <p:val>
                                            <p:strVal val="0-#ppt_w/2"/>
                                          </p:val>
                                        </p:tav>
                                        <p:tav tm="100000">
                                          <p:val>
                                            <p:strVal val="#ppt_x"/>
                                          </p:val>
                                        </p:tav>
                                      </p:tavLst>
                                    </p:anim>
                                    <p:anim calcmode="lin" valueType="num">
                                      <p:cBhvr additive="base">
                                        <p:cTn id="32" dur="1000" fill="hold"/>
                                        <p:tgtEl>
                                          <p:spTgt spid="143"/>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additive="base">
                                        <p:cTn id="35" dur="1000" fill="hold"/>
                                        <p:tgtEl>
                                          <p:spTgt spid="142"/>
                                        </p:tgtEl>
                                        <p:attrNameLst>
                                          <p:attrName>ppt_x</p:attrName>
                                        </p:attrNameLst>
                                      </p:cBhvr>
                                      <p:tavLst>
                                        <p:tav tm="0">
                                          <p:val>
                                            <p:strVal val="0-#ppt_w/2"/>
                                          </p:val>
                                        </p:tav>
                                        <p:tav tm="100000">
                                          <p:val>
                                            <p:strVal val="#ppt_x"/>
                                          </p:val>
                                        </p:tav>
                                      </p:tavLst>
                                    </p:anim>
                                    <p:anim calcmode="lin" valueType="num">
                                      <p:cBhvr additive="base">
                                        <p:cTn id="36" dur="1000" fill="hold"/>
                                        <p:tgtEl>
                                          <p:spTgt spid="1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750"/>
                            </p:stCondLst>
                            <p:childTnLst>
                              <p:par>
                                <p:cTn id="38" presetID="12" presetClass="entr" presetSubtype="1" fill="hold" grpId="0" nodeType="afterEffect">
                                  <p:stCondLst>
                                    <p:cond delay="0"/>
                                  </p:stCondLst>
                                  <p:childTnLst>
                                    <p:set>
                                      <p:cBhvr>
                                        <p:cTn id="39" dur="1" fill="hold">
                                          <p:stCondLst>
                                            <p:cond delay="0"/>
                                          </p:stCondLst>
                                        </p:cTn>
                                        <p:tgtEl>
                                          <p:spTgt spid="144"/>
                                        </p:tgtEl>
                                        <p:attrNameLst>
                                          <p:attrName>style.visibility</p:attrName>
                                        </p:attrNameLst>
                                      </p:cBhvr>
                                      <p:to>
                                        <p:strVal val="visible"/>
                                      </p:to>
                                    </p:set>
                                    <p:anim calcmode="lin" valueType="num">
                                      <p:cBhvr additive="base">
                                        <p:cTn id="40" dur="500"/>
                                        <p:tgtEl>
                                          <p:spTgt spid="144"/>
                                        </p:tgtEl>
                                        <p:attrNameLst>
                                          <p:attrName>ppt_y</p:attrName>
                                        </p:attrNameLst>
                                      </p:cBhvr>
                                      <p:tavLst>
                                        <p:tav tm="0">
                                          <p:val>
                                            <p:strVal val="#ppt_y-#ppt_h*1.125000"/>
                                          </p:val>
                                        </p:tav>
                                        <p:tav tm="100000">
                                          <p:val>
                                            <p:strVal val="#ppt_y"/>
                                          </p:val>
                                        </p:tav>
                                      </p:tavLst>
                                    </p:anim>
                                    <p:animEffect transition="in" filter="wipe(down)">
                                      <p:cBhvr>
                                        <p:cTn id="41" dur="500"/>
                                        <p:tgtEl>
                                          <p:spTgt spid="14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60"/>
                                        </p:tgtEl>
                                        <p:attrNameLst>
                                          <p:attrName>style.visibility</p:attrName>
                                        </p:attrNameLst>
                                      </p:cBhvr>
                                      <p:to>
                                        <p:strVal val="visible"/>
                                      </p:to>
                                    </p:set>
                                    <p:anim calcmode="lin" valueType="num">
                                      <p:cBhvr additive="base">
                                        <p:cTn id="44" dur="500"/>
                                        <p:tgtEl>
                                          <p:spTgt spid="160"/>
                                        </p:tgtEl>
                                        <p:attrNameLst>
                                          <p:attrName>ppt_y</p:attrName>
                                        </p:attrNameLst>
                                      </p:cBhvr>
                                      <p:tavLst>
                                        <p:tav tm="0">
                                          <p:val>
                                            <p:strVal val="#ppt_y-#ppt_h*1.125000"/>
                                          </p:val>
                                        </p:tav>
                                        <p:tav tm="100000">
                                          <p:val>
                                            <p:strVal val="#ppt_y"/>
                                          </p:val>
                                        </p:tav>
                                      </p:tavLst>
                                    </p:anim>
                                    <p:animEffect transition="in" filter="wipe(down)">
                                      <p:cBhvr>
                                        <p:cTn id="45" dur="500"/>
                                        <p:tgtEl>
                                          <p:spTgt spid="16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161"/>
                                        </p:tgtEl>
                                        <p:attrNameLst>
                                          <p:attrName>style.visibility</p:attrName>
                                        </p:attrNameLst>
                                      </p:cBhvr>
                                      <p:to>
                                        <p:strVal val="visible"/>
                                      </p:to>
                                    </p:set>
                                    <p:anim calcmode="lin" valueType="num">
                                      <p:cBhvr additive="base">
                                        <p:cTn id="48" dur="500"/>
                                        <p:tgtEl>
                                          <p:spTgt spid="161"/>
                                        </p:tgtEl>
                                        <p:attrNameLst>
                                          <p:attrName>ppt_y</p:attrName>
                                        </p:attrNameLst>
                                      </p:cBhvr>
                                      <p:tavLst>
                                        <p:tav tm="0">
                                          <p:val>
                                            <p:strVal val="#ppt_y-#ppt_h*1.125000"/>
                                          </p:val>
                                        </p:tav>
                                        <p:tav tm="100000">
                                          <p:val>
                                            <p:strVal val="#ppt_y"/>
                                          </p:val>
                                        </p:tav>
                                      </p:tavLst>
                                    </p:anim>
                                    <p:animEffect transition="in" filter="wipe(down)">
                                      <p:cBhvr>
                                        <p:cTn id="49" dur="500"/>
                                        <p:tgtEl>
                                          <p:spTgt spid="161"/>
                                        </p:tgtEl>
                                      </p:cBhvr>
                                    </p:animEffect>
                                  </p:childTnLst>
                                </p:cTn>
                              </p:par>
                            </p:childTnLst>
                          </p:cTn>
                        </p:par>
                        <p:par>
                          <p:cTn id="50" fill="hold" nodeType="afterGroup">
                            <p:stCondLst>
                              <p:cond delay="4250"/>
                            </p:stCondLst>
                            <p:childTnLst>
                              <p:par>
                                <p:cTn id="51" presetID="14" presetClass="entr" presetSubtype="10" fill="hold" grpId="0" nodeType="afterEffect">
                                  <p:stCondLst>
                                    <p:cond delay="0"/>
                                  </p:stCondLst>
                                  <p:iterate type="lt">
                                    <p:tmPct val="10000"/>
                                  </p:iterate>
                                  <p:childTnLst>
                                    <p:set>
                                      <p:cBhvr>
                                        <p:cTn id="52" dur="1" fill="hold">
                                          <p:stCondLst>
                                            <p:cond delay="0"/>
                                          </p:stCondLst>
                                        </p:cTn>
                                        <p:tgtEl>
                                          <p:spTgt spid="162"/>
                                        </p:tgtEl>
                                        <p:attrNameLst>
                                          <p:attrName>style.visibility</p:attrName>
                                        </p:attrNameLst>
                                      </p:cBhvr>
                                      <p:to>
                                        <p:strVal val="visible"/>
                                      </p:to>
                                    </p:set>
                                    <p:animEffect transition="in" filter="randombar(horizontal)">
                                      <p:cBhvr>
                                        <p:cTn id="53" dur="200"/>
                                        <p:tgtEl>
                                          <p:spTgt spid="162"/>
                                        </p:tgtEl>
                                      </p:cBhvr>
                                    </p:animEffect>
                                  </p:childTnLst>
                                </p:cTn>
                              </p:par>
                              <p:par>
                                <p:cTn id="54" presetID="14" presetClass="entr" presetSubtype="10" fill="hold" grpId="0" nodeType="withEffect">
                                  <p:stCondLst>
                                    <p:cond delay="0"/>
                                  </p:stCondLst>
                                  <p:iterate type="lt">
                                    <p:tmPct val="10000"/>
                                  </p:iterate>
                                  <p:childTnLst>
                                    <p:set>
                                      <p:cBhvr>
                                        <p:cTn id="55" dur="1" fill="hold">
                                          <p:stCondLst>
                                            <p:cond delay="0"/>
                                          </p:stCondLst>
                                        </p:cTn>
                                        <p:tgtEl>
                                          <p:spTgt spid="163"/>
                                        </p:tgtEl>
                                        <p:attrNameLst>
                                          <p:attrName>style.visibility</p:attrName>
                                        </p:attrNameLst>
                                      </p:cBhvr>
                                      <p:to>
                                        <p:strVal val="visible"/>
                                      </p:to>
                                    </p:set>
                                    <p:animEffect transition="in" filter="randombar(horizontal)">
                                      <p:cBhvr>
                                        <p:cTn id="56" dur="200"/>
                                        <p:tgtEl>
                                          <p:spTgt spid="163"/>
                                        </p:tgtEl>
                                      </p:cBhvr>
                                    </p:animEffect>
                                  </p:childTnLst>
                                </p:cTn>
                              </p:par>
                              <p:par>
                                <p:cTn id="57" presetID="14" presetClass="entr" presetSubtype="10" fill="hold" grpId="0" nodeType="withEffect">
                                  <p:stCondLst>
                                    <p:cond delay="0"/>
                                  </p:stCondLst>
                                  <p:iterate type="lt">
                                    <p:tmPct val="10000"/>
                                  </p:iterate>
                                  <p:childTnLst>
                                    <p:set>
                                      <p:cBhvr>
                                        <p:cTn id="58" dur="1" fill="hold">
                                          <p:stCondLst>
                                            <p:cond delay="0"/>
                                          </p:stCondLst>
                                        </p:cTn>
                                        <p:tgtEl>
                                          <p:spTgt spid="164"/>
                                        </p:tgtEl>
                                        <p:attrNameLst>
                                          <p:attrName>style.visibility</p:attrName>
                                        </p:attrNameLst>
                                      </p:cBhvr>
                                      <p:to>
                                        <p:strVal val="visible"/>
                                      </p:to>
                                    </p:set>
                                    <p:animEffect transition="in" filter="randombar(horizontal)">
                                      <p:cBhvr>
                                        <p:cTn id="59" dur="200"/>
                                        <p:tgtEl>
                                          <p:spTgt spid="164"/>
                                        </p:tgtEl>
                                      </p:cBhvr>
                                    </p:animEffect>
                                  </p:childTnLst>
                                </p:cTn>
                              </p:par>
                              <p:par>
                                <p:cTn id="60" presetID="22" presetClass="entr" presetSubtype="8" fill="hold" grpId="0" nodeType="withEffect" nodePh="1">
                                  <p:stCondLst>
                                    <p:cond delay="500"/>
                                  </p:stCondLst>
                                  <p:endCondLst>
                                    <p:cond evt="begin" delay="0">
                                      <p:tn val="60"/>
                                    </p:cond>
                                  </p:endCondLst>
                                  <p:childTnLst>
                                    <p:set>
                                      <p:cBhvr>
                                        <p:cTn id="61" dur="1" fill="hold">
                                          <p:stCondLst>
                                            <p:cond delay="0"/>
                                          </p:stCondLst>
                                        </p:cTn>
                                        <p:tgtEl>
                                          <p:spTgt spid="165"/>
                                        </p:tgtEl>
                                        <p:attrNameLst>
                                          <p:attrName>style.visibility</p:attrName>
                                        </p:attrNameLst>
                                      </p:cBhvr>
                                      <p:to>
                                        <p:strVal val="visible"/>
                                      </p:to>
                                    </p:set>
                                    <p:animEffect transition="in" filter="wipe(left)">
                                      <p:cBhvr>
                                        <p:cTn id="6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37" grpId="0" animBg="1"/>
      <p:bldP spid="142" grpId="0" animBg="1"/>
      <p:bldP spid="143" grpId="0" animBg="1"/>
      <p:bldP spid="144" grpId="0" animBg="1"/>
      <p:bldP spid="160" grpId="0" animBg="1"/>
      <p:bldP spid="161" grpId="0" animBg="1"/>
      <p:bldP spid="162" grpId="0"/>
      <p:bldP spid="163" grpId="0"/>
      <p:bldP spid="164" grpId="0"/>
      <p:bldP spid="1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Administrator\Desktop\QQ截图20160516104337.png"/>
          <p:cNvPicPr>
            <a:picLocks noChangeAspect="1" noChangeArrowheads="1"/>
          </p:cNvPicPr>
          <p:nvPr/>
        </p:nvPicPr>
        <p:blipFill>
          <a:blip r:embed="rId3">
            <a:extLst>
              <a:ext uri="{28A0092B-C50C-407E-A947-70E740481C1C}">
                <a14:useLocalDpi xmlns="" xmlns:p14="http://schemas.microsoft.com/office/powerpoint/2010/main" xmlns:p15="http://schemas.microsoft.com/office/powerpoint/2012/main" xmlns:a14="http://schemas.microsoft.com/office/drawing/2010/main" val="0"/>
              </a:ext>
            </a:extLst>
          </a:blip>
          <a:stretch>
            <a:fillRect/>
          </a:stretch>
        </p:blipFill>
        <p:spPr bwMode="auto">
          <a:xfrm>
            <a:off x="-1" y="0"/>
            <a:ext cx="12190413" cy="6858000"/>
          </a:xfrm>
          <a:prstGeom prst="rect">
            <a:avLst/>
          </a:prstGeom>
          <a:noFill/>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327056"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审理前相关程序</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sp>
        <p:nvSpPr>
          <p:cNvPr id="40"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 xmlns:p14="http://schemas.microsoft.com/office/powerpoint/2010/main" xmlns:p15="http://schemas.microsoft.com/office/powerpoint/2012/main" xmlns:a14="http://schemas.microsoft.com/office/drawing/2010/main"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nvGrpSpPr>
          <p:cNvPr id="2" name="组合 41"/>
          <p:cNvGrpSpPr/>
          <p:nvPr/>
        </p:nvGrpSpPr>
        <p:grpSpPr>
          <a:xfrm>
            <a:off x="1125575" y="1700808"/>
            <a:ext cx="4718290" cy="930519"/>
            <a:chOff x="1064741" y="1736376"/>
            <a:chExt cx="4718290" cy="930519"/>
          </a:xfrm>
        </p:grpSpPr>
        <p:sp>
          <p:nvSpPr>
            <p:cNvPr id="43"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44"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id-ID" sz="4400">
                  <a:solidFill>
                    <a:prstClr val="white"/>
                  </a:solidFill>
                  <a:latin typeface="微软雅黑" pitchFamily="34" charset="-122"/>
                  <a:ea typeface="微软雅黑" pitchFamily="34" charset="-122"/>
                  <a:cs typeface="Lato" panose="020F0502020204030203" pitchFamily="34" charset="0"/>
                  <a:sym typeface="Lato Bold" charset="0"/>
                </a:rPr>
                <a:t>1</a:t>
              </a:r>
              <a:endParaRPr lang="en-US" sz="4400">
                <a:solidFill>
                  <a:prstClr val="white"/>
                </a:solidFill>
                <a:latin typeface="微软雅黑" pitchFamily="34" charset="-122"/>
                <a:ea typeface="微软雅黑" pitchFamily="34" charset="-122"/>
                <a:cs typeface="Lato" panose="020F0502020204030203" pitchFamily="34" charset="0"/>
                <a:sym typeface="Lato Bold" charset="0"/>
              </a:endParaRPr>
            </a:p>
          </p:txBody>
        </p:sp>
        <p:grpSp>
          <p:nvGrpSpPr>
            <p:cNvPr id="3" name="组合 44"/>
            <p:cNvGrpSpPr/>
            <p:nvPr/>
          </p:nvGrpSpPr>
          <p:grpSpPr>
            <a:xfrm>
              <a:off x="1816749" y="1736376"/>
              <a:ext cx="3966282" cy="930519"/>
              <a:chOff x="2697421" y="988328"/>
              <a:chExt cx="3966282" cy="930519"/>
            </a:xfrm>
          </p:grpSpPr>
          <p:sp>
            <p:nvSpPr>
              <p:cNvPr id="46" name="TextBox 45"/>
              <p:cNvSpPr txBox="1"/>
              <p:nvPr/>
            </p:nvSpPr>
            <p:spPr>
              <a:xfrm>
                <a:off x="2779299" y="1383316"/>
                <a:ext cx="3884404" cy="535531"/>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形式要求：仲裁协议、申请书、证据清单、身份证明文件；仲裁程序开始于受理</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altLang="zh-CN" sz="1200" dirty="0">
                  <a:solidFill>
                    <a:prstClr val="black"/>
                  </a:solidFill>
                  <a:latin typeface="Agency FB" panose="020B0503020202020204" pitchFamily="34" charset="0"/>
                </a:endParaRPr>
              </a:p>
            </p:txBody>
          </p:sp>
          <p:sp>
            <p:nvSpPr>
              <p:cNvPr id="47" name="TextBox 46"/>
              <p:cNvSpPr txBox="1"/>
              <p:nvPr/>
            </p:nvSpPr>
            <p:spPr>
              <a:xfrm>
                <a:off x="2697421" y="988328"/>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申请与受理</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4" name="组合 47"/>
          <p:cNvGrpSpPr/>
          <p:nvPr/>
        </p:nvGrpSpPr>
        <p:grpSpPr>
          <a:xfrm>
            <a:off x="6381828" y="1700808"/>
            <a:ext cx="4749666" cy="934976"/>
            <a:chOff x="6321006" y="1736376"/>
            <a:chExt cx="4749666" cy="934976"/>
          </a:xfrm>
        </p:grpSpPr>
        <p:sp>
          <p:nvSpPr>
            <p:cNvPr id="49"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50"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2</a:t>
              </a:r>
            </a:p>
          </p:txBody>
        </p:sp>
        <p:grpSp>
          <p:nvGrpSpPr>
            <p:cNvPr id="5" name="组合 50"/>
            <p:cNvGrpSpPr/>
            <p:nvPr/>
          </p:nvGrpSpPr>
          <p:grpSpPr>
            <a:xfrm>
              <a:off x="7104390" y="1736376"/>
              <a:ext cx="3966282" cy="934976"/>
              <a:chOff x="2697421" y="983871"/>
              <a:chExt cx="3966282" cy="934976"/>
            </a:xfrm>
          </p:grpSpPr>
          <p:sp>
            <p:nvSpPr>
              <p:cNvPr id="52" name="TextBox 51"/>
              <p:cNvSpPr txBox="1"/>
              <p:nvPr/>
            </p:nvSpPr>
            <p:spPr>
              <a:xfrm>
                <a:off x="2779299" y="1383316"/>
                <a:ext cx="3884404" cy="535531"/>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仲裁标的同类或有关联；各方当事人同意；本院或仲裁庭决定；一份或多份裁决</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altLang="zh-CN" sz="1200" dirty="0">
                  <a:solidFill>
                    <a:prstClr val="black"/>
                  </a:solidFill>
                  <a:latin typeface="Agency FB" panose="020B0503020202020204" pitchFamily="34" charset="0"/>
                </a:endParaRPr>
              </a:p>
            </p:txBody>
          </p:sp>
          <p:sp>
            <p:nvSpPr>
              <p:cNvPr id="53" name="TextBox 52"/>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合并仲裁</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6" name="组合 89"/>
          <p:cNvGrpSpPr/>
          <p:nvPr/>
        </p:nvGrpSpPr>
        <p:grpSpPr>
          <a:xfrm>
            <a:off x="1126654" y="2966184"/>
            <a:ext cx="4718290" cy="930519"/>
            <a:chOff x="1064741" y="1736376"/>
            <a:chExt cx="4718290" cy="930519"/>
          </a:xfrm>
        </p:grpSpPr>
        <p:sp>
          <p:nvSpPr>
            <p:cNvPr id="91"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92"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3</a:t>
              </a:r>
            </a:p>
          </p:txBody>
        </p:sp>
        <p:grpSp>
          <p:nvGrpSpPr>
            <p:cNvPr id="7" name="组合 92"/>
            <p:cNvGrpSpPr/>
            <p:nvPr/>
          </p:nvGrpSpPr>
          <p:grpSpPr>
            <a:xfrm>
              <a:off x="1816749" y="1736376"/>
              <a:ext cx="3966282" cy="930519"/>
              <a:chOff x="2697421" y="988328"/>
              <a:chExt cx="3966282" cy="930519"/>
            </a:xfrm>
          </p:grpSpPr>
          <p:sp>
            <p:nvSpPr>
              <p:cNvPr id="94" name="TextBox 93"/>
              <p:cNvSpPr txBox="1"/>
              <p:nvPr/>
            </p:nvSpPr>
            <p:spPr>
              <a:xfrm>
                <a:off x="2779299" y="1383316"/>
                <a:ext cx="3884404" cy="535531"/>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rPr>
                  <a:t>向申请人发送规则、名册、通知缴费；向被申请人发送相关材料。提交答辩书不是必须的。</a:t>
                </a:r>
                <a:endParaRPr lang="en-US" altLang="zh-CN" sz="1200" dirty="0">
                  <a:solidFill>
                    <a:prstClr val="black"/>
                  </a:solidFill>
                  <a:latin typeface="Agency FB" panose="020B0503020202020204" pitchFamily="34" charset="0"/>
                </a:endParaRPr>
              </a:p>
            </p:txBody>
          </p:sp>
          <p:sp>
            <p:nvSpPr>
              <p:cNvPr id="95" name="TextBox 94"/>
              <p:cNvSpPr txBox="1"/>
              <p:nvPr/>
            </p:nvSpPr>
            <p:spPr>
              <a:xfrm>
                <a:off x="2697421" y="988328"/>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通知与答辩</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8" name="组合 95"/>
          <p:cNvGrpSpPr/>
          <p:nvPr/>
        </p:nvGrpSpPr>
        <p:grpSpPr>
          <a:xfrm>
            <a:off x="6382907" y="2966184"/>
            <a:ext cx="4749666" cy="934976"/>
            <a:chOff x="6321006" y="1736376"/>
            <a:chExt cx="4749666" cy="934976"/>
          </a:xfrm>
        </p:grpSpPr>
        <p:sp>
          <p:nvSpPr>
            <p:cNvPr id="97"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98"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4</a:t>
              </a:r>
            </a:p>
          </p:txBody>
        </p:sp>
        <p:grpSp>
          <p:nvGrpSpPr>
            <p:cNvPr id="9" name="组合 98"/>
            <p:cNvGrpSpPr/>
            <p:nvPr/>
          </p:nvGrpSpPr>
          <p:grpSpPr>
            <a:xfrm>
              <a:off x="7104390" y="1736376"/>
              <a:ext cx="3966282" cy="934976"/>
              <a:chOff x="2697421" y="983871"/>
              <a:chExt cx="3966282" cy="934976"/>
            </a:xfrm>
          </p:grpSpPr>
          <p:sp>
            <p:nvSpPr>
              <p:cNvPr id="100" name="TextBox 99"/>
              <p:cNvSpPr txBox="1"/>
              <p:nvPr/>
            </p:nvSpPr>
            <p:spPr>
              <a:xfrm>
                <a:off x="2779299" y="1383316"/>
                <a:ext cx="3884404" cy="535531"/>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申请追加的方式；对追加申请的审查及决定；对仲裁程序的影响</a:t>
                </a:r>
                <a:r>
                  <a:rPr lang="zh-CN" altLang="en-US" sz="1200" dirty="0" smtClean="0">
                    <a:solidFill>
                      <a:schemeClr val="tx1">
                        <a:lumMod val="50000"/>
                        <a:lumOff val="50000"/>
                      </a:schemeClr>
                    </a:solidFill>
                    <a:latin typeface="微软雅黑" pitchFamily="34" charset="-122"/>
                    <a:ea typeface="微软雅黑" pitchFamily="34" charset="-122"/>
                  </a:rPr>
                  <a:t>。</a:t>
                </a:r>
                <a:endParaRPr lang="en-US" altLang="zh-CN" sz="1200" dirty="0">
                  <a:solidFill>
                    <a:prstClr val="black"/>
                  </a:solidFill>
                  <a:latin typeface="Agency FB" panose="020B0503020202020204" pitchFamily="34" charset="0"/>
                </a:endParaRPr>
              </a:p>
            </p:txBody>
          </p:sp>
          <p:sp>
            <p:nvSpPr>
              <p:cNvPr id="101" name="TextBox 100"/>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追加当事人</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10" name="组合 101"/>
          <p:cNvGrpSpPr/>
          <p:nvPr/>
        </p:nvGrpSpPr>
        <p:grpSpPr>
          <a:xfrm>
            <a:off x="1126654" y="4241708"/>
            <a:ext cx="4718290" cy="857188"/>
            <a:chOff x="1064741" y="1736376"/>
            <a:chExt cx="4718290" cy="857188"/>
          </a:xfrm>
        </p:grpSpPr>
        <p:sp>
          <p:nvSpPr>
            <p:cNvPr id="103" name="Oval 68"/>
            <p:cNvSpPr>
              <a:spLocks noChangeArrowheads="1"/>
            </p:cNvSpPr>
            <p:nvPr/>
          </p:nvSpPr>
          <p:spPr bwMode="auto">
            <a:xfrm flipH="1">
              <a:off x="1064741"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104" name="Rectangle 2"/>
            <p:cNvSpPr/>
            <p:nvPr/>
          </p:nvSpPr>
          <p:spPr bwMode="auto">
            <a:xfrm>
              <a:off x="1200777" y="1833940"/>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5</a:t>
              </a:r>
            </a:p>
          </p:txBody>
        </p:sp>
        <p:grpSp>
          <p:nvGrpSpPr>
            <p:cNvPr id="11" name="组合 104"/>
            <p:cNvGrpSpPr/>
            <p:nvPr/>
          </p:nvGrpSpPr>
          <p:grpSpPr>
            <a:xfrm>
              <a:off x="1816749" y="1736376"/>
              <a:ext cx="3966282" cy="708920"/>
              <a:chOff x="2697421" y="988328"/>
              <a:chExt cx="3966282" cy="708920"/>
            </a:xfrm>
          </p:grpSpPr>
          <p:sp>
            <p:nvSpPr>
              <p:cNvPr id="106" name="TextBox 105"/>
              <p:cNvSpPr txBox="1"/>
              <p:nvPr/>
            </p:nvSpPr>
            <p:spPr>
              <a:xfrm>
                <a:off x="2779299" y="1383316"/>
                <a:ext cx="3884404" cy="313932"/>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关联性的要求；反请求的独立性；本反请求合并审理。</a:t>
                </a:r>
                <a:endParaRPr lang="en-US" altLang="zh-CN" sz="1200" dirty="0">
                  <a:solidFill>
                    <a:prstClr val="black"/>
                  </a:solidFill>
                  <a:latin typeface="Agency FB" panose="020B0503020202020204" pitchFamily="34" charset="0"/>
                </a:endParaRPr>
              </a:p>
            </p:txBody>
          </p:sp>
          <p:sp>
            <p:nvSpPr>
              <p:cNvPr id="107" name="TextBox 106"/>
              <p:cNvSpPr txBox="1"/>
              <p:nvPr/>
            </p:nvSpPr>
            <p:spPr>
              <a:xfrm>
                <a:off x="2697421" y="988328"/>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反请求受理</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grpSp>
        <p:nvGrpSpPr>
          <p:cNvPr id="12" name="组合 107"/>
          <p:cNvGrpSpPr/>
          <p:nvPr/>
        </p:nvGrpSpPr>
        <p:grpSpPr>
          <a:xfrm>
            <a:off x="6382907" y="4241708"/>
            <a:ext cx="4749666" cy="934976"/>
            <a:chOff x="6321006" y="1736376"/>
            <a:chExt cx="4749666" cy="934976"/>
          </a:xfrm>
        </p:grpSpPr>
        <p:sp>
          <p:nvSpPr>
            <p:cNvPr id="109" name="Oval 68"/>
            <p:cNvSpPr>
              <a:spLocks noChangeArrowheads="1"/>
            </p:cNvSpPr>
            <p:nvPr/>
          </p:nvSpPr>
          <p:spPr bwMode="auto">
            <a:xfrm flipH="1">
              <a:off x="6321006" y="1843186"/>
              <a:ext cx="752008" cy="750378"/>
            </a:xfrm>
            <a:prstGeom prst="ellipse">
              <a:avLst/>
            </a:prstGeom>
            <a:gradFill>
              <a:gsLst>
                <a:gs pos="0">
                  <a:srgbClr val="326698"/>
                </a:gs>
                <a:gs pos="100000">
                  <a:srgbClr val="66CDCC"/>
                </a:gs>
              </a:gsLst>
              <a:lin ang="7200000" scaled="0"/>
            </a:gradFill>
            <a:ln w="57150">
              <a:noFill/>
              <a:round/>
            </a:ln>
            <a:effectLst>
              <a:outerShdw blurRad="76200" dir="18900000" sy="23000" kx="-1200000" algn="bl"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en-US" sz="1000">
                <a:solidFill>
                  <a:prstClr val="black"/>
                </a:solidFill>
                <a:latin typeface="微软雅黑" pitchFamily="34" charset="-122"/>
                <a:ea typeface="微软雅黑" pitchFamily="34" charset="-122"/>
              </a:endParaRPr>
            </a:p>
          </p:txBody>
        </p:sp>
        <p:sp>
          <p:nvSpPr>
            <p:cNvPr id="110" name="Rectangle 2"/>
            <p:cNvSpPr/>
            <p:nvPr/>
          </p:nvSpPr>
          <p:spPr bwMode="auto">
            <a:xfrm>
              <a:off x="6450762" y="1864409"/>
              <a:ext cx="479933" cy="641350"/>
            </a:xfrm>
            <a:prstGeom prst="rect">
              <a:avLst/>
            </a:prstGeom>
            <a:noFill/>
            <a:ln>
              <a:noFill/>
            </a:ln>
            <a:extLst>
              <a:ext uri="{909E8E84-426E-40DD-AFC4-6F175D3DCCD1}">
                <a14:hiddenFill xmlns=""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p14="http://schemas.microsoft.com/office/powerpoint/2010/main" xmlns:p15="http://schemas.microsoft.com/office/powerpoint/2012/main"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4400">
                  <a:solidFill>
                    <a:prstClr val="white"/>
                  </a:solidFill>
                  <a:latin typeface="微软雅黑" pitchFamily="34" charset="-122"/>
                  <a:ea typeface="微软雅黑" pitchFamily="34" charset="-122"/>
                  <a:cs typeface="Lato" panose="020F0502020204030203" pitchFamily="34" charset="0"/>
                  <a:sym typeface="Lato Bold" charset="0"/>
                </a:rPr>
                <a:t>6</a:t>
              </a:r>
            </a:p>
          </p:txBody>
        </p:sp>
        <p:grpSp>
          <p:nvGrpSpPr>
            <p:cNvPr id="13" name="组合 110"/>
            <p:cNvGrpSpPr/>
            <p:nvPr/>
          </p:nvGrpSpPr>
          <p:grpSpPr>
            <a:xfrm>
              <a:off x="7104390" y="1736376"/>
              <a:ext cx="3966282" cy="934976"/>
              <a:chOff x="2697421" y="983871"/>
              <a:chExt cx="3966282" cy="934976"/>
            </a:xfrm>
          </p:grpSpPr>
          <p:sp>
            <p:nvSpPr>
              <p:cNvPr id="112" name="TextBox 111"/>
              <p:cNvSpPr txBox="1"/>
              <p:nvPr/>
            </p:nvSpPr>
            <p:spPr>
              <a:xfrm>
                <a:off x="2779299" y="1383316"/>
                <a:ext cx="3884404" cy="535531"/>
              </a:xfrm>
              <a:prstGeom prst="rect">
                <a:avLst/>
              </a:prstGeom>
              <a:noFill/>
            </p:spPr>
            <p:txBody>
              <a:bodyPr wrap="square" rtlCol="0">
                <a:spAutoFit/>
              </a:bodyPr>
              <a:lstStyle/>
              <a:p>
                <a:pPr>
                  <a:lnSpc>
                    <a:spcPct val="120000"/>
                  </a:lnSpc>
                </a:pP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主体的扩张，单轨制或双轨制；措施的范围，不限于证据、行为、财产。</a:t>
                </a:r>
                <a:endParaRPr lang="en-US" altLang="zh-CN" sz="1200" dirty="0">
                  <a:solidFill>
                    <a:prstClr val="black"/>
                  </a:solidFill>
                  <a:latin typeface="Agency FB" panose="020B0503020202020204" pitchFamily="34" charset="0"/>
                </a:endParaRPr>
              </a:p>
            </p:txBody>
          </p:sp>
          <p:sp>
            <p:nvSpPr>
              <p:cNvPr id="113" name="TextBox 112"/>
              <p:cNvSpPr txBox="1"/>
              <p:nvPr/>
            </p:nvSpPr>
            <p:spPr>
              <a:xfrm>
                <a:off x="2697421" y="983871"/>
                <a:ext cx="3035275" cy="492406"/>
              </a:xfrm>
              <a:prstGeom prst="rect">
                <a:avLst/>
              </a:prstGeom>
              <a:noFill/>
            </p:spPr>
            <p:txBody>
              <a:bodyPr wrap="square" lIns="182843" tIns="91422" rIns="182843" bIns="91422" rtlCol="0">
                <a:spAutoFit/>
              </a:bodyPr>
              <a:lstStyle/>
              <a:p>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cs typeface="Lato Regular"/>
                  </a:rPr>
                  <a:t>临时措施</a:t>
                </a:r>
                <a:endParaRPr lang="en-US" altLang="zh-CN" sz="2000" dirty="0">
                  <a:gradFill>
                    <a:gsLst>
                      <a:gs pos="0">
                        <a:srgbClr val="326698"/>
                      </a:gs>
                      <a:gs pos="100000">
                        <a:srgbClr val="66CDCC"/>
                      </a:gs>
                    </a:gsLst>
                    <a:lin ang="7200000" scaled="0"/>
                  </a:gradFill>
                  <a:latin typeface="微软雅黑" pitchFamily="34" charset="-122"/>
                  <a:ea typeface="微软雅黑" pitchFamily="34" charset="-122"/>
                  <a:cs typeface="Lato Regular"/>
                </a:endParaRPr>
              </a:p>
            </p:txBody>
          </p:sp>
        </p:grpSp>
      </p:grpSp>
    </p:spTree>
    <p:extLst>
      <p:ext uri="{BB962C8B-B14F-4D97-AF65-F5344CB8AC3E}">
        <p14:creationId xmlns="" xmlns:p15="http://schemas.microsoft.com/office/powerpoint/2012/main" xmlns:p14="http://schemas.microsoft.com/office/powerpoint/2010/main" val="939101583"/>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42"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7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75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75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750"/>
                            </p:stCondLst>
                            <p:childTnLst>
                              <p:par>
                                <p:cTn id="55" presetID="42"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gradFill>
            <a:gsLst>
              <a:gs pos="0">
                <a:srgbClr val="326698"/>
              </a:gs>
              <a:gs pos="100000">
                <a:srgbClr val="66CDCC"/>
              </a:gs>
            </a:gsLst>
            <a:lin ang="7200000" scaled="0"/>
          </a:gradFill>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关于仲裁庭</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2" name="组合 53"/>
          <p:cNvGrpSpPr/>
          <p:nvPr/>
        </p:nvGrpSpPr>
        <p:grpSpPr>
          <a:xfrm>
            <a:off x="6116007" y="302273"/>
            <a:ext cx="4949706" cy="9962132"/>
            <a:chOff x="642938" y="539750"/>
            <a:chExt cx="3162299" cy="6170613"/>
          </a:xfrm>
        </p:grpSpPr>
        <p:sp>
          <p:nvSpPr>
            <p:cNvPr id="55" name="Freeform 6"/>
            <p:cNvSpPr/>
            <p:nvPr/>
          </p:nvSpPr>
          <p:spPr bwMode="auto">
            <a:xfrm>
              <a:off x="1931988" y="6321425"/>
              <a:ext cx="1293812" cy="388938"/>
            </a:xfrm>
            <a:custGeom>
              <a:avLst/>
              <a:gdLst>
                <a:gd name="T0" fmla="*/ 43 w 255"/>
                <a:gd name="T1" fmla="*/ 45 h 77"/>
                <a:gd name="T2" fmla="*/ 43 w 255"/>
                <a:gd name="T3" fmla="*/ 45 h 77"/>
                <a:gd name="T4" fmla="*/ 58 w 255"/>
                <a:gd name="T5" fmla="*/ 33 h 77"/>
                <a:gd name="T6" fmla="*/ 65 w 255"/>
                <a:gd name="T7" fmla="*/ 33 h 77"/>
                <a:gd name="T8" fmla="*/ 65 w 255"/>
                <a:gd name="T9" fmla="*/ 0 h 77"/>
                <a:gd name="T10" fmla="*/ 134 w 255"/>
                <a:gd name="T11" fmla="*/ 0 h 77"/>
                <a:gd name="T12" fmla="*/ 134 w 255"/>
                <a:gd name="T13" fmla="*/ 33 h 77"/>
                <a:gd name="T14" fmla="*/ 134 w 255"/>
                <a:gd name="T15" fmla="*/ 34 h 77"/>
                <a:gd name="T16" fmla="*/ 134 w 255"/>
                <a:gd name="T17" fmla="*/ 44 h 77"/>
                <a:gd name="T18" fmla="*/ 134 w 255"/>
                <a:gd name="T19" fmla="*/ 57 h 77"/>
                <a:gd name="T20" fmla="*/ 164 w 255"/>
                <a:gd name="T21" fmla="*/ 45 h 77"/>
                <a:gd name="T22" fmla="*/ 164 w 255"/>
                <a:gd name="T23" fmla="*/ 45 h 77"/>
                <a:gd name="T24" fmla="*/ 178 w 255"/>
                <a:gd name="T25" fmla="*/ 33 h 77"/>
                <a:gd name="T26" fmla="*/ 185 w 255"/>
                <a:gd name="T27" fmla="*/ 33 h 77"/>
                <a:gd name="T28" fmla="*/ 185 w 255"/>
                <a:gd name="T29" fmla="*/ 0 h 77"/>
                <a:gd name="T30" fmla="*/ 255 w 255"/>
                <a:gd name="T31" fmla="*/ 0 h 77"/>
                <a:gd name="T32" fmla="*/ 255 w 255"/>
                <a:gd name="T33" fmla="*/ 33 h 77"/>
                <a:gd name="T34" fmla="*/ 255 w 255"/>
                <a:gd name="T35" fmla="*/ 34 h 77"/>
                <a:gd name="T36" fmla="*/ 255 w 255"/>
                <a:gd name="T37" fmla="*/ 44 h 77"/>
                <a:gd name="T38" fmla="*/ 255 w 255"/>
                <a:gd name="T39" fmla="*/ 61 h 77"/>
                <a:gd name="T40" fmla="*/ 255 w 255"/>
                <a:gd name="T41" fmla="*/ 77 h 77"/>
                <a:gd name="T42" fmla="*/ 134 w 255"/>
                <a:gd name="T43" fmla="*/ 77 h 77"/>
                <a:gd name="T44" fmla="*/ 120 w 255"/>
                <a:gd name="T45" fmla="*/ 77 h 77"/>
                <a:gd name="T46" fmla="*/ 0 w 255"/>
                <a:gd name="T47" fmla="*/ 77 h 77"/>
                <a:gd name="T48" fmla="*/ 43 w 255"/>
                <a:gd name="T49"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77">
                  <a:moveTo>
                    <a:pt x="43" y="45"/>
                  </a:moveTo>
                  <a:cubicBezTo>
                    <a:pt x="43" y="45"/>
                    <a:pt x="43" y="45"/>
                    <a:pt x="43" y="45"/>
                  </a:cubicBezTo>
                  <a:cubicBezTo>
                    <a:pt x="43" y="34"/>
                    <a:pt x="58" y="33"/>
                    <a:pt x="58" y="33"/>
                  </a:cubicBezTo>
                  <a:cubicBezTo>
                    <a:pt x="65" y="33"/>
                    <a:pt x="65" y="33"/>
                    <a:pt x="65" y="33"/>
                  </a:cubicBezTo>
                  <a:cubicBezTo>
                    <a:pt x="65" y="0"/>
                    <a:pt x="65" y="0"/>
                    <a:pt x="65" y="0"/>
                  </a:cubicBezTo>
                  <a:cubicBezTo>
                    <a:pt x="134" y="0"/>
                    <a:pt x="134" y="0"/>
                    <a:pt x="134" y="0"/>
                  </a:cubicBezTo>
                  <a:cubicBezTo>
                    <a:pt x="134" y="33"/>
                    <a:pt x="134" y="33"/>
                    <a:pt x="134" y="33"/>
                  </a:cubicBezTo>
                  <a:cubicBezTo>
                    <a:pt x="134" y="34"/>
                    <a:pt x="134" y="34"/>
                    <a:pt x="134" y="34"/>
                  </a:cubicBezTo>
                  <a:cubicBezTo>
                    <a:pt x="134" y="44"/>
                    <a:pt x="134" y="44"/>
                    <a:pt x="134" y="44"/>
                  </a:cubicBezTo>
                  <a:cubicBezTo>
                    <a:pt x="134" y="57"/>
                    <a:pt x="134" y="57"/>
                    <a:pt x="134" y="57"/>
                  </a:cubicBezTo>
                  <a:cubicBezTo>
                    <a:pt x="141" y="52"/>
                    <a:pt x="150" y="47"/>
                    <a:pt x="164" y="45"/>
                  </a:cubicBezTo>
                  <a:cubicBezTo>
                    <a:pt x="164" y="45"/>
                    <a:pt x="164" y="45"/>
                    <a:pt x="164" y="45"/>
                  </a:cubicBezTo>
                  <a:cubicBezTo>
                    <a:pt x="164" y="34"/>
                    <a:pt x="178" y="33"/>
                    <a:pt x="178" y="33"/>
                  </a:cubicBezTo>
                  <a:cubicBezTo>
                    <a:pt x="185" y="33"/>
                    <a:pt x="185" y="33"/>
                    <a:pt x="185" y="33"/>
                  </a:cubicBezTo>
                  <a:cubicBezTo>
                    <a:pt x="185" y="0"/>
                    <a:pt x="185" y="0"/>
                    <a:pt x="185" y="0"/>
                  </a:cubicBezTo>
                  <a:cubicBezTo>
                    <a:pt x="255" y="0"/>
                    <a:pt x="255" y="0"/>
                    <a:pt x="255" y="0"/>
                  </a:cubicBezTo>
                  <a:cubicBezTo>
                    <a:pt x="255" y="33"/>
                    <a:pt x="255" y="33"/>
                    <a:pt x="255" y="33"/>
                  </a:cubicBezTo>
                  <a:cubicBezTo>
                    <a:pt x="255" y="34"/>
                    <a:pt x="255" y="34"/>
                    <a:pt x="255" y="34"/>
                  </a:cubicBezTo>
                  <a:cubicBezTo>
                    <a:pt x="255" y="44"/>
                    <a:pt x="255" y="44"/>
                    <a:pt x="255" y="44"/>
                  </a:cubicBezTo>
                  <a:cubicBezTo>
                    <a:pt x="255" y="61"/>
                    <a:pt x="255" y="61"/>
                    <a:pt x="255" y="61"/>
                  </a:cubicBezTo>
                  <a:cubicBezTo>
                    <a:pt x="255" y="77"/>
                    <a:pt x="255" y="77"/>
                    <a:pt x="255" y="77"/>
                  </a:cubicBezTo>
                  <a:cubicBezTo>
                    <a:pt x="134" y="77"/>
                    <a:pt x="134" y="77"/>
                    <a:pt x="134" y="77"/>
                  </a:cubicBezTo>
                  <a:cubicBezTo>
                    <a:pt x="120" y="77"/>
                    <a:pt x="120" y="77"/>
                    <a:pt x="120" y="77"/>
                  </a:cubicBezTo>
                  <a:cubicBezTo>
                    <a:pt x="0" y="77"/>
                    <a:pt x="0" y="77"/>
                    <a:pt x="0" y="77"/>
                  </a:cubicBezTo>
                  <a:cubicBezTo>
                    <a:pt x="0" y="77"/>
                    <a:pt x="8" y="49"/>
                    <a:pt x="43" y="45"/>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
            <p:cNvSpPr>
              <a:spLocks noChangeArrowheads="1"/>
            </p:cNvSpPr>
            <p:nvPr/>
          </p:nvSpPr>
          <p:spPr bwMode="auto">
            <a:xfrm>
              <a:off x="2835275" y="3425825"/>
              <a:ext cx="427037" cy="2990850"/>
            </a:xfrm>
            <a:prstGeom prst="rect">
              <a:avLst/>
            </a:prstGeom>
            <a:solidFill>
              <a:srgbClr val="89898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8"/>
            <p:cNvSpPr>
              <a:spLocks noChangeArrowheads="1"/>
            </p:cNvSpPr>
            <p:nvPr/>
          </p:nvSpPr>
          <p:spPr bwMode="auto">
            <a:xfrm>
              <a:off x="2835275" y="3425825"/>
              <a:ext cx="207962" cy="2990850"/>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
            <p:cNvSpPr>
              <a:spLocks noChangeArrowheads="1"/>
            </p:cNvSpPr>
            <p:nvPr/>
          </p:nvSpPr>
          <p:spPr bwMode="auto">
            <a:xfrm>
              <a:off x="2211388" y="3425825"/>
              <a:ext cx="427037" cy="2990850"/>
            </a:xfrm>
            <a:prstGeom prst="rect">
              <a:avLst/>
            </a:prstGeom>
            <a:solidFill>
              <a:srgbClr val="89898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10"/>
            <p:cNvSpPr>
              <a:spLocks noChangeArrowheads="1"/>
            </p:cNvSpPr>
            <p:nvPr/>
          </p:nvSpPr>
          <p:spPr bwMode="auto">
            <a:xfrm>
              <a:off x="2430463" y="3425825"/>
              <a:ext cx="207962" cy="2990850"/>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11"/>
            <p:cNvSpPr>
              <a:spLocks noChangeArrowheads="1"/>
            </p:cNvSpPr>
            <p:nvPr/>
          </p:nvSpPr>
          <p:spPr bwMode="auto">
            <a:xfrm>
              <a:off x="2486025" y="3567113"/>
              <a:ext cx="471487" cy="693738"/>
            </a:xfrm>
            <a:prstGeom prst="rect">
              <a:avLst/>
            </a:prstGeom>
            <a:solidFill>
              <a:srgbClr val="727171"/>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
            <p:cNvSpPr/>
            <p:nvPr/>
          </p:nvSpPr>
          <p:spPr bwMode="auto">
            <a:xfrm>
              <a:off x="2012950" y="1693863"/>
              <a:ext cx="1792287" cy="2738438"/>
            </a:xfrm>
            <a:custGeom>
              <a:avLst/>
              <a:gdLst>
                <a:gd name="T0" fmla="*/ 4 w 353"/>
                <a:gd name="T1" fmla="*/ 41 h 541"/>
                <a:gd name="T2" fmla="*/ 106 w 353"/>
                <a:gd name="T3" fmla="*/ 0 h 541"/>
                <a:gd name="T4" fmla="*/ 141 w 353"/>
                <a:gd name="T5" fmla="*/ 2 h 541"/>
                <a:gd name="T6" fmla="*/ 176 w 353"/>
                <a:gd name="T7" fmla="*/ 0 h 541"/>
                <a:gd name="T8" fmla="*/ 278 w 353"/>
                <a:gd name="T9" fmla="*/ 41 h 541"/>
                <a:gd name="T10" fmla="*/ 294 w 353"/>
                <a:gd name="T11" fmla="*/ 48 h 541"/>
                <a:gd name="T12" fmla="*/ 353 w 353"/>
                <a:gd name="T13" fmla="*/ 253 h 541"/>
                <a:gd name="T14" fmla="*/ 295 w 353"/>
                <a:gd name="T15" fmla="*/ 269 h 541"/>
                <a:gd name="T16" fmla="*/ 261 w 353"/>
                <a:gd name="T17" fmla="*/ 148 h 541"/>
                <a:gd name="T18" fmla="*/ 282 w 353"/>
                <a:gd name="T19" fmla="*/ 445 h 541"/>
                <a:gd name="T20" fmla="*/ 141 w 353"/>
                <a:gd name="T21" fmla="*/ 403 h 541"/>
                <a:gd name="T22" fmla="*/ 0 w 353"/>
                <a:gd name="T23" fmla="*/ 445 h 541"/>
                <a:gd name="T24" fmla="*/ 4 w 353"/>
                <a:gd name="T25" fmla="*/ 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41">
                  <a:moveTo>
                    <a:pt x="4" y="41"/>
                  </a:moveTo>
                  <a:cubicBezTo>
                    <a:pt x="106" y="0"/>
                    <a:pt x="106" y="0"/>
                    <a:pt x="106" y="0"/>
                  </a:cubicBezTo>
                  <a:cubicBezTo>
                    <a:pt x="141" y="2"/>
                    <a:pt x="141" y="2"/>
                    <a:pt x="141" y="2"/>
                  </a:cubicBezTo>
                  <a:cubicBezTo>
                    <a:pt x="176" y="0"/>
                    <a:pt x="176" y="0"/>
                    <a:pt x="176" y="0"/>
                  </a:cubicBezTo>
                  <a:cubicBezTo>
                    <a:pt x="278" y="41"/>
                    <a:pt x="278" y="41"/>
                    <a:pt x="278" y="41"/>
                  </a:cubicBezTo>
                  <a:cubicBezTo>
                    <a:pt x="294" y="48"/>
                    <a:pt x="294" y="48"/>
                    <a:pt x="294" y="48"/>
                  </a:cubicBezTo>
                  <a:cubicBezTo>
                    <a:pt x="353" y="253"/>
                    <a:pt x="353" y="253"/>
                    <a:pt x="353" y="253"/>
                  </a:cubicBezTo>
                  <a:cubicBezTo>
                    <a:pt x="295" y="269"/>
                    <a:pt x="295" y="269"/>
                    <a:pt x="295" y="269"/>
                  </a:cubicBezTo>
                  <a:cubicBezTo>
                    <a:pt x="261" y="148"/>
                    <a:pt x="261" y="148"/>
                    <a:pt x="261" y="148"/>
                  </a:cubicBezTo>
                  <a:cubicBezTo>
                    <a:pt x="252" y="231"/>
                    <a:pt x="248" y="349"/>
                    <a:pt x="282" y="445"/>
                  </a:cubicBezTo>
                  <a:cubicBezTo>
                    <a:pt x="166" y="541"/>
                    <a:pt x="145" y="450"/>
                    <a:pt x="141" y="403"/>
                  </a:cubicBezTo>
                  <a:cubicBezTo>
                    <a:pt x="137" y="450"/>
                    <a:pt x="116" y="541"/>
                    <a:pt x="0" y="445"/>
                  </a:cubicBezTo>
                  <a:cubicBezTo>
                    <a:pt x="60" y="241"/>
                    <a:pt x="4" y="41"/>
                    <a:pt x="4" y="41"/>
                  </a:cubicBez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
            <p:cNvSpPr/>
            <p:nvPr/>
          </p:nvSpPr>
          <p:spPr bwMode="auto">
            <a:xfrm>
              <a:off x="2430463" y="1698625"/>
              <a:ext cx="642937" cy="1331913"/>
            </a:xfrm>
            <a:custGeom>
              <a:avLst/>
              <a:gdLst>
                <a:gd name="T0" fmla="*/ 100 w 127"/>
                <a:gd name="T1" fmla="*/ 7 h 263"/>
                <a:gd name="T2" fmla="*/ 96 w 127"/>
                <a:gd name="T3" fmla="*/ 0 h 263"/>
                <a:gd name="T4" fmla="*/ 47 w 127"/>
                <a:gd name="T5" fmla="*/ 2 h 263"/>
                <a:gd name="T6" fmla="*/ 21 w 127"/>
                <a:gd name="T7" fmla="*/ 2 h 263"/>
                <a:gd name="T8" fmla="*/ 19 w 127"/>
                <a:gd name="T9" fmla="*/ 3 h 263"/>
                <a:gd name="T10" fmla="*/ 0 w 127"/>
                <a:gd name="T11" fmla="*/ 33 h 263"/>
                <a:gd name="T12" fmla="*/ 20 w 127"/>
                <a:gd name="T13" fmla="*/ 138 h 263"/>
                <a:gd name="T14" fmla="*/ 56 w 127"/>
                <a:gd name="T15" fmla="*/ 257 h 263"/>
                <a:gd name="T16" fmla="*/ 58 w 127"/>
                <a:gd name="T17" fmla="*/ 260 h 263"/>
                <a:gd name="T18" fmla="*/ 61 w 127"/>
                <a:gd name="T19" fmla="*/ 258 h 263"/>
                <a:gd name="T20" fmla="*/ 82 w 127"/>
                <a:gd name="T21" fmla="*/ 209 h 263"/>
                <a:gd name="T22" fmla="*/ 100 w 127"/>
                <a:gd name="T23" fmla="*/ 175 h 263"/>
                <a:gd name="T24" fmla="*/ 127 w 127"/>
                <a:gd name="T25" fmla="*/ 68 h 263"/>
                <a:gd name="T26" fmla="*/ 110 w 127"/>
                <a:gd name="T27" fmla="*/ 32 h 263"/>
                <a:gd name="T28" fmla="*/ 100 w 127"/>
                <a:gd name="T2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63">
                  <a:moveTo>
                    <a:pt x="100" y="7"/>
                  </a:moveTo>
                  <a:cubicBezTo>
                    <a:pt x="96" y="0"/>
                    <a:pt x="96" y="0"/>
                    <a:pt x="96" y="0"/>
                  </a:cubicBezTo>
                  <a:cubicBezTo>
                    <a:pt x="47" y="2"/>
                    <a:pt x="47" y="2"/>
                    <a:pt x="47" y="2"/>
                  </a:cubicBezTo>
                  <a:cubicBezTo>
                    <a:pt x="21" y="2"/>
                    <a:pt x="21" y="2"/>
                    <a:pt x="21" y="2"/>
                  </a:cubicBezTo>
                  <a:cubicBezTo>
                    <a:pt x="19" y="3"/>
                    <a:pt x="19" y="3"/>
                    <a:pt x="19" y="3"/>
                  </a:cubicBezTo>
                  <a:cubicBezTo>
                    <a:pt x="0" y="33"/>
                    <a:pt x="0" y="33"/>
                    <a:pt x="0" y="33"/>
                  </a:cubicBezTo>
                  <a:cubicBezTo>
                    <a:pt x="20" y="138"/>
                    <a:pt x="20" y="138"/>
                    <a:pt x="20" y="138"/>
                  </a:cubicBezTo>
                  <a:cubicBezTo>
                    <a:pt x="56" y="257"/>
                    <a:pt x="56" y="257"/>
                    <a:pt x="56" y="257"/>
                  </a:cubicBezTo>
                  <a:cubicBezTo>
                    <a:pt x="58" y="260"/>
                    <a:pt x="58" y="260"/>
                    <a:pt x="58" y="260"/>
                  </a:cubicBezTo>
                  <a:cubicBezTo>
                    <a:pt x="58" y="260"/>
                    <a:pt x="59" y="263"/>
                    <a:pt x="61" y="258"/>
                  </a:cubicBezTo>
                  <a:cubicBezTo>
                    <a:pt x="64" y="250"/>
                    <a:pt x="82" y="209"/>
                    <a:pt x="82" y="209"/>
                  </a:cubicBezTo>
                  <a:cubicBezTo>
                    <a:pt x="100" y="175"/>
                    <a:pt x="100" y="175"/>
                    <a:pt x="100" y="175"/>
                  </a:cubicBezTo>
                  <a:cubicBezTo>
                    <a:pt x="127" y="68"/>
                    <a:pt x="127" y="68"/>
                    <a:pt x="127" y="68"/>
                  </a:cubicBezTo>
                  <a:cubicBezTo>
                    <a:pt x="110" y="32"/>
                    <a:pt x="110" y="32"/>
                    <a:pt x="110" y="32"/>
                  </a:cubicBezTo>
                  <a:lnTo>
                    <a:pt x="100" y="7"/>
                  </a:ln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4"/>
            <p:cNvSpPr/>
            <p:nvPr/>
          </p:nvSpPr>
          <p:spPr bwMode="auto">
            <a:xfrm>
              <a:off x="2673350" y="1703388"/>
              <a:ext cx="111125" cy="157163"/>
            </a:xfrm>
            <a:custGeom>
              <a:avLst/>
              <a:gdLst>
                <a:gd name="T0" fmla="*/ 0 w 70"/>
                <a:gd name="T1" fmla="*/ 0 h 99"/>
                <a:gd name="T2" fmla="*/ 70 w 70"/>
                <a:gd name="T3" fmla="*/ 0 h 99"/>
                <a:gd name="T4" fmla="*/ 61 w 70"/>
                <a:gd name="T5" fmla="*/ 99 h 99"/>
                <a:gd name="T6" fmla="*/ 10 w 70"/>
                <a:gd name="T7" fmla="*/ 99 h 99"/>
                <a:gd name="T8" fmla="*/ 0 w 70"/>
                <a:gd name="T9" fmla="*/ 0 h 99"/>
              </a:gdLst>
              <a:ahLst/>
              <a:cxnLst>
                <a:cxn ang="0">
                  <a:pos x="T0" y="T1"/>
                </a:cxn>
                <a:cxn ang="0">
                  <a:pos x="T2" y="T3"/>
                </a:cxn>
                <a:cxn ang="0">
                  <a:pos x="T4" y="T5"/>
                </a:cxn>
                <a:cxn ang="0">
                  <a:pos x="T6" y="T7"/>
                </a:cxn>
                <a:cxn ang="0">
                  <a:pos x="T8" y="T9"/>
                </a:cxn>
              </a:cxnLst>
              <a:rect l="0" t="0" r="r" b="b"/>
              <a:pathLst>
                <a:path w="70" h="99">
                  <a:moveTo>
                    <a:pt x="0" y="0"/>
                  </a:moveTo>
                  <a:lnTo>
                    <a:pt x="70" y="0"/>
                  </a:lnTo>
                  <a:lnTo>
                    <a:pt x="61" y="99"/>
                  </a:lnTo>
                  <a:lnTo>
                    <a:pt x="10" y="99"/>
                  </a:lnTo>
                  <a:lnTo>
                    <a:pt x="0" y="0"/>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
            <p:cNvSpPr/>
            <p:nvPr/>
          </p:nvSpPr>
          <p:spPr bwMode="auto">
            <a:xfrm>
              <a:off x="2606675" y="1851025"/>
              <a:ext cx="239712" cy="1169988"/>
            </a:xfrm>
            <a:custGeom>
              <a:avLst/>
              <a:gdLst>
                <a:gd name="T0" fmla="*/ 0 w 151"/>
                <a:gd name="T1" fmla="*/ 571 h 737"/>
                <a:gd name="T2" fmla="*/ 58 w 151"/>
                <a:gd name="T3" fmla="*/ 0 h 737"/>
                <a:gd name="T4" fmla="*/ 96 w 151"/>
                <a:gd name="T5" fmla="*/ 0 h 737"/>
                <a:gd name="T6" fmla="*/ 151 w 151"/>
                <a:gd name="T7" fmla="*/ 571 h 737"/>
                <a:gd name="T8" fmla="*/ 103 w 151"/>
                <a:gd name="T9" fmla="*/ 679 h 737"/>
                <a:gd name="T10" fmla="*/ 84 w 151"/>
                <a:gd name="T11" fmla="*/ 724 h 737"/>
                <a:gd name="T12" fmla="*/ 77 w 151"/>
                <a:gd name="T13" fmla="*/ 737 h 737"/>
                <a:gd name="T14" fmla="*/ 71 w 151"/>
                <a:gd name="T15" fmla="*/ 727 h 737"/>
                <a:gd name="T16" fmla="*/ 48 w 151"/>
                <a:gd name="T17" fmla="*/ 679 h 737"/>
                <a:gd name="T18" fmla="*/ 0 w 151"/>
                <a:gd name="T19" fmla="*/ 57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737">
                  <a:moveTo>
                    <a:pt x="0" y="571"/>
                  </a:moveTo>
                  <a:lnTo>
                    <a:pt x="58" y="0"/>
                  </a:lnTo>
                  <a:lnTo>
                    <a:pt x="96" y="0"/>
                  </a:lnTo>
                  <a:lnTo>
                    <a:pt x="151" y="571"/>
                  </a:lnTo>
                  <a:lnTo>
                    <a:pt x="103" y="679"/>
                  </a:lnTo>
                  <a:lnTo>
                    <a:pt x="84" y="724"/>
                  </a:lnTo>
                  <a:lnTo>
                    <a:pt x="77" y="737"/>
                  </a:lnTo>
                  <a:lnTo>
                    <a:pt x="71" y="727"/>
                  </a:lnTo>
                  <a:lnTo>
                    <a:pt x="48" y="679"/>
                  </a:lnTo>
                  <a:lnTo>
                    <a:pt x="0" y="5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
            <p:cNvSpPr/>
            <p:nvPr/>
          </p:nvSpPr>
          <p:spPr bwMode="auto">
            <a:xfrm>
              <a:off x="2728913" y="1703388"/>
              <a:ext cx="427037" cy="1322388"/>
            </a:xfrm>
            <a:custGeom>
              <a:avLst/>
              <a:gdLst>
                <a:gd name="T0" fmla="*/ 39 w 84"/>
                <a:gd name="T1" fmla="*/ 0 h 261"/>
                <a:gd name="T2" fmla="*/ 0 w 84"/>
                <a:gd name="T3" fmla="*/ 261 h 261"/>
                <a:gd name="T4" fmla="*/ 84 w 84"/>
                <a:gd name="T5" fmla="*/ 68 h 261"/>
                <a:gd name="T6" fmla="*/ 67 w 84"/>
                <a:gd name="T7" fmla="*/ 58 h 261"/>
                <a:gd name="T8" fmla="*/ 78 w 84"/>
                <a:gd name="T9" fmla="*/ 37 h 261"/>
                <a:gd name="T10" fmla="*/ 39 w 84"/>
                <a:gd name="T11" fmla="*/ 0 h 261"/>
              </a:gdLst>
              <a:ahLst/>
              <a:cxnLst>
                <a:cxn ang="0">
                  <a:pos x="T0" y="T1"/>
                </a:cxn>
                <a:cxn ang="0">
                  <a:pos x="T2" y="T3"/>
                </a:cxn>
                <a:cxn ang="0">
                  <a:pos x="T4" y="T5"/>
                </a:cxn>
                <a:cxn ang="0">
                  <a:pos x="T6" y="T7"/>
                </a:cxn>
                <a:cxn ang="0">
                  <a:pos x="T8" y="T9"/>
                </a:cxn>
                <a:cxn ang="0">
                  <a:pos x="T10" y="T11"/>
                </a:cxn>
              </a:cxnLst>
              <a:rect l="0" t="0" r="r" b="b"/>
              <a:pathLst>
                <a:path w="84" h="261">
                  <a:moveTo>
                    <a:pt x="39" y="0"/>
                  </a:moveTo>
                  <a:cubicBezTo>
                    <a:pt x="39" y="0"/>
                    <a:pt x="41" y="139"/>
                    <a:pt x="0" y="261"/>
                  </a:cubicBezTo>
                  <a:cubicBezTo>
                    <a:pt x="29" y="225"/>
                    <a:pt x="84" y="68"/>
                    <a:pt x="84" y="68"/>
                  </a:cubicBezTo>
                  <a:cubicBezTo>
                    <a:pt x="67" y="58"/>
                    <a:pt x="67" y="58"/>
                    <a:pt x="67" y="58"/>
                  </a:cubicBezTo>
                  <a:cubicBezTo>
                    <a:pt x="78" y="37"/>
                    <a:pt x="78" y="37"/>
                    <a:pt x="78" y="37"/>
                  </a:cubicBezTo>
                  <a:lnTo>
                    <a:pt x="39" y="0"/>
                  </a:lnTo>
                  <a:close/>
                </a:path>
              </a:pathLst>
            </a:cu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17"/>
            <p:cNvSpPr>
              <a:spLocks noChangeArrowheads="1"/>
            </p:cNvSpPr>
            <p:nvPr/>
          </p:nvSpPr>
          <p:spPr bwMode="auto">
            <a:xfrm>
              <a:off x="2525713" y="1608138"/>
              <a:ext cx="401637" cy="101600"/>
            </a:xfrm>
            <a:prstGeom prst="rect">
              <a:avLst/>
            </a:prstGeom>
            <a:solidFill>
              <a:srgbClr val="DDD4BE"/>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8"/>
            <p:cNvSpPr/>
            <p:nvPr/>
          </p:nvSpPr>
          <p:spPr bwMode="auto">
            <a:xfrm>
              <a:off x="2728913" y="1689100"/>
              <a:ext cx="203200" cy="146050"/>
            </a:xfrm>
            <a:custGeom>
              <a:avLst/>
              <a:gdLst>
                <a:gd name="T0" fmla="*/ 0 w 128"/>
                <a:gd name="T1" fmla="*/ 9 h 92"/>
                <a:gd name="T2" fmla="*/ 51 w 128"/>
                <a:gd name="T3" fmla="*/ 92 h 92"/>
                <a:gd name="T4" fmla="*/ 128 w 128"/>
                <a:gd name="T5" fmla="*/ 16 h 92"/>
                <a:gd name="T6" fmla="*/ 125 w 128"/>
                <a:gd name="T7" fmla="*/ 0 h 92"/>
                <a:gd name="T8" fmla="*/ 0 w 128"/>
                <a:gd name="T9" fmla="*/ 9 h 92"/>
              </a:gdLst>
              <a:ahLst/>
              <a:cxnLst>
                <a:cxn ang="0">
                  <a:pos x="T0" y="T1"/>
                </a:cxn>
                <a:cxn ang="0">
                  <a:pos x="T2" y="T3"/>
                </a:cxn>
                <a:cxn ang="0">
                  <a:pos x="T4" y="T5"/>
                </a:cxn>
                <a:cxn ang="0">
                  <a:pos x="T6" y="T7"/>
                </a:cxn>
                <a:cxn ang="0">
                  <a:pos x="T8" y="T9"/>
                </a:cxn>
              </a:cxnLst>
              <a:rect l="0" t="0" r="r" b="b"/>
              <a:pathLst>
                <a:path w="128" h="92">
                  <a:moveTo>
                    <a:pt x="0" y="9"/>
                  </a:moveTo>
                  <a:lnTo>
                    <a:pt x="51" y="92"/>
                  </a:lnTo>
                  <a:lnTo>
                    <a:pt x="128" y="16"/>
                  </a:lnTo>
                  <a:lnTo>
                    <a:pt x="125" y="0"/>
                  </a:lnTo>
                  <a:lnTo>
                    <a:pt x="0" y="9"/>
                  </a:lnTo>
                  <a:close/>
                </a:path>
              </a:pathLst>
            </a:custGeom>
            <a:solidFill>
              <a:srgbClr val="C9CAC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9"/>
            <p:cNvSpPr/>
            <p:nvPr/>
          </p:nvSpPr>
          <p:spPr bwMode="auto">
            <a:xfrm>
              <a:off x="2525713" y="1689100"/>
              <a:ext cx="207962" cy="146050"/>
            </a:xfrm>
            <a:custGeom>
              <a:avLst/>
              <a:gdLst>
                <a:gd name="T0" fmla="*/ 131 w 131"/>
                <a:gd name="T1" fmla="*/ 9 h 92"/>
                <a:gd name="T2" fmla="*/ 77 w 131"/>
                <a:gd name="T3" fmla="*/ 92 h 92"/>
                <a:gd name="T4" fmla="*/ 0 w 131"/>
                <a:gd name="T5" fmla="*/ 16 h 92"/>
                <a:gd name="T6" fmla="*/ 0 w 131"/>
                <a:gd name="T7" fmla="*/ 0 h 92"/>
                <a:gd name="T8" fmla="*/ 131 w 131"/>
                <a:gd name="T9" fmla="*/ 9 h 92"/>
              </a:gdLst>
              <a:ahLst/>
              <a:cxnLst>
                <a:cxn ang="0">
                  <a:pos x="T0" y="T1"/>
                </a:cxn>
                <a:cxn ang="0">
                  <a:pos x="T2" y="T3"/>
                </a:cxn>
                <a:cxn ang="0">
                  <a:pos x="T4" y="T5"/>
                </a:cxn>
                <a:cxn ang="0">
                  <a:pos x="T6" y="T7"/>
                </a:cxn>
                <a:cxn ang="0">
                  <a:pos x="T8" y="T9"/>
                </a:cxn>
              </a:cxnLst>
              <a:rect l="0" t="0" r="r" b="b"/>
              <a:pathLst>
                <a:path w="131" h="92">
                  <a:moveTo>
                    <a:pt x="131" y="9"/>
                  </a:moveTo>
                  <a:lnTo>
                    <a:pt x="77" y="92"/>
                  </a:lnTo>
                  <a:lnTo>
                    <a:pt x="0" y="16"/>
                  </a:lnTo>
                  <a:lnTo>
                    <a:pt x="0" y="0"/>
                  </a:lnTo>
                  <a:lnTo>
                    <a:pt x="131" y="9"/>
                  </a:lnTo>
                  <a:close/>
                </a:path>
              </a:pathLst>
            </a:custGeom>
            <a:solidFill>
              <a:srgbClr val="C9CACA"/>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
            <p:cNvSpPr/>
            <p:nvPr/>
          </p:nvSpPr>
          <p:spPr bwMode="auto">
            <a:xfrm>
              <a:off x="2303463" y="1703388"/>
              <a:ext cx="425450" cy="1322388"/>
            </a:xfrm>
            <a:custGeom>
              <a:avLst/>
              <a:gdLst>
                <a:gd name="T0" fmla="*/ 44 w 84"/>
                <a:gd name="T1" fmla="*/ 0 h 261"/>
                <a:gd name="T2" fmla="*/ 84 w 84"/>
                <a:gd name="T3" fmla="*/ 261 h 261"/>
                <a:gd name="T4" fmla="*/ 0 w 84"/>
                <a:gd name="T5" fmla="*/ 68 h 261"/>
                <a:gd name="T6" fmla="*/ 17 w 84"/>
                <a:gd name="T7" fmla="*/ 58 h 261"/>
                <a:gd name="T8" fmla="*/ 6 w 84"/>
                <a:gd name="T9" fmla="*/ 37 h 261"/>
                <a:gd name="T10" fmla="*/ 44 w 84"/>
                <a:gd name="T11" fmla="*/ 0 h 261"/>
              </a:gdLst>
              <a:ahLst/>
              <a:cxnLst>
                <a:cxn ang="0">
                  <a:pos x="T0" y="T1"/>
                </a:cxn>
                <a:cxn ang="0">
                  <a:pos x="T2" y="T3"/>
                </a:cxn>
                <a:cxn ang="0">
                  <a:pos x="T4" y="T5"/>
                </a:cxn>
                <a:cxn ang="0">
                  <a:pos x="T6" y="T7"/>
                </a:cxn>
                <a:cxn ang="0">
                  <a:pos x="T8" y="T9"/>
                </a:cxn>
                <a:cxn ang="0">
                  <a:pos x="T10" y="T11"/>
                </a:cxn>
              </a:cxnLst>
              <a:rect l="0" t="0" r="r" b="b"/>
              <a:pathLst>
                <a:path w="84" h="261">
                  <a:moveTo>
                    <a:pt x="44" y="0"/>
                  </a:moveTo>
                  <a:cubicBezTo>
                    <a:pt x="44" y="0"/>
                    <a:pt x="43" y="139"/>
                    <a:pt x="84" y="261"/>
                  </a:cubicBezTo>
                  <a:cubicBezTo>
                    <a:pt x="55" y="225"/>
                    <a:pt x="0" y="68"/>
                    <a:pt x="0" y="68"/>
                  </a:cubicBezTo>
                  <a:cubicBezTo>
                    <a:pt x="17" y="58"/>
                    <a:pt x="17" y="58"/>
                    <a:pt x="17" y="58"/>
                  </a:cubicBezTo>
                  <a:cubicBezTo>
                    <a:pt x="6" y="37"/>
                    <a:pt x="6" y="37"/>
                    <a:pt x="6" y="37"/>
                  </a:cubicBezTo>
                  <a:lnTo>
                    <a:pt x="44" y="0"/>
                  </a:lnTo>
                  <a:close/>
                </a:path>
              </a:pathLst>
            </a:cu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21"/>
            <p:cNvSpPr>
              <a:spLocks noChangeArrowheads="1"/>
            </p:cNvSpPr>
            <p:nvPr/>
          </p:nvSpPr>
          <p:spPr bwMode="auto">
            <a:xfrm>
              <a:off x="2998788" y="2792413"/>
              <a:ext cx="217487" cy="71438"/>
            </a:xfrm>
            <a:prstGeom prst="rect">
              <a:avLst/>
            </a:prstGeom>
            <a:solidFill>
              <a:srgbClr val="3E3A39"/>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2"/>
            <p:cNvSpPr/>
            <p:nvPr/>
          </p:nvSpPr>
          <p:spPr bwMode="auto">
            <a:xfrm>
              <a:off x="2282825" y="692150"/>
              <a:ext cx="411162" cy="323850"/>
            </a:xfrm>
            <a:custGeom>
              <a:avLst/>
              <a:gdLst>
                <a:gd name="T0" fmla="*/ 0 w 81"/>
                <a:gd name="T1" fmla="*/ 32 h 64"/>
                <a:gd name="T2" fmla="*/ 32 w 81"/>
                <a:gd name="T3" fmla="*/ 0 h 64"/>
                <a:gd name="T4" fmla="*/ 49 w 81"/>
                <a:gd name="T5" fmla="*/ 0 h 64"/>
                <a:gd name="T6" fmla="*/ 81 w 81"/>
                <a:gd name="T7" fmla="*/ 32 h 64"/>
                <a:gd name="T8" fmla="*/ 81 w 81"/>
                <a:gd name="T9" fmla="*/ 32 h 64"/>
                <a:gd name="T10" fmla="*/ 49 w 81"/>
                <a:gd name="T11" fmla="*/ 64 h 64"/>
                <a:gd name="T12" fmla="*/ 32 w 81"/>
                <a:gd name="T13" fmla="*/ 64 h 64"/>
                <a:gd name="T14" fmla="*/ 0 w 81"/>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0" y="32"/>
                  </a:moveTo>
                  <a:cubicBezTo>
                    <a:pt x="0" y="14"/>
                    <a:pt x="14" y="0"/>
                    <a:pt x="32" y="0"/>
                  </a:cubicBezTo>
                  <a:cubicBezTo>
                    <a:pt x="49" y="0"/>
                    <a:pt x="49" y="0"/>
                    <a:pt x="49" y="0"/>
                  </a:cubicBezTo>
                  <a:cubicBezTo>
                    <a:pt x="67" y="0"/>
                    <a:pt x="81" y="14"/>
                    <a:pt x="81" y="32"/>
                  </a:cubicBezTo>
                  <a:cubicBezTo>
                    <a:pt x="81" y="32"/>
                    <a:pt x="81" y="32"/>
                    <a:pt x="81" y="32"/>
                  </a:cubicBezTo>
                  <a:cubicBezTo>
                    <a:pt x="81" y="49"/>
                    <a:pt x="67" y="64"/>
                    <a:pt x="49" y="64"/>
                  </a:cubicBezTo>
                  <a:cubicBezTo>
                    <a:pt x="32" y="64"/>
                    <a:pt x="32" y="64"/>
                    <a:pt x="32" y="64"/>
                  </a:cubicBezTo>
                  <a:cubicBezTo>
                    <a:pt x="14" y="64"/>
                    <a:pt x="0" y="49"/>
                    <a:pt x="0" y="32"/>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3"/>
            <p:cNvSpPr/>
            <p:nvPr/>
          </p:nvSpPr>
          <p:spPr bwMode="auto">
            <a:xfrm>
              <a:off x="2393950" y="722313"/>
              <a:ext cx="679450" cy="962025"/>
            </a:xfrm>
            <a:custGeom>
              <a:avLst/>
              <a:gdLst>
                <a:gd name="T0" fmla="*/ 0 w 134"/>
                <a:gd name="T1" fmla="*/ 60 h 190"/>
                <a:gd name="T2" fmla="*/ 67 w 134"/>
                <a:gd name="T3" fmla="*/ 0 h 190"/>
                <a:gd name="T4" fmla="*/ 67 w 134"/>
                <a:gd name="T5" fmla="*/ 0 h 190"/>
                <a:gd name="T6" fmla="*/ 134 w 134"/>
                <a:gd name="T7" fmla="*/ 60 h 190"/>
                <a:gd name="T8" fmla="*/ 134 w 134"/>
                <a:gd name="T9" fmla="*/ 108 h 190"/>
                <a:gd name="T10" fmla="*/ 134 w 134"/>
                <a:gd name="T11" fmla="*/ 130 h 190"/>
                <a:gd name="T12" fmla="*/ 67 w 134"/>
                <a:gd name="T13" fmla="*/ 190 h 190"/>
                <a:gd name="T14" fmla="*/ 67 w 134"/>
                <a:gd name="T15" fmla="*/ 190 h 190"/>
                <a:gd name="T16" fmla="*/ 0 w 134"/>
                <a:gd name="T17" fmla="*/ 130 h 190"/>
                <a:gd name="T18" fmla="*/ 0 w 134"/>
                <a:gd name="T19" fmla="*/ 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90">
                  <a:moveTo>
                    <a:pt x="0" y="60"/>
                  </a:moveTo>
                  <a:cubicBezTo>
                    <a:pt x="0" y="27"/>
                    <a:pt x="30" y="0"/>
                    <a:pt x="67" y="0"/>
                  </a:cubicBezTo>
                  <a:cubicBezTo>
                    <a:pt x="67" y="0"/>
                    <a:pt x="67" y="0"/>
                    <a:pt x="67" y="0"/>
                  </a:cubicBezTo>
                  <a:cubicBezTo>
                    <a:pt x="104" y="0"/>
                    <a:pt x="134" y="27"/>
                    <a:pt x="134" y="60"/>
                  </a:cubicBezTo>
                  <a:cubicBezTo>
                    <a:pt x="134" y="108"/>
                    <a:pt x="134" y="108"/>
                    <a:pt x="134" y="108"/>
                  </a:cubicBezTo>
                  <a:cubicBezTo>
                    <a:pt x="134" y="130"/>
                    <a:pt x="134" y="130"/>
                    <a:pt x="134" y="130"/>
                  </a:cubicBezTo>
                  <a:cubicBezTo>
                    <a:pt x="134" y="164"/>
                    <a:pt x="104" y="190"/>
                    <a:pt x="67" y="190"/>
                  </a:cubicBezTo>
                  <a:cubicBezTo>
                    <a:pt x="67" y="190"/>
                    <a:pt x="67" y="190"/>
                    <a:pt x="67" y="190"/>
                  </a:cubicBezTo>
                  <a:cubicBezTo>
                    <a:pt x="30" y="190"/>
                    <a:pt x="0" y="164"/>
                    <a:pt x="0" y="130"/>
                  </a:cubicBezTo>
                  <a:lnTo>
                    <a:pt x="0" y="60"/>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4"/>
            <p:cNvSpPr>
              <a:spLocks noEditPoints="1"/>
            </p:cNvSpPr>
            <p:nvPr/>
          </p:nvSpPr>
          <p:spPr bwMode="auto">
            <a:xfrm>
              <a:off x="2678113" y="1060450"/>
              <a:ext cx="258762" cy="147638"/>
            </a:xfrm>
            <a:custGeom>
              <a:avLst/>
              <a:gdLst>
                <a:gd name="T0" fmla="*/ 163 w 163"/>
                <a:gd name="T1" fmla="*/ 0 h 93"/>
                <a:gd name="T2" fmla="*/ 163 w 163"/>
                <a:gd name="T3" fmla="*/ 93 h 93"/>
                <a:gd name="T4" fmla="*/ 0 w 163"/>
                <a:gd name="T5" fmla="*/ 93 h 93"/>
                <a:gd name="T6" fmla="*/ 0 w 163"/>
                <a:gd name="T7" fmla="*/ 0 h 93"/>
                <a:gd name="T8" fmla="*/ 163 w 163"/>
                <a:gd name="T9" fmla="*/ 0 h 93"/>
                <a:gd name="T10" fmla="*/ 32 w 163"/>
                <a:gd name="T11" fmla="*/ 71 h 93"/>
                <a:gd name="T12" fmla="*/ 131 w 163"/>
                <a:gd name="T13" fmla="*/ 71 h 93"/>
                <a:gd name="T14" fmla="*/ 131 w 163"/>
                <a:gd name="T15" fmla="*/ 23 h 93"/>
                <a:gd name="T16" fmla="*/ 32 w 163"/>
                <a:gd name="T17" fmla="*/ 23 h 93"/>
                <a:gd name="T18" fmla="*/ 32 w 163"/>
                <a:gd name="T19"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93">
                  <a:moveTo>
                    <a:pt x="163" y="0"/>
                  </a:moveTo>
                  <a:lnTo>
                    <a:pt x="163" y="93"/>
                  </a:lnTo>
                  <a:lnTo>
                    <a:pt x="0" y="93"/>
                  </a:lnTo>
                  <a:lnTo>
                    <a:pt x="0" y="0"/>
                  </a:lnTo>
                  <a:lnTo>
                    <a:pt x="163" y="0"/>
                  </a:lnTo>
                  <a:close/>
                  <a:moveTo>
                    <a:pt x="32" y="71"/>
                  </a:moveTo>
                  <a:lnTo>
                    <a:pt x="131" y="71"/>
                  </a:lnTo>
                  <a:lnTo>
                    <a:pt x="131" y="23"/>
                  </a:lnTo>
                  <a:lnTo>
                    <a:pt x="32" y="23"/>
                  </a:lnTo>
                  <a:lnTo>
                    <a:pt x="32" y="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5"/>
            <p:cNvSpPr>
              <a:spLocks noEditPoints="1"/>
            </p:cNvSpPr>
            <p:nvPr/>
          </p:nvSpPr>
          <p:spPr bwMode="auto">
            <a:xfrm>
              <a:off x="2354263" y="1060450"/>
              <a:ext cx="258762" cy="147638"/>
            </a:xfrm>
            <a:custGeom>
              <a:avLst/>
              <a:gdLst>
                <a:gd name="T0" fmla="*/ 163 w 163"/>
                <a:gd name="T1" fmla="*/ 0 h 93"/>
                <a:gd name="T2" fmla="*/ 163 w 163"/>
                <a:gd name="T3" fmla="*/ 93 h 93"/>
                <a:gd name="T4" fmla="*/ 0 w 163"/>
                <a:gd name="T5" fmla="*/ 93 h 93"/>
                <a:gd name="T6" fmla="*/ 0 w 163"/>
                <a:gd name="T7" fmla="*/ 0 h 93"/>
                <a:gd name="T8" fmla="*/ 163 w 163"/>
                <a:gd name="T9" fmla="*/ 0 h 93"/>
                <a:gd name="T10" fmla="*/ 28 w 163"/>
                <a:gd name="T11" fmla="*/ 71 h 93"/>
                <a:gd name="T12" fmla="*/ 131 w 163"/>
                <a:gd name="T13" fmla="*/ 71 h 93"/>
                <a:gd name="T14" fmla="*/ 131 w 163"/>
                <a:gd name="T15" fmla="*/ 23 h 93"/>
                <a:gd name="T16" fmla="*/ 28 w 163"/>
                <a:gd name="T17" fmla="*/ 23 h 93"/>
                <a:gd name="T18" fmla="*/ 28 w 163"/>
                <a:gd name="T19"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93">
                  <a:moveTo>
                    <a:pt x="163" y="0"/>
                  </a:moveTo>
                  <a:lnTo>
                    <a:pt x="163" y="93"/>
                  </a:lnTo>
                  <a:lnTo>
                    <a:pt x="0" y="93"/>
                  </a:lnTo>
                  <a:lnTo>
                    <a:pt x="0" y="0"/>
                  </a:lnTo>
                  <a:lnTo>
                    <a:pt x="163" y="0"/>
                  </a:lnTo>
                  <a:close/>
                  <a:moveTo>
                    <a:pt x="28" y="71"/>
                  </a:moveTo>
                  <a:lnTo>
                    <a:pt x="131" y="71"/>
                  </a:lnTo>
                  <a:lnTo>
                    <a:pt x="131" y="23"/>
                  </a:lnTo>
                  <a:lnTo>
                    <a:pt x="28" y="23"/>
                  </a:lnTo>
                  <a:lnTo>
                    <a:pt x="28" y="71"/>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6"/>
            <p:cNvSpPr>
              <a:spLocks noChangeArrowheads="1"/>
            </p:cNvSpPr>
            <p:nvPr/>
          </p:nvSpPr>
          <p:spPr bwMode="auto">
            <a:xfrm>
              <a:off x="2597150" y="1101725"/>
              <a:ext cx="111125" cy="39688"/>
            </a:xfrm>
            <a:prstGeom prst="rect">
              <a:avLst/>
            </a:pr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7"/>
            <p:cNvSpPr>
              <a:spLocks noChangeArrowheads="1"/>
            </p:cNvSpPr>
            <p:nvPr/>
          </p:nvSpPr>
          <p:spPr bwMode="auto">
            <a:xfrm>
              <a:off x="2555875" y="1490663"/>
              <a:ext cx="198437" cy="41275"/>
            </a:xfrm>
            <a:prstGeom prst="rect">
              <a:avLst/>
            </a:pr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8"/>
            <p:cNvSpPr/>
            <p:nvPr/>
          </p:nvSpPr>
          <p:spPr bwMode="auto">
            <a:xfrm>
              <a:off x="2373313" y="539750"/>
              <a:ext cx="411162" cy="323850"/>
            </a:xfrm>
            <a:custGeom>
              <a:avLst/>
              <a:gdLst>
                <a:gd name="T0" fmla="*/ 0 w 81"/>
                <a:gd name="T1" fmla="*/ 32 h 64"/>
                <a:gd name="T2" fmla="*/ 32 w 81"/>
                <a:gd name="T3" fmla="*/ 0 h 64"/>
                <a:gd name="T4" fmla="*/ 49 w 81"/>
                <a:gd name="T5" fmla="*/ 0 h 64"/>
                <a:gd name="T6" fmla="*/ 81 w 81"/>
                <a:gd name="T7" fmla="*/ 32 h 64"/>
                <a:gd name="T8" fmla="*/ 81 w 81"/>
                <a:gd name="T9" fmla="*/ 32 h 64"/>
                <a:gd name="T10" fmla="*/ 49 w 81"/>
                <a:gd name="T11" fmla="*/ 64 h 64"/>
                <a:gd name="T12" fmla="*/ 32 w 81"/>
                <a:gd name="T13" fmla="*/ 64 h 64"/>
                <a:gd name="T14" fmla="*/ 0 w 81"/>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0" y="32"/>
                  </a:moveTo>
                  <a:cubicBezTo>
                    <a:pt x="0" y="15"/>
                    <a:pt x="14" y="0"/>
                    <a:pt x="32" y="0"/>
                  </a:cubicBezTo>
                  <a:cubicBezTo>
                    <a:pt x="49" y="0"/>
                    <a:pt x="49" y="0"/>
                    <a:pt x="49" y="0"/>
                  </a:cubicBezTo>
                  <a:cubicBezTo>
                    <a:pt x="67" y="0"/>
                    <a:pt x="81" y="15"/>
                    <a:pt x="81" y="32"/>
                  </a:cubicBezTo>
                  <a:cubicBezTo>
                    <a:pt x="81" y="32"/>
                    <a:pt x="81" y="32"/>
                    <a:pt x="81" y="32"/>
                  </a:cubicBezTo>
                  <a:cubicBezTo>
                    <a:pt x="81" y="50"/>
                    <a:pt x="67" y="64"/>
                    <a:pt x="49" y="64"/>
                  </a:cubicBezTo>
                  <a:cubicBezTo>
                    <a:pt x="32" y="64"/>
                    <a:pt x="32" y="64"/>
                    <a:pt x="32" y="64"/>
                  </a:cubicBezTo>
                  <a:cubicBezTo>
                    <a:pt x="14" y="64"/>
                    <a:pt x="0" y="50"/>
                    <a:pt x="0" y="32"/>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9"/>
            <p:cNvSpPr/>
            <p:nvPr/>
          </p:nvSpPr>
          <p:spPr bwMode="auto">
            <a:xfrm>
              <a:off x="2890838" y="696913"/>
              <a:ext cx="290512" cy="273050"/>
            </a:xfrm>
            <a:custGeom>
              <a:avLst/>
              <a:gdLst>
                <a:gd name="T0" fmla="*/ 0 w 57"/>
                <a:gd name="T1" fmla="*/ 27 h 54"/>
                <a:gd name="T2" fmla="*/ 22 w 57"/>
                <a:gd name="T3" fmla="*/ 0 h 54"/>
                <a:gd name="T4" fmla="*/ 35 w 57"/>
                <a:gd name="T5" fmla="*/ 0 h 54"/>
                <a:gd name="T6" fmla="*/ 57 w 57"/>
                <a:gd name="T7" fmla="*/ 27 h 54"/>
                <a:gd name="T8" fmla="*/ 57 w 57"/>
                <a:gd name="T9" fmla="*/ 27 h 54"/>
                <a:gd name="T10" fmla="*/ 35 w 57"/>
                <a:gd name="T11" fmla="*/ 54 h 54"/>
                <a:gd name="T12" fmla="*/ 22 w 57"/>
                <a:gd name="T13" fmla="*/ 54 h 54"/>
                <a:gd name="T14" fmla="*/ 0 w 57"/>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4">
                  <a:moveTo>
                    <a:pt x="0" y="27"/>
                  </a:moveTo>
                  <a:cubicBezTo>
                    <a:pt x="0" y="12"/>
                    <a:pt x="10" y="0"/>
                    <a:pt x="22" y="0"/>
                  </a:cubicBezTo>
                  <a:cubicBezTo>
                    <a:pt x="35" y="0"/>
                    <a:pt x="35" y="0"/>
                    <a:pt x="35" y="0"/>
                  </a:cubicBezTo>
                  <a:cubicBezTo>
                    <a:pt x="47" y="0"/>
                    <a:pt x="57" y="12"/>
                    <a:pt x="57" y="27"/>
                  </a:cubicBezTo>
                  <a:cubicBezTo>
                    <a:pt x="57" y="27"/>
                    <a:pt x="57" y="27"/>
                    <a:pt x="57" y="27"/>
                  </a:cubicBezTo>
                  <a:cubicBezTo>
                    <a:pt x="57" y="42"/>
                    <a:pt x="47" y="54"/>
                    <a:pt x="35" y="54"/>
                  </a:cubicBezTo>
                  <a:cubicBezTo>
                    <a:pt x="22" y="54"/>
                    <a:pt x="22" y="54"/>
                    <a:pt x="22" y="54"/>
                  </a:cubicBezTo>
                  <a:cubicBezTo>
                    <a:pt x="10" y="54"/>
                    <a:pt x="0" y="42"/>
                    <a:pt x="0" y="27"/>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0"/>
            <p:cNvSpPr/>
            <p:nvPr/>
          </p:nvSpPr>
          <p:spPr bwMode="auto">
            <a:xfrm>
              <a:off x="2638425" y="604838"/>
              <a:ext cx="369887" cy="258763"/>
            </a:xfrm>
            <a:custGeom>
              <a:avLst/>
              <a:gdLst>
                <a:gd name="T0" fmla="*/ 72 w 73"/>
                <a:gd name="T1" fmla="*/ 51 h 51"/>
                <a:gd name="T2" fmla="*/ 0 w 73"/>
                <a:gd name="T3" fmla="*/ 51 h 51"/>
                <a:gd name="T4" fmla="*/ 0 w 73"/>
                <a:gd name="T5" fmla="*/ 0 h 51"/>
                <a:gd name="T6" fmla="*/ 50 w 73"/>
                <a:gd name="T7" fmla="*/ 0 h 51"/>
                <a:gd name="T8" fmla="*/ 72 w 73"/>
                <a:gd name="T9" fmla="*/ 20 h 51"/>
                <a:gd name="T10" fmla="*/ 72 w 73"/>
                <a:gd name="T11" fmla="*/ 51 h 51"/>
              </a:gdLst>
              <a:ahLst/>
              <a:cxnLst>
                <a:cxn ang="0">
                  <a:pos x="T0" y="T1"/>
                </a:cxn>
                <a:cxn ang="0">
                  <a:pos x="T2" y="T3"/>
                </a:cxn>
                <a:cxn ang="0">
                  <a:pos x="T4" y="T5"/>
                </a:cxn>
                <a:cxn ang="0">
                  <a:pos x="T6" y="T7"/>
                </a:cxn>
                <a:cxn ang="0">
                  <a:pos x="T8" y="T9"/>
                </a:cxn>
                <a:cxn ang="0">
                  <a:pos x="T10" y="T11"/>
                </a:cxn>
              </a:cxnLst>
              <a:rect l="0" t="0" r="r" b="b"/>
              <a:pathLst>
                <a:path w="73" h="51">
                  <a:moveTo>
                    <a:pt x="72" y="51"/>
                  </a:moveTo>
                  <a:cubicBezTo>
                    <a:pt x="0" y="51"/>
                    <a:pt x="0" y="51"/>
                    <a:pt x="0" y="51"/>
                  </a:cubicBezTo>
                  <a:cubicBezTo>
                    <a:pt x="0" y="0"/>
                    <a:pt x="0" y="0"/>
                    <a:pt x="0" y="0"/>
                  </a:cubicBezTo>
                  <a:cubicBezTo>
                    <a:pt x="0" y="0"/>
                    <a:pt x="35" y="0"/>
                    <a:pt x="50" y="0"/>
                  </a:cubicBezTo>
                  <a:cubicBezTo>
                    <a:pt x="65" y="1"/>
                    <a:pt x="72" y="7"/>
                    <a:pt x="72" y="20"/>
                  </a:cubicBezTo>
                  <a:cubicBezTo>
                    <a:pt x="73" y="33"/>
                    <a:pt x="72" y="51"/>
                    <a:pt x="72" y="51"/>
                  </a:cubicBez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1"/>
            <p:cNvSpPr/>
            <p:nvPr/>
          </p:nvSpPr>
          <p:spPr bwMode="auto">
            <a:xfrm>
              <a:off x="3003550" y="889000"/>
              <a:ext cx="80962" cy="328613"/>
            </a:xfrm>
            <a:custGeom>
              <a:avLst/>
              <a:gdLst>
                <a:gd name="T0" fmla="*/ 16 w 16"/>
                <a:gd name="T1" fmla="*/ 60 h 65"/>
                <a:gd name="T2" fmla="*/ 8 w 16"/>
                <a:gd name="T3" fmla="*/ 65 h 65"/>
                <a:gd name="T4" fmla="*/ 8 w 16"/>
                <a:gd name="T5" fmla="*/ 65 h 65"/>
                <a:gd name="T6" fmla="*/ 0 w 16"/>
                <a:gd name="T7" fmla="*/ 60 h 65"/>
                <a:gd name="T8" fmla="*/ 0 w 16"/>
                <a:gd name="T9" fmla="*/ 6 h 65"/>
                <a:gd name="T10" fmla="*/ 8 w 16"/>
                <a:gd name="T11" fmla="*/ 0 h 65"/>
                <a:gd name="T12" fmla="*/ 8 w 16"/>
                <a:gd name="T13" fmla="*/ 0 h 65"/>
                <a:gd name="T14" fmla="*/ 16 w 16"/>
                <a:gd name="T15" fmla="*/ 6 h 65"/>
                <a:gd name="T16" fmla="*/ 16 w 16"/>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5">
                  <a:moveTo>
                    <a:pt x="16" y="60"/>
                  </a:moveTo>
                  <a:cubicBezTo>
                    <a:pt x="16" y="63"/>
                    <a:pt x="13" y="65"/>
                    <a:pt x="8" y="65"/>
                  </a:cubicBezTo>
                  <a:cubicBezTo>
                    <a:pt x="8" y="65"/>
                    <a:pt x="8" y="65"/>
                    <a:pt x="8" y="65"/>
                  </a:cubicBezTo>
                  <a:cubicBezTo>
                    <a:pt x="3" y="65"/>
                    <a:pt x="0" y="63"/>
                    <a:pt x="0" y="60"/>
                  </a:cubicBezTo>
                  <a:cubicBezTo>
                    <a:pt x="0" y="6"/>
                    <a:pt x="0" y="6"/>
                    <a:pt x="0" y="6"/>
                  </a:cubicBezTo>
                  <a:cubicBezTo>
                    <a:pt x="0" y="3"/>
                    <a:pt x="3" y="0"/>
                    <a:pt x="8" y="0"/>
                  </a:cubicBezTo>
                  <a:cubicBezTo>
                    <a:pt x="8" y="0"/>
                    <a:pt x="8" y="0"/>
                    <a:pt x="8" y="0"/>
                  </a:cubicBezTo>
                  <a:cubicBezTo>
                    <a:pt x="13" y="0"/>
                    <a:pt x="16" y="3"/>
                    <a:pt x="16" y="6"/>
                  </a:cubicBezTo>
                  <a:lnTo>
                    <a:pt x="16" y="60"/>
                  </a:lnTo>
                  <a:close/>
                </a:path>
              </a:pathLst>
            </a:custGeom>
            <a:solidFill>
              <a:srgbClr val="5A626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2"/>
            <p:cNvSpPr/>
            <p:nvPr/>
          </p:nvSpPr>
          <p:spPr bwMode="auto">
            <a:xfrm>
              <a:off x="1181100" y="1901825"/>
              <a:ext cx="1025525" cy="835025"/>
            </a:xfrm>
            <a:custGeom>
              <a:avLst/>
              <a:gdLst>
                <a:gd name="T0" fmla="*/ 646 w 646"/>
                <a:gd name="T1" fmla="*/ 255 h 526"/>
                <a:gd name="T2" fmla="*/ 540 w 646"/>
                <a:gd name="T3" fmla="*/ 0 h 526"/>
                <a:gd name="T4" fmla="*/ 0 w 646"/>
                <a:gd name="T5" fmla="*/ 357 h 526"/>
                <a:gd name="T6" fmla="*/ 106 w 646"/>
                <a:gd name="T7" fmla="*/ 526 h 526"/>
                <a:gd name="T8" fmla="*/ 646 w 646"/>
                <a:gd name="T9" fmla="*/ 255 h 526"/>
              </a:gdLst>
              <a:ahLst/>
              <a:cxnLst>
                <a:cxn ang="0">
                  <a:pos x="T0" y="T1"/>
                </a:cxn>
                <a:cxn ang="0">
                  <a:pos x="T2" y="T3"/>
                </a:cxn>
                <a:cxn ang="0">
                  <a:pos x="T4" y="T5"/>
                </a:cxn>
                <a:cxn ang="0">
                  <a:pos x="T6" y="T7"/>
                </a:cxn>
                <a:cxn ang="0">
                  <a:pos x="T8" y="T9"/>
                </a:cxn>
              </a:cxnLst>
              <a:rect l="0" t="0" r="r" b="b"/>
              <a:pathLst>
                <a:path w="646" h="526">
                  <a:moveTo>
                    <a:pt x="646" y="255"/>
                  </a:moveTo>
                  <a:lnTo>
                    <a:pt x="540" y="0"/>
                  </a:lnTo>
                  <a:lnTo>
                    <a:pt x="0" y="357"/>
                  </a:lnTo>
                  <a:lnTo>
                    <a:pt x="106" y="526"/>
                  </a:lnTo>
                  <a:lnTo>
                    <a:pt x="646" y="255"/>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3"/>
            <p:cNvSpPr/>
            <p:nvPr/>
          </p:nvSpPr>
          <p:spPr bwMode="auto">
            <a:xfrm>
              <a:off x="2744788" y="3252788"/>
              <a:ext cx="166687" cy="60325"/>
            </a:xfrm>
            <a:custGeom>
              <a:avLst/>
              <a:gdLst>
                <a:gd name="T0" fmla="*/ 102 w 105"/>
                <a:gd name="T1" fmla="*/ 0 h 38"/>
                <a:gd name="T2" fmla="*/ 0 w 105"/>
                <a:gd name="T3" fmla="*/ 3 h 38"/>
                <a:gd name="T4" fmla="*/ 0 w 105"/>
                <a:gd name="T5" fmla="*/ 38 h 38"/>
                <a:gd name="T6" fmla="*/ 105 w 105"/>
                <a:gd name="T7" fmla="*/ 38 h 38"/>
                <a:gd name="T8" fmla="*/ 102 w 105"/>
                <a:gd name="T9" fmla="*/ 0 h 38"/>
              </a:gdLst>
              <a:ahLst/>
              <a:cxnLst>
                <a:cxn ang="0">
                  <a:pos x="T0" y="T1"/>
                </a:cxn>
                <a:cxn ang="0">
                  <a:pos x="T2" y="T3"/>
                </a:cxn>
                <a:cxn ang="0">
                  <a:pos x="T4" y="T5"/>
                </a:cxn>
                <a:cxn ang="0">
                  <a:pos x="T6" y="T7"/>
                </a:cxn>
                <a:cxn ang="0">
                  <a:pos x="T8" y="T9"/>
                </a:cxn>
              </a:cxnLst>
              <a:rect l="0" t="0" r="r" b="b"/>
              <a:pathLst>
                <a:path w="105" h="38">
                  <a:moveTo>
                    <a:pt x="102" y="0"/>
                  </a:moveTo>
                  <a:lnTo>
                    <a:pt x="0" y="3"/>
                  </a:lnTo>
                  <a:lnTo>
                    <a:pt x="0" y="38"/>
                  </a:lnTo>
                  <a:lnTo>
                    <a:pt x="105" y="38"/>
                  </a:lnTo>
                  <a:lnTo>
                    <a:pt x="102"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3" name="Picture 34"/>
            <p:cNvPicPr>
              <a:picLocks noChangeAspect="1" noChangeArrowheads="1"/>
            </p:cNvPicPr>
            <p:nvPr/>
          </p:nvPicPr>
          <p:blipFill>
            <a:blip r:embed="rId4">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797175" y="3227388"/>
              <a:ext cx="136525" cy="10636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84" name="Freeform 35"/>
            <p:cNvSpPr/>
            <p:nvPr/>
          </p:nvSpPr>
          <p:spPr bwMode="auto">
            <a:xfrm>
              <a:off x="1906588" y="2655888"/>
              <a:ext cx="1182687" cy="1366838"/>
            </a:xfrm>
            <a:custGeom>
              <a:avLst/>
              <a:gdLst>
                <a:gd name="T0" fmla="*/ 0 w 745"/>
                <a:gd name="T1" fmla="*/ 210 h 861"/>
                <a:gd name="T2" fmla="*/ 362 w 745"/>
                <a:gd name="T3" fmla="*/ 0 h 861"/>
                <a:gd name="T4" fmla="*/ 745 w 745"/>
                <a:gd name="T5" fmla="*/ 650 h 861"/>
                <a:gd name="T6" fmla="*/ 381 w 745"/>
                <a:gd name="T7" fmla="*/ 861 h 861"/>
                <a:gd name="T8" fmla="*/ 0 w 745"/>
                <a:gd name="T9" fmla="*/ 210 h 861"/>
              </a:gdLst>
              <a:ahLst/>
              <a:cxnLst>
                <a:cxn ang="0">
                  <a:pos x="T0" y="T1"/>
                </a:cxn>
                <a:cxn ang="0">
                  <a:pos x="T2" y="T3"/>
                </a:cxn>
                <a:cxn ang="0">
                  <a:pos x="T4" y="T5"/>
                </a:cxn>
                <a:cxn ang="0">
                  <a:pos x="T6" y="T7"/>
                </a:cxn>
                <a:cxn ang="0">
                  <a:pos x="T8" y="T9"/>
                </a:cxn>
              </a:cxnLst>
              <a:rect l="0" t="0" r="r" b="b"/>
              <a:pathLst>
                <a:path w="745" h="861">
                  <a:moveTo>
                    <a:pt x="0" y="210"/>
                  </a:moveTo>
                  <a:lnTo>
                    <a:pt x="362" y="0"/>
                  </a:lnTo>
                  <a:lnTo>
                    <a:pt x="745" y="650"/>
                  </a:lnTo>
                  <a:lnTo>
                    <a:pt x="381" y="861"/>
                  </a:lnTo>
                  <a:lnTo>
                    <a:pt x="0" y="210"/>
                  </a:lnTo>
                  <a:close/>
                </a:path>
              </a:pathLst>
            </a:custGeom>
            <a:gradFill>
              <a:gsLst>
                <a:gs pos="0">
                  <a:srgbClr val="326698"/>
                </a:gs>
                <a:gs pos="100000">
                  <a:srgbClr val="66CDCC"/>
                </a:gs>
              </a:gsLst>
              <a:lin ang="7200000" scaled="0"/>
            </a:gra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6"/>
            <p:cNvSpPr/>
            <p:nvPr/>
          </p:nvSpPr>
          <p:spPr bwMode="auto">
            <a:xfrm>
              <a:off x="2906713" y="3222625"/>
              <a:ext cx="212725" cy="238125"/>
            </a:xfrm>
            <a:custGeom>
              <a:avLst/>
              <a:gdLst>
                <a:gd name="T0" fmla="*/ 70 w 134"/>
                <a:gd name="T1" fmla="*/ 150 h 150"/>
                <a:gd name="T2" fmla="*/ 134 w 134"/>
                <a:gd name="T3" fmla="*/ 109 h 150"/>
                <a:gd name="T4" fmla="*/ 64 w 134"/>
                <a:gd name="T5" fmla="*/ 0 h 150"/>
                <a:gd name="T6" fmla="*/ 0 w 134"/>
                <a:gd name="T7" fmla="*/ 42 h 150"/>
                <a:gd name="T8" fmla="*/ 70 w 134"/>
                <a:gd name="T9" fmla="*/ 150 h 150"/>
              </a:gdLst>
              <a:ahLst/>
              <a:cxnLst>
                <a:cxn ang="0">
                  <a:pos x="T0" y="T1"/>
                </a:cxn>
                <a:cxn ang="0">
                  <a:pos x="T2" y="T3"/>
                </a:cxn>
                <a:cxn ang="0">
                  <a:pos x="T4" y="T5"/>
                </a:cxn>
                <a:cxn ang="0">
                  <a:pos x="T6" y="T7"/>
                </a:cxn>
                <a:cxn ang="0">
                  <a:pos x="T8" y="T9"/>
                </a:cxn>
              </a:cxnLst>
              <a:rect l="0" t="0" r="r" b="b"/>
              <a:pathLst>
                <a:path w="134" h="150">
                  <a:moveTo>
                    <a:pt x="70" y="150"/>
                  </a:moveTo>
                  <a:lnTo>
                    <a:pt x="134" y="109"/>
                  </a:lnTo>
                  <a:lnTo>
                    <a:pt x="64" y="0"/>
                  </a:lnTo>
                  <a:lnTo>
                    <a:pt x="0" y="42"/>
                  </a:lnTo>
                  <a:lnTo>
                    <a:pt x="70" y="15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6" name="Picture 37"/>
            <p:cNvPicPr>
              <a:picLocks noChangeAspect="1" noChangeArrowheads="1"/>
            </p:cNvPicPr>
            <p:nvPr/>
          </p:nvPicPr>
          <p:blipFill>
            <a:blip r:embed="rId5">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903538" y="3241675"/>
              <a:ext cx="166687" cy="22701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pic>
          <p:nvPicPr>
            <p:cNvPr id="87" name="Picture 38"/>
            <p:cNvPicPr>
              <a:picLocks noChangeAspect="1" noChangeArrowheads="1"/>
            </p:cNvPicPr>
            <p:nvPr/>
          </p:nvPicPr>
          <p:blipFill>
            <a:blip r:embed="rId6">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2951163" y="3209925"/>
              <a:ext cx="182562" cy="22860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88" name="Freeform 39"/>
            <p:cNvSpPr/>
            <p:nvPr/>
          </p:nvSpPr>
          <p:spPr bwMode="auto">
            <a:xfrm>
              <a:off x="2978150" y="3182938"/>
              <a:ext cx="182562" cy="231775"/>
            </a:xfrm>
            <a:custGeom>
              <a:avLst/>
              <a:gdLst>
                <a:gd name="T0" fmla="*/ 29 w 36"/>
                <a:gd name="T1" fmla="*/ 44 h 46"/>
                <a:gd name="T2" fmla="*/ 36 w 36"/>
                <a:gd name="T3" fmla="*/ 40 h 46"/>
                <a:gd name="T4" fmla="*/ 10 w 36"/>
                <a:gd name="T5" fmla="*/ 0 h 46"/>
                <a:gd name="T6" fmla="*/ 3 w 36"/>
                <a:gd name="T7" fmla="*/ 4 h 46"/>
                <a:gd name="T8" fmla="*/ 2 w 36"/>
                <a:gd name="T9" fmla="*/ 8 h 46"/>
                <a:gd name="T10" fmla="*/ 25 w 36"/>
                <a:gd name="T11" fmla="*/ 44 h 46"/>
                <a:gd name="T12" fmla="*/ 29 w 36"/>
                <a:gd name="T13" fmla="*/ 44 h 46"/>
              </a:gdLst>
              <a:ahLst/>
              <a:cxnLst>
                <a:cxn ang="0">
                  <a:pos x="T0" y="T1"/>
                </a:cxn>
                <a:cxn ang="0">
                  <a:pos x="T2" y="T3"/>
                </a:cxn>
                <a:cxn ang="0">
                  <a:pos x="T4" y="T5"/>
                </a:cxn>
                <a:cxn ang="0">
                  <a:pos x="T6" y="T7"/>
                </a:cxn>
                <a:cxn ang="0">
                  <a:pos x="T8" y="T9"/>
                </a:cxn>
                <a:cxn ang="0">
                  <a:pos x="T10" y="T11"/>
                </a:cxn>
                <a:cxn ang="0">
                  <a:pos x="T12" y="T13"/>
                </a:cxn>
              </a:cxnLst>
              <a:rect l="0" t="0" r="r" b="b"/>
              <a:pathLst>
                <a:path w="36" h="46">
                  <a:moveTo>
                    <a:pt x="29" y="44"/>
                  </a:moveTo>
                  <a:cubicBezTo>
                    <a:pt x="32" y="43"/>
                    <a:pt x="36" y="40"/>
                    <a:pt x="36" y="40"/>
                  </a:cubicBezTo>
                  <a:cubicBezTo>
                    <a:pt x="10" y="0"/>
                    <a:pt x="10" y="0"/>
                    <a:pt x="10" y="0"/>
                  </a:cubicBezTo>
                  <a:cubicBezTo>
                    <a:pt x="10" y="0"/>
                    <a:pt x="5" y="3"/>
                    <a:pt x="3" y="4"/>
                  </a:cubicBezTo>
                  <a:cubicBezTo>
                    <a:pt x="2" y="5"/>
                    <a:pt x="0" y="6"/>
                    <a:pt x="2" y="8"/>
                  </a:cubicBezTo>
                  <a:cubicBezTo>
                    <a:pt x="3" y="10"/>
                    <a:pt x="24" y="43"/>
                    <a:pt x="25" y="44"/>
                  </a:cubicBezTo>
                  <a:cubicBezTo>
                    <a:pt x="26" y="45"/>
                    <a:pt x="26" y="46"/>
                    <a:pt x="29" y="44"/>
                  </a:cubicBez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0"/>
            <p:cNvSpPr/>
            <p:nvPr/>
          </p:nvSpPr>
          <p:spPr bwMode="auto">
            <a:xfrm>
              <a:off x="3098800" y="3363913"/>
              <a:ext cx="20637" cy="25400"/>
            </a:xfrm>
            <a:custGeom>
              <a:avLst/>
              <a:gdLst>
                <a:gd name="T0" fmla="*/ 4 w 4"/>
                <a:gd name="T1" fmla="*/ 1 h 5"/>
                <a:gd name="T2" fmla="*/ 1 w 4"/>
                <a:gd name="T3" fmla="*/ 0 h 5"/>
                <a:gd name="T4" fmla="*/ 0 w 4"/>
                <a:gd name="T5" fmla="*/ 3 h 5"/>
                <a:gd name="T6" fmla="*/ 3 w 4"/>
                <a:gd name="T7" fmla="*/ 4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3" y="0"/>
                    <a:pt x="2" y="0"/>
                    <a:pt x="1" y="0"/>
                  </a:cubicBezTo>
                  <a:cubicBezTo>
                    <a:pt x="0" y="1"/>
                    <a:pt x="0" y="2"/>
                    <a:pt x="0" y="3"/>
                  </a:cubicBezTo>
                  <a:cubicBezTo>
                    <a:pt x="1" y="4"/>
                    <a:pt x="2" y="5"/>
                    <a:pt x="3" y="4"/>
                  </a:cubicBezTo>
                  <a:cubicBezTo>
                    <a:pt x="4" y="3"/>
                    <a:pt x="4" y="2"/>
                    <a:pt x="4" y="1"/>
                  </a:cubicBezTo>
                  <a:close/>
                </a:path>
              </a:pathLst>
            </a:custGeom>
            <a:solidFill>
              <a:srgbClr val="28587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1"/>
            <p:cNvSpPr/>
            <p:nvPr/>
          </p:nvSpPr>
          <p:spPr bwMode="auto">
            <a:xfrm>
              <a:off x="2820988" y="3252788"/>
              <a:ext cx="238125" cy="288925"/>
            </a:xfrm>
            <a:custGeom>
              <a:avLst/>
              <a:gdLst>
                <a:gd name="T0" fmla="*/ 29 w 47"/>
                <a:gd name="T1" fmla="*/ 57 h 57"/>
                <a:gd name="T2" fmla="*/ 41 w 47"/>
                <a:gd name="T3" fmla="*/ 49 h 57"/>
                <a:gd name="T4" fmla="*/ 44 w 47"/>
                <a:gd name="T5" fmla="*/ 42 h 57"/>
                <a:gd name="T6" fmla="*/ 18 w 47"/>
                <a:gd name="T7" fmla="*/ 1 h 57"/>
                <a:gd name="T8" fmla="*/ 16 w 47"/>
                <a:gd name="T9" fmla="*/ 1 h 57"/>
                <a:gd name="T10" fmla="*/ 0 w 47"/>
                <a:gd name="T11" fmla="*/ 11 h 57"/>
                <a:gd name="T12" fmla="*/ 29 w 4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47" h="57">
                  <a:moveTo>
                    <a:pt x="29" y="57"/>
                  </a:moveTo>
                  <a:cubicBezTo>
                    <a:pt x="41" y="49"/>
                    <a:pt x="41" y="49"/>
                    <a:pt x="41" y="49"/>
                  </a:cubicBezTo>
                  <a:cubicBezTo>
                    <a:pt x="41" y="49"/>
                    <a:pt x="47" y="46"/>
                    <a:pt x="44" y="42"/>
                  </a:cubicBezTo>
                  <a:cubicBezTo>
                    <a:pt x="42" y="38"/>
                    <a:pt x="22" y="7"/>
                    <a:pt x="18" y="1"/>
                  </a:cubicBezTo>
                  <a:cubicBezTo>
                    <a:pt x="17" y="0"/>
                    <a:pt x="16" y="1"/>
                    <a:pt x="16" y="1"/>
                  </a:cubicBezTo>
                  <a:cubicBezTo>
                    <a:pt x="0" y="11"/>
                    <a:pt x="0" y="11"/>
                    <a:pt x="0" y="11"/>
                  </a:cubicBezTo>
                  <a:lnTo>
                    <a:pt x="29" y="57"/>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2"/>
            <p:cNvSpPr/>
            <p:nvPr/>
          </p:nvSpPr>
          <p:spPr bwMode="auto">
            <a:xfrm>
              <a:off x="2846388" y="3465513"/>
              <a:ext cx="177800" cy="136525"/>
            </a:xfrm>
            <a:custGeom>
              <a:avLst/>
              <a:gdLst>
                <a:gd name="T0" fmla="*/ 30 w 35"/>
                <a:gd name="T1" fmla="*/ 0 h 27"/>
                <a:gd name="T2" fmla="*/ 3 w 35"/>
                <a:gd name="T3" fmla="*/ 17 h 27"/>
                <a:gd name="T4" fmla="*/ 2 w 35"/>
                <a:gd name="T5" fmla="*/ 24 h 27"/>
                <a:gd name="T6" fmla="*/ 8 w 35"/>
                <a:gd name="T7" fmla="*/ 25 h 27"/>
                <a:gd name="T8" fmla="*/ 35 w 35"/>
                <a:gd name="T9" fmla="*/ 8 h 27"/>
                <a:gd name="T10" fmla="*/ 30 w 35"/>
                <a:gd name="T11" fmla="*/ 0 h 27"/>
              </a:gdLst>
              <a:ahLst/>
              <a:cxnLst>
                <a:cxn ang="0">
                  <a:pos x="T0" y="T1"/>
                </a:cxn>
                <a:cxn ang="0">
                  <a:pos x="T2" y="T3"/>
                </a:cxn>
                <a:cxn ang="0">
                  <a:pos x="T4" y="T5"/>
                </a:cxn>
                <a:cxn ang="0">
                  <a:pos x="T6" y="T7"/>
                </a:cxn>
                <a:cxn ang="0">
                  <a:pos x="T8" y="T9"/>
                </a:cxn>
                <a:cxn ang="0">
                  <a:pos x="T10" y="T11"/>
                </a:cxn>
              </a:cxnLst>
              <a:rect l="0" t="0" r="r" b="b"/>
              <a:pathLst>
                <a:path w="35" h="27">
                  <a:moveTo>
                    <a:pt x="30" y="0"/>
                  </a:moveTo>
                  <a:cubicBezTo>
                    <a:pt x="3" y="17"/>
                    <a:pt x="3" y="17"/>
                    <a:pt x="3" y="17"/>
                  </a:cubicBezTo>
                  <a:cubicBezTo>
                    <a:pt x="1" y="19"/>
                    <a:pt x="0" y="21"/>
                    <a:pt x="2" y="24"/>
                  </a:cubicBezTo>
                  <a:cubicBezTo>
                    <a:pt x="3" y="26"/>
                    <a:pt x="6" y="27"/>
                    <a:pt x="8" y="25"/>
                  </a:cubicBezTo>
                  <a:cubicBezTo>
                    <a:pt x="35" y="8"/>
                    <a:pt x="35" y="8"/>
                    <a:pt x="35" y="8"/>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3"/>
            <p:cNvSpPr/>
            <p:nvPr/>
          </p:nvSpPr>
          <p:spPr bwMode="auto">
            <a:xfrm>
              <a:off x="2784475" y="3414713"/>
              <a:ext cx="173037" cy="136525"/>
            </a:xfrm>
            <a:custGeom>
              <a:avLst/>
              <a:gdLst>
                <a:gd name="T0" fmla="*/ 29 w 34"/>
                <a:gd name="T1" fmla="*/ 0 h 27"/>
                <a:gd name="T2" fmla="*/ 2 w 34"/>
                <a:gd name="T3" fmla="*/ 17 h 27"/>
                <a:gd name="T4" fmla="*/ 1 w 34"/>
                <a:gd name="T5" fmla="*/ 24 h 27"/>
                <a:gd name="T6" fmla="*/ 7 w 34"/>
                <a:gd name="T7" fmla="*/ 26 h 27"/>
                <a:gd name="T8" fmla="*/ 34 w 34"/>
                <a:gd name="T9" fmla="*/ 8 h 27"/>
                <a:gd name="T10" fmla="*/ 29 w 34"/>
                <a:gd name="T11" fmla="*/ 0 h 27"/>
              </a:gdLst>
              <a:ahLst/>
              <a:cxnLst>
                <a:cxn ang="0">
                  <a:pos x="T0" y="T1"/>
                </a:cxn>
                <a:cxn ang="0">
                  <a:pos x="T2" y="T3"/>
                </a:cxn>
                <a:cxn ang="0">
                  <a:pos x="T4" y="T5"/>
                </a:cxn>
                <a:cxn ang="0">
                  <a:pos x="T6" y="T7"/>
                </a:cxn>
                <a:cxn ang="0">
                  <a:pos x="T8" y="T9"/>
                </a:cxn>
                <a:cxn ang="0">
                  <a:pos x="T10" y="T11"/>
                </a:cxn>
              </a:cxnLst>
              <a:rect l="0" t="0" r="r" b="b"/>
              <a:pathLst>
                <a:path w="34" h="27">
                  <a:moveTo>
                    <a:pt x="29" y="0"/>
                  </a:moveTo>
                  <a:cubicBezTo>
                    <a:pt x="2" y="17"/>
                    <a:pt x="2" y="17"/>
                    <a:pt x="2" y="17"/>
                  </a:cubicBezTo>
                  <a:cubicBezTo>
                    <a:pt x="0" y="19"/>
                    <a:pt x="0" y="22"/>
                    <a:pt x="1" y="24"/>
                  </a:cubicBezTo>
                  <a:cubicBezTo>
                    <a:pt x="3" y="26"/>
                    <a:pt x="5" y="27"/>
                    <a:pt x="7" y="26"/>
                  </a:cubicBezTo>
                  <a:cubicBezTo>
                    <a:pt x="34" y="8"/>
                    <a:pt x="34" y="8"/>
                    <a:pt x="34" y="8"/>
                  </a:cubicBezTo>
                  <a:lnTo>
                    <a:pt x="29"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4"/>
            <p:cNvSpPr/>
            <p:nvPr/>
          </p:nvSpPr>
          <p:spPr bwMode="auto">
            <a:xfrm>
              <a:off x="2693988" y="3294063"/>
              <a:ext cx="177800" cy="131763"/>
            </a:xfrm>
            <a:custGeom>
              <a:avLst/>
              <a:gdLst>
                <a:gd name="T0" fmla="*/ 30 w 35"/>
                <a:gd name="T1" fmla="*/ 0 h 26"/>
                <a:gd name="T2" fmla="*/ 3 w 35"/>
                <a:gd name="T3" fmla="*/ 17 h 26"/>
                <a:gd name="T4" fmla="*/ 2 w 35"/>
                <a:gd name="T5" fmla="*/ 24 h 26"/>
                <a:gd name="T6" fmla="*/ 8 w 35"/>
                <a:gd name="T7" fmla="*/ 25 h 26"/>
                <a:gd name="T8" fmla="*/ 35 w 35"/>
                <a:gd name="T9" fmla="*/ 8 h 26"/>
                <a:gd name="T10" fmla="*/ 30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30" y="0"/>
                  </a:moveTo>
                  <a:cubicBezTo>
                    <a:pt x="3" y="17"/>
                    <a:pt x="3" y="17"/>
                    <a:pt x="3" y="17"/>
                  </a:cubicBezTo>
                  <a:cubicBezTo>
                    <a:pt x="1" y="18"/>
                    <a:pt x="0" y="21"/>
                    <a:pt x="2" y="24"/>
                  </a:cubicBezTo>
                  <a:cubicBezTo>
                    <a:pt x="3" y="26"/>
                    <a:pt x="6" y="26"/>
                    <a:pt x="8" y="25"/>
                  </a:cubicBezTo>
                  <a:cubicBezTo>
                    <a:pt x="35" y="8"/>
                    <a:pt x="35" y="8"/>
                    <a:pt x="35" y="8"/>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5"/>
            <p:cNvSpPr/>
            <p:nvPr/>
          </p:nvSpPr>
          <p:spPr bwMode="auto">
            <a:xfrm>
              <a:off x="2719388" y="3363913"/>
              <a:ext cx="182562" cy="142875"/>
            </a:xfrm>
            <a:custGeom>
              <a:avLst/>
              <a:gdLst>
                <a:gd name="T0" fmla="*/ 30 w 36"/>
                <a:gd name="T1" fmla="*/ 0 h 28"/>
                <a:gd name="T2" fmla="*/ 2 w 36"/>
                <a:gd name="T3" fmla="*/ 17 h 28"/>
                <a:gd name="T4" fmla="*/ 2 w 36"/>
                <a:gd name="T5" fmla="*/ 24 h 28"/>
                <a:gd name="T6" fmla="*/ 9 w 36"/>
                <a:gd name="T7" fmla="*/ 26 h 28"/>
                <a:gd name="T8" fmla="*/ 36 w 36"/>
                <a:gd name="T9" fmla="*/ 9 h 28"/>
                <a:gd name="T10" fmla="*/ 30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30" y="0"/>
                  </a:moveTo>
                  <a:cubicBezTo>
                    <a:pt x="2" y="17"/>
                    <a:pt x="2" y="17"/>
                    <a:pt x="2" y="17"/>
                  </a:cubicBezTo>
                  <a:cubicBezTo>
                    <a:pt x="0" y="18"/>
                    <a:pt x="0" y="21"/>
                    <a:pt x="2" y="24"/>
                  </a:cubicBezTo>
                  <a:cubicBezTo>
                    <a:pt x="4" y="27"/>
                    <a:pt x="6" y="28"/>
                    <a:pt x="9" y="26"/>
                  </a:cubicBezTo>
                  <a:cubicBezTo>
                    <a:pt x="36" y="9"/>
                    <a:pt x="36" y="9"/>
                    <a:pt x="36" y="9"/>
                  </a:cubicBezTo>
                  <a:lnTo>
                    <a:pt x="30" y="0"/>
                  </a:lnTo>
                  <a:close/>
                </a:path>
              </a:pathLst>
            </a:custGeom>
            <a:solidFill>
              <a:srgbClr val="ECE7D6"/>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6"/>
            <p:cNvSpPr/>
            <p:nvPr/>
          </p:nvSpPr>
          <p:spPr bwMode="auto">
            <a:xfrm>
              <a:off x="3008313" y="2757488"/>
              <a:ext cx="792162" cy="642938"/>
            </a:xfrm>
            <a:custGeom>
              <a:avLst/>
              <a:gdLst>
                <a:gd name="T0" fmla="*/ 93 w 499"/>
                <a:gd name="T1" fmla="*/ 405 h 405"/>
                <a:gd name="T2" fmla="*/ 0 w 499"/>
                <a:gd name="T3" fmla="*/ 271 h 405"/>
                <a:gd name="T4" fmla="*/ 409 w 499"/>
                <a:gd name="T5" fmla="*/ 0 h 405"/>
                <a:gd name="T6" fmla="*/ 499 w 499"/>
                <a:gd name="T7" fmla="*/ 137 h 405"/>
                <a:gd name="T8" fmla="*/ 93 w 499"/>
                <a:gd name="T9" fmla="*/ 405 h 405"/>
              </a:gdLst>
              <a:ahLst/>
              <a:cxnLst>
                <a:cxn ang="0">
                  <a:pos x="T0" y="T1"/>
                </a:cxn>
                <a:cxn ang="0">
                  <a:pos x="T2" y="T3"/>
                </a:cxn>
                <a:cxn ang="0">
                  <a:pos x="T4" y="T5"/>
                </a:cxn>
                <a:cxn ang="0">
                  <a:pos x="T6" y="T7"/>
                </a:cxn>
                <a:cxn ang="0">
                  <a:pos x="T8" y="T9"/>
                </a:cxn>
              </a:cxnLst>
              <a:rect l="0" t="0" r="r" b="b"/>
              <a:pathLst>
                <a:path w="499" h="405">
                  <a:moveTo>
                    <a:pt x="93" y="405"/>
                  </a:moveTo>
                  <a:lnTo>
                    <a:pt x="0" y="271"/>
                  </a:lnTo>
                  <a:lnTo>
                    <a:pt x="409" y="0"/>
                  </a:lnTo>
                  <a:lnTo>
                    <a:pt x="499" y="137"/>
                  </a:lnTo>
                  <a:lnTo>
                    <a:pt x="93" y="405"/>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7"/>
            <p:cNvSpPr/>
            <p:nvPr/>
          </p:nvSpPr>
          <p:spPr bwMode="auto">
            <a:xfrm>
              <a:off x="857250" y="1754188"/>
              <a:ext cx="334962" cy="404813"/>
            </a:xfrm>
            <a:custGeom>
              <a:avLst/>
              <a:gdLst>
                <a:gd name="T0" fmla="*/ 128 w 211"/>
                <a:gd name="T1" fmla="*/ 0 h 255"/>
                <a:gd name="T2" fmla="*/ 0 w 211"/>
                <a:gd name="T3" fmla="*/ 55 h 255"/>
                <a:gd name="T4" fmla="*/ 80 w 211"/>
                <a:gd name="T5" fmla="*/ 255 h 255"/>
                <a:gd name="T6" fmla="*/ 211 w 211"/>
                <a:gd name="T7" fmla="*/ 201 h 255"/>
                <a:gd name="T8" fmla="*/ 128 w 211"/>
                <a:gd name="T9" fmla="*/ 0 h 255"/>
              </a:gdLst>
              <a:ahLst/>
              <a:cxnLst>
                <a:cxn ang="0">
                  <a:pos x="T0" y="T1"/>
                </a:cxn>
                <a:cxn ang="0">
                  <a:pos x="T2" y="T3"/>
                </a:cxn>
                <a:cxn ang="0">
                  <a:pos x="T4" y="T5"/>
                </a:cxn>
                <a:cxn ang="0">
                  <a:pos x="T6" y="T7"/>
                </a:cxn>
                <a:cxn ang="0">
                  <a:pos x="T8" y="T9"/>
                </a:cxn>
              </a:cxnLst>
              <a:rect l="0" t="0" r="r" b="b"/>
              <a:pathLst>
                <a:path w="211" h="255">
                  <a:moveTo>
                    <a:pt x="128" y="0"/>
                  </a:moveTo>
                  <a:lnTo>
                    <a:pt x="0" y="55"/>
                  </a:lnTo>
                  <a:lnTo>
                    <a:pt x="80" y="255"/>
                  </a:lnTo>
                  <a:lnTo>
                    <a:pt x="211" y="201"/>
                  </a:lnTo>
                  <a:lnTo>
                    <a:pt x="128" y="0"/>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8"/>
            <p:cNvSpPr/>
            <p:nvPr/>
          </p:nvSpPr>
          <p:spPr bwMode="auto">
            <a:xfrm>
              <a:off x="679450" y="1511300"/>
              <a:ext cx="496887" cy="476250"/>
            </a:xfrm>
            <a:custGeom>
              <a:avLst/>
              <a:gdLst>
                <a:gd name="T0" fmla="*/ 0 w 98"/>
                <a:gd name="T1" fmla="*/ 32 h 94"/>
                <a:gd name="T2" fmla="*/ 3 w 98"/>
                <a:gd name="T3" fmla="*/ 42 h 94"/>
                <a:gd name="T4" fmla="*/ 10 w 98"/>
                <a:gd name="T5" fmla="*/ 59 h 94"/>
                <a:gd name="T6" fmla="*/ 67 w 98"/>
                <a:gd name="T7" fmla="*/ 85 h 94"/>
                <a:gd name="T8" fmla="*/ 89 w 98"/>
                <a:gd name="T9" fmla="*/ 27 h 94"/>
                <a:gd name="T10" fmla="*/ 82 w 98"/>
                <a:gd name="T11" fmla="*/ 10 h 94"/>
                <a:gd name="T12" fmla="*/ 77 w 98"/>
                <a:gd name="T13" fmla="*/ 0 h 94"/>
                <a:gd name="T14" fmla="*/ 0 w 98"/>
                <a:gd name="T15" fmla="*/ 32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4">
                  <a:moveTo>
                    <a:pt x="0" y="32"/>
                  </a:moveTo>
                  <a:cubicBezTo>
                    <a:pt x="1" y="35"/>
                    <a:pt x="2" y="38"/>
                    <a:pt x="3" y="42"/>
                  </a:cubicBezTo>
                  <a:cubicBezTo>
                    <a:pt x="10" y="59"/>
                    <a:pt x="10" y="59"/>
                    <a:pt x="10" y="59"/>
                  </a:cubicBezTo>
                  <a:cubicBezTo>
                    <a:pt x="19" y="82"/>
                    <a:pt x="45" y="94"/>
                    <a:pt x="67" y="85"/>
                  </a:cubicBezTo>
                  <a:cubicBezTo>
                    <a:pt x="88" y="76"/>
                    <a:pt x="98" y="50"/>
                    <a:pt x="89" y="27"/>
                  </a:cubicBezTo>
                  <a:cubicBezTo>
                    <a:pt x="82" y="10"/>
                    <a:pt x="82" y="10"/>
                    <a:pt x="82" y="10"/>
                  </a:cubicBezTo>
                  <a:cubicBezTo>
                    <a:pt x="80" y="6"/>
                    <a:pt x="79" y="3"/>
                    <a:pt x="77" y="0"/>
                  </a:cubicBezTo>
                  <a:lnTo>
                    <a:pt x="0" y="32"/>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9"/>
            <p:cNvSpPr/>
            <p:nvPr/>
          </p:nvSpPr>
          <p:spPr bwMode="auto">
            <a:xfrm>
              <a:off x="862013" y="1243013"/>
              <a:ext cx="223837" cy="354013"/>
            </a:xfrm>
            <a:custGeom>
              <a:avLst/>
              <a:gdLst>
                <a:gd name="T0" fmla="*/ 23 w 44"/>
                <a:gd name="T1" fmla="*/ 9 h 70"/>
                <a:gd name="T2" fmla="*/ 9 w 44"/>
                <a:gd name="T3" fmla="*/ 2 h 70"/>
                <a:gd name="T4" fmla="*/ 9 w 44"/>
                <a:gd name="T5" fmla="*/ 2 h 70"/>
                <a:gd name="T6" fmla="*/ 2 w 44"/>
                <a:gd name="T7" fmla="*/ 17 h 70"/>
                <a:gd name="T8" fmla="*/ 21 w 44"/>
                <a:gd name="T9" fmla="*/ 62 h 70"/>
                <a:gd name="T10" fmla="*/ 35 w 44"/>
                <a:gd name="T11" fmla="*/ 68 h 70"/>
                <a:gd name="T12" fmla="*/ 35 w 44"/>
                <a:gd name="T13" fmla="*/ 68 h 70"/>
                <a:gd name="T14" fmla="*/ 41 w 44"/>
                <a:gd name="T15" fmla="*/ 54 h 70"/>
                <a:gd name="T16" fmla="*/ 23 w 44"/>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0">
                  <a:moveTo>
                    <a:pt x="23" y="9"/>
                  </a:moveTo>
                  <a:cubicBezTo>
                    <a:pt x="21" y="3"/>
                    <a:pt x="14" y="0"/>
                    <a:pt x="9" y="2"/>
                  </a:cubicBezTo>
                  <a:cubicBezTo>
                    <a:pt x="9" y="2"/>
                    <a:pt x="9" y="2"/>
                    <a:pt x="9" y="2"/>
                  </a:cubicBezTo>
                  <a:cubicBezTo>
                    <a:pt x="3" y="5"/>
                    <a:pt x="0" y="11"/>
                    <a:pt x="2" y="17"/>
                  </a:cubicBezTo>
                  <a:cubicBezTo>
                    <a:pt x="21" y="62"/>
                    <a:pt x="21" y="62"/>
                    <a:pt x="21" y="62"/>
                  </a:cubicBezTo>
                  <a:cubicBezTo>
                    <a:pt x="23" y="68"/>
                    <a:pt x="30" y="70"/>
                    <a:pt x="35" y="68"/>
                  </a:cubicBezTo>
                  <a:cubicBezTo>
                    <a:pt x="35" y="68"/>
                    <a:pt x="35" y="68"/>
                    <a:pt x="35" y="68"/>
                  </a:cubicBezTo>
                  <a:cubicBezTo>
                    <a:pt x="41" y="66"/>
                    <a:pt x="44" y="59"/>
                    <a:pt x="41" y="54"/>
                  </a:cubicBezTo>
                  <a:lnTo>
                    <a:pt x="23" y="9"/>
                  </a:ln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0"/>
            <p:cNvSpPr/>
            <p:nvPr/>
          </p:nvSpPr>
          <p:spPr bwMode="auto">
            <a:xfrm>
              <a:off x="1003300" y="1485900"/>
              <a:ext cx="279400" cy="330200"/>
            </a:xfrm>
            <a:custGeom>
              <a:avLst/>
              <a:gdLst>
                <a:gd name="T0" fmla="*/ 49 w 55"/>
                <a:gd name="T1" fmla="*/ 4 h 65"/>
                <a:gd name="T2" fmla="*/ 32 w 55"/>
                <a:gd name="T3" fmla="*/ 7 h 65"/>
                <a:gd name="T4" fmla="*/ 4 w 55"/>
                <a:gd name="T5" fmla="*/ 44 h 65"/>
                <a:gd name="T6" fmla="*/ 6 w 55"/>
                <a:gd name="T7" fmla="*/ 61 h 65"/>
                <a:gd name="T8" fmla="*/ 6 w 55"/>
                <a:gd name="T9" fmla="*/ 61 h 65"/>
                <a:gd name="T10" fmla="*/ 23 w 55"/>
                <a:gd name="T11" fmla="*/ 59 h 65"/>
                <a:gd name="T12" fmla="*/ 51 w 55"/>
                <a:gd name="T13" fmla="*/ 21 h 65"/>
                <a:gd name="T14" fmla="*/ 49 w 55"/>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5">
                  <a:moveTo>
                    <a:pt x="49" y="4"/>
                  </a:moveTo>
                  <a:cubicBezTo>
                    <a:pt x="43" y="0"/>
                    <a:pt x="36" y="2"/>
                    <a:pt x="32" y="7"/>
                  </a:cubicBezTo>
                  <a:cubicBezTo>
                    <a:pt x="4" y="44"/>
                    <a:pt x="4" y="44"/>
                    <a:pt x="4" y="44"/>
                  </a:cubicBezTo>
                  <a:cubicBezTo>
                    <a:pt x="0" y="50"/>
                    <a:pt x="1" y="57"/>
                    <a:pt x="6" y="61"/>
                  </a:cubicBezTo>
                  <a:cubicBezTo>
                    <a:pt x="6" y="61"/>
                    <a:pt x="6" y="61"/>
                    <a:pt x="6" y="61"/>
                  </a:cubicBezTo>
                  <a:cubicBezTo>
                    <a:pt x="12" y="65"/>
                    <a:pt x="19" y="64"/>
                    <a:pt x="23" y="59"/>
                  </a:cubicBezTo>
                  <a:cubicBezTo>
                    <a:pt x="51" y="21"/>
                    <a:pt x="51" y="21"/>
                    <a:pt x="51" y="21"/>
                  </a:cubicBezTo>
                  <a:cubicBezTo>
                    <a:pt x="55" y="16"/>
                    <a:pt x="54" y="8"/>
                    <a:pt x="49" y="4"/>
                  </a:cubicBezTo>
                  <a:close/>
                </a:path>
              </a:pathLst>
            </a:custGeom>
            <a:solidFill>
              <a:srgbClr val="F4EEE4"/>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1"/>
            <p:cNvSpPr/>
            <p:nvPr/>
          </p:nvSpPr>
          <p:spPr bwMode="auto">
            <a:xfrm>
              <a:off x="642938" y="1571625"/>
              <a:ext cx="168275" cy="219075"/>
            </a:xfrm>
            <a:custGeom>
              <a:avLst/>
              <a:gdLst>
                <a:gd name="T0" fmla="*/ 22 w 33"/>
                <a:gd name="T1" fmla="*/ 6 h 43"/>
                <a:gd name="T2" fmla="*/ 9 w 33"/>
                <a:gd name="T3" fmla="*/ 2 h 43"/>
                <a:gd name="T4" fmla="*/ 9 w 33"/>
                <a:gd name="T5" fmla="*/ 2 h 43"/>
                <a:gd name="T6" fmla="*/ 2 w 33"/>
                <a:gd name="T7" fmla="*/ 14 h 43"/>
                <a:gd name="T8" fmla="*/ 12 w 33"/>
                <a:gd name="T9" fmla="*/ 37 h 43"/>
                <a:gd name="T10" fmla="*/ 24 w 33"/>
                <a:gd name="T11" fmla="*/ 41 h 43"/>
                <a:gd name="T12" fmla="*/ 24 w 33"/>
                <a:gd name="T13" fmla="*/ 41 h 43"/>
                <a:gd name="T14" fmla="*/ 31 w 33"/>
                <a:gd name="T15" fmla="*/ 29 h 43"/>
                <a:gd name="T16" fmla="*/ 22 w 33"/>
                <a:gd name="T17"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3">
                  <a:moveTo>
                    <a:pt x="22" y="6"/>
                  </a:moveTo>
                  <a:cubicBezTo>
                    <a:pt x="20" y="2"/>
                    <a:pt x="14" y="0"/>
                    <a:pt x="9" y="2"/>
                  </a:cubicBezTo>
                  <a:cubicBezTo>
                    <a:pt x="9" y="2"/>
                    <a:pt x="9" y="2"/>
                    <a:pt x="9" y="2"/>
                  </a:cubicBezTo>
                  <a:cubicBezTo>
                    <a:pt x="3" y="5"/>
                    <a:pt x="0" y="10"/>
                    <a:pt x="2" y="14"/>
                  </a:cubicBezTo>
                  <a:cubicBezTo>
                    <a:pt x="12" y="37"/>
                    <a:pt x="12" y="37"/>
                    <a:pt x="12" y="37"/>
                  </a:cubicBezTo>
                  <a:cubicBezTo>
                    <a:pt x="13" y="41"/>
                    <a:pt x="19" y="43"/>
                    <a:pt x="24" y="41"/>
                  </a:cubicBezTo>
                  <a:cubicBezTo>
                    <a:pt x="24" y="41"/>
                    <a:pt x="24" y="41"/>
                    <a:pt x="24" y="41"/>
                  </a:cubicBezTo>
                  <a:cubicBezTo>
                    <a:pt x="30" y="39"/>
                    <a:pt x="33" y="33"/>
                    <a:pt x="31" y="29"/>
                  </a:cubicBezTo>
                  <a:lnTo>
                    <a:pt x="22" y="6"/>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2"/>
            <p:cNvSpPr/>
            <p:nvPr/>
          </p:nvSpPr>
          <p:spPr bwMode="auto">
            <a:xfrm>
              <a:off x="730250" y="1511300"/>
              <a:ext cx="182562" cy="254000"/>
            </a:xfrm>
            <a:custGeom>
              <a:avLst/>
              <a:gdLst>
                <a:gd name="T0" fmla="*/ 23 w 36"/>
                <a:gd name="T1" fmla="*/ 8 h 50"/>
                <a:gd name="T2" fmla="*/ 9 w 36"/>
                <a:gd name="T3" fmla="*/ 2 h 50"/>
                <a:gd name="T4" fmla="*/ 9 w 36"/>
                <a:gd name="T5" fmla="*/ 2 h 50"/>
                <a:gd name="T6" fmla="*/ 3 w 36"/>
                <a:gd name="T7" fmla="*/ 17 h 50"/>
                <a:gd name="T8" fmla="*/ 13 w 36"/>
                <a:gd name="T9" fmla="*/ 42 h 50"/>
                <a:gd name="T10" fmla="*/ 27 w 36"/>
                <a:gd name="T11" fmla="*/ 48 h 50"/>
                <a:gd name="T12" fmla="*/ 27 w 36"/>
                <a:gd name="T13" fmla="*/ 48 h 50"/>
                <a:gd name="T14" fmla="*/ 33 w 36"/>
                <a:gd name="T15" fmla="*/ 34 h 50"/>
                <a:gd name="T16" fmla="*/ 23 w 36"/>
                <a:gd name="T1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0">
                  <a:moveTo>
                    <a:pt x="23" y="8"/>
                  </a:moveTo>
                  <a:cubicBezTo>
                    <a:pt x="21" y="3"/>
                    <a:pt x="14" y="0"/>
                    <a:pt x="9" y="2"/>
                  </a:cubicBezTo>
                  <a:cubicBezTo>
                    <a:pt x="9" y="2"/>
                    <a:pt x="9" y="2"/>
                    <a:pt x="9" y="2"/>
                  </a:cubicBezTo>
                  <a:cubicBezTo>
                    <a:pt x="3" y="4"/>
                    <a:pt x="0" y="11"/>
                    <a:pt x="3" y="17"/>
                  </a:cubicBezTo>
                  <a:cubicBezTo>
                    <a:pt x="13" y="42"/>
                    <a:pt x="13" y="42"/>
                    <a:pt x="13" y="42"/>
                  </a:cubicBezTo>
                  <a:cubicBezTo>
                    <a:pt x="15" y="48"/>
                    <a:pt x="22" y="50"/>
                    <a:pt x="27" y="48"/>
                  </a:cubicBezTo>
                  <a:cubicBezTo>
                    <a:pt x="27" y="48"/>
                    <a:pt x="27" y="48"/>
                    <a:pt x="27" y="48"/>
                  </a:cubicBezTo>
                  <a:cubicBezTo>
                    <a:pt x="33" y="46"/>
                    <a:pt x="36" y="39"/>
                    <a:pt x="33" y="34"/>
                  </a:cubicBezTo>
                  <a:lnTo>
                    <a:pt x="23" y="8"/>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3"/>
            <p:cNvSpPr/>
            <p:nvPr/>
          </p:nvSpPr>
          <p:spPr bwMode="auto">
            <a:xfrm>
              <a:off x="827088" y="1446213"/>
              <a:ext cx="187325" cy="277813"/>
            </a:xfrm>
            <a:custGeom>
              <a:avLst/>
              <a:gdLst>
                <a:gd name="T0" fmla="*/ 22 w 37"/>
                <a:gd name="T1" fmla="*/ 7 h 55"/>
                <a:gd name="T2" fmla="*/ 8 w 37"/>
                <a:gd name="T3" fmla="*/ 3 h 55"/>
                <a:gd name="T4" fmla="*/ 8 w 37"/>
                <a:gd name="T5" fmla="*/ 3 h 55"/>
                <a:gd name="T6" fmla="*/ 1 w 37"/>
                <a:gd name="T7" fmla="*/ 15 h 55"/>
                <a:gd name="T8" fmla="*/ 15 w 37"/>
                <a:gd name="T9" fmla="*/ 49 h 55"/>
                <a:gd name="T10" fmla="*/ 29 w 37"/>
                <a:gd name="T11" fmla="*/ 53 h 55"/>
                <a:gd name="T12" fmla="*/ 29 w 37"/>
                <a:gd name="T13" fmla="*/ 53 h 55"/>
                <a:gd name="T14" fmla="*/ 35 w 37"/>
                <a:gd name="T15" fmla="*/ 41 h 55"/>
                <a:gd name="T16" fmla="*/ 22 w 37"/>
                <a:gd name="T17"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5">
                  <a:moveTo>
                    <a:pt x="22" y="7"/>
                  </a:moveTo>
                  <a:cubicBezTo>
                    <a:pt x="20" y="2"/>
                    <a:pt x="14" y="0"/>
                    <a:pt x="8" y="3"/>
                  </a:cubicBezTo>
                  <a:cubicBezTo>
                    <a:pt x="8" y="3"/>
                    <a:pt x="8" y="3"/>
                    <a:pt x="8" y="3"/>
                  </a:cubicBezTo>
                  <a:cubicBezTo>
                    <a:pt x="3" y="5"/>
                    <a:pt x="0" y="10"/>
                    <a:pt x="1" y="15"/>
                  </a:cubicBezTo>
                  <a:cubicBezTo>
                    <a:pt x="15" y="49"/>
                    <a:pt x="15" y="49"/>
                    <a:pt x="15" y="49"/>
                  </a:cubicBezTo>
                  <a:cubicBezTo>
                    <a:pt x="17" y="53"/>
                    <a:pt x="23" y="55"/>
                    <a:pt x="29" y="53"/>
                  </a:cubicBezTo>
                  <a:cubicBezTo>
                    <a:pt x="29" y="53"/>
                    <a:pt x="29" y="53"/>
                    <a:pt x="29" y="53"/>
                  </a:cubicBezTo>
                  <a:cubicBezTo>
                    <a:pt x="34" y="51"/>
                    <a:pt x="37" y="45"/>
                    <a:pt x="35" y="41"/>
                  </a:cubicBezTo>
                  <a:lnTo>
                    <a:pt x="22" y="7"/>
                  </a:lnTo>
                  <a:close/>
                </a:path>
              </a:pathLst>
            </a:custGeom>
            <a:solidFill>
              <a:srgbClr val="EBE0CD"/>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3" name="Picture 54"/>
            <p:cNvPicPr>
              <a:picLocks noChangeAspect="1" noChangeArrowheads="1"/>
            </p:cNvPicPr>
            <p:nvPr/>
          </p:nvPicPr>
          <p:blipFill>
            <a:blip r:embed="rId7">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914400" y="1919288"/>
              <a:ext cx="242887" cy="13652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104" name="Freeform 55"/>
            <p:cNvSpPr/>
            <p:nvPr/>
          </p:nvSpPr>
          <p:spPr bwMode="auto">
            <a:xfrm>
              <a:off x="917575" y="1927225"/>
              <a:ext cx="242887" cy="136525"/>
            </a:xfrm>
            <a:custGeom>
              <a:avLst/>
              <a:gdLst>
                <a:gd name="T0" fmla="*/ 1 w 48"/>
                <a:gd name="T1" fmla="*/ 19 h 27"/>
                <a:gd name="T2" fmla="*/ 3 w 48"/>
                <a:gd name="T3" fmla="*/ 27 h 27"/>
                <a:gd name="T4" fmla="*/ 48 w 48"/>
                <a:gd name="T5" fmla="*/ 10 h 27"/>
                <a:gd name="T6" fmla="*/ 45 w 48"/>
                <a:gd name="T7" fmla="*/ 3 h 27"/>
                <a:gd name="T8" fmla="*/ 42 w 48"/>
                <a:gd name="T9" fmla="*/ 0 h 27"/>
                <a:gd name="T10" fmla="*/ 2 w 48"/>
                <a:gd name="T11" fmla="*/ 15 h 27"/>
                <a:gd name="T12" fmla="*/ 1 w 48"/>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1" y="19"/>
                  </a:moveTo>
                  <a:cubicBezTo>
                    <a:pt x="2" y="22"/>
                    <a:pt x="3" y="27"/>
                    <a:pt x="3" y="27"/>
                  </a:cubicBezTo>
                  <a:cubicBezTo>
                    <a:pt x="48" y="10"/>
                    <a:pt x="48" y="10"/>
                    <a:pt x="48" y="10"/>
                  </a:cubicBezTo>
                  <a:cubicBezTo>
                    <a:pt x="48" y="10"/>
                    <a:pt x="46" y="5"/>
                    <a:pt x="45" y="3"/>
                  </a:cubicBezTo>
                  <a:cubicBezTo>
                    <a:pt x="45" y="1"/>
                    <a:pt x="44" y="0"/>
                    <a:pt x="42" y="0"/>
                  </a:cubicBezTo>
                  <a:cubicBezTo>
                    <a:pt x="40" y="1"/>
                    <a:pt x="3" y="15"/>
                    <a:pt x="2" y="15"/>
                  </a:cubicBezTo>
                  <a:cubicBezTo>
                    <a:pt x="1" y="16"/>
                    <a:pt x="0" y="16"/>
                    <a:pt x="1" y="19"/>
                  </a:cubicBezTo>
                  <a:close/>
                </a:path>
              </a:pathLst>
            </a:custGeom>
            <a:solidFill>
              <a:srgbClr val="FFFFFF"/>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6"/>
            <p:cNvSpPr/>
            <p:nvPr/>
          </p:nvSpPr>
          <p:spPr bwMode="auto">
            <a:xfrm>
              <a:off x="942975" y="2003425"/>
              <a:ext cx="25400" cy="25400"/>
            </a:xfrm>
            <a:custGeom>
              <a:avLst/>
              <a:gdLst>
                <a:gd name="T0" fmla="*/ 3 w 5"/>
                <a:gd name="T1" fmla="*/ 5 h 5"/>
                <a:gd name="T2" fmla="*/ 4 w 5"/>
                <a:gd name="T3" fmla="*/ 2 h 5"/>
                <a:gd name="T4" fmla="*/ 2 w 5"/>
                <a:gd name="T5" fmla="*/ 1 h 5"/>
                <a:gd name="T6" fmla="*/ 0 w 5"/>
                <a:gd name="T7" fmla="*/ 3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4" y="4"/>
                    <a:pt x="5" y="3"/>
                    <a:pt x="4" y="2"/>
                  </a:cubicBezTo>
                  <a:cubicBezTo>
                    <a:pt x="4" y="1"/>
                    <a:pt x="3" y="0"/>
                    <a:pt x="2" y="1"/>
                  </a:cubicBezTo>
                  <a:cubicBezTo>
                    <a:pt x="1" y="1"/>
                    <a:pt x="0" y="2"/>
                    <a:pt x="0" y="3"/>
                  </a:cubicBezTo>
                  <a:cubicBezTo>
                    <a:pt x="1" y="4"/>
                    <a:pt x="2" y="5"/>
                    <a:pt x="3" y="5"/>
                  </a:cubicBezTo>
                  <a:close/>
                </a:path>
              </a:pathLst>
            </a:custGeom>
            <a:solidFill>
              <a:srgbClr val="285872"/>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57"/>
            <p:cNvSpPr/>
            <p:nvPr/>
          </p:nvSpPr>
          <p:spPr bwMode="auto">
            <a:xfrm>
              <a:off x="901700" y="1957388"/>
              <a:ext cx="568325" cy="850900"/>
            </a:xfrm>
            <a:custGeom>
              <a:avLst/>
              <a:gdLst>
                <a:gd name="T0" fmla="*/ 173 w 358"/>
                <a:gd name="T1" fmla="*/ 0 h 536"/>
                <a:gd name="T2" fmla="*/ 0 w 358"/>
                <a:gd name="T3" fmla="*/ 64 h 536"/>
                <a:gd name="T4" fmla="*/ 195 w 358"/>
                <a:gd name="T5" fmla="*/ 536 h 536"/>
                <a:gd name="T6" fmla="*/ 358 w 358"/>
                <a:gd name="T7" fmla="*/ 453 h 536"/>
                <a:gd name="T8" fmla="*/ 173 w 358"/>
                <a:gd name="T9" fmla="*/ 0 h 536"/>
              </a:gdLst>
              <a:ahLst/>
              <a:cxnLst>
                <a:cxn ang="0">
                  <a:pos x="T0" y="T1"/>
                </a:cxn>
                <a:cxn ang="0">
                  <a:pos x="T2" y="T3"/>
                </a:cxn>
                <a:cxn ang="0">
                  <a:pos x="T4" y="T5"/>
                </a:cxn>
                <a:cxn ang="0">
                  <a:pos x="T6" y="T7"/>
                </a:cxn>
                <a:cxn ang="0">
                  <a:pos x="T8" y="T9"/>
                </a:cxn>
              </a:cxnLst>
              <a:rect l="0" t="0" r="r" b="b"/>
              <a:pathLst>
                <a:path w="358" h="536">
                  <a:moveTo>
                    <a:pt x="173" y="0"/>
                  </a:moveTo>
                  <a:lnTo>
                    <a:pt x="0" y="64"/>
                  </a:lnTo>
                  <a:lnTo>
                    <a:pt x="195" y="536"/>
                  </a:lnTo>
                  <a:lnTo>
                    <a:pt x="358" y="453"/>
                  </a:lnTo>
                  <a:lnTo>
                    <a:pt x="173" y="0"/>
                  </a:lnTo>
                  <a:close/>
                </a:path>
              </a:pathLst>
            </a:custGeom>
            <a:solidFill>
              <a:srgbClr val="595757"/>
            </a:solidFill>
            <a:ln>
              <a:noFill/>
            </a:ln>
            <a:extLst>
              <a:ext uri="{91240B29-F687-4F45-9708-019B960494DF}">
                <a14:hiddenLine xmlns:a14="http://schemas.microsoft.com/office/drawing/2010/main" xmlns:p15="http://schemas.microsoft.com/office/powerpoint/2012/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7" name="Oval 29"/>
          <p:cNvSpPr/>
          <p:nvPr/>
        </p:nvSpPr>
        <p:spPr>
          <a:xfrm>
            <a:off x="1126654" y="1484784"/>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01</a:t>
            </a:r>
          </a:p>
        </p:txBody>
      </p:sp>
      <p:sp>
        <p:nvSpPr>
          <p:cNvPr id="108" name="TextBox 107"/>
          <p:cNvSpPr txBox="1"/>
          <p:nvPr/>
        </p:nvSpPr>
        <p:spPr>
          <a:xfrm>
            <a:off x="1721740" y="1539566"/>
            <a:ext cx="4368800" cy="276999"/>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itchFamily="34" charset="-122"/>
                <a:ea typeface="微软雅黑" pitchFamily="34" charset="-122"/>
              </a:rPr>
              <a:t>仲裁</a:t>
            </a:r>
            <a:r>
              <a:rPr lang="zh-CN" altLang="en-US" sz="1200" dirty="0" smtClean="0">
                <a:solidFill>
                  <a:schemeClr val="tx1">
                    <a:lumMod val="50000"/>
                    <a:lumOff val="50000"/>
                  </a:schemeClr>
                </a:solidFill>
                <a:latin typeface="微软雅黑" pitchFamily="34" charset="-122"/>
                <a:ea typeface="微软雅黑" pitchFamily="34" charset="-122"/>
              </a:rPr>
              <a:t>员名册：封闭式与开放式</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109" name="Oval 31"/>
          <p:cNvSpPr/>
          <p:nvPr/>
        </p:nvSpPr>
        <p:spPr>
          <a:xfrm>
            <a:off x="1126654" y="2267502"/>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02</a:t>
            </a:r>
          </a:p>
        </p:txBody>
      </p:sp>
      <p:sp>
        <p:nvSpPr>
          <p:cNvPr id="110" name="TextBox 109"/>
          <p:cNvSpPr txBox="1"/>
          <p:nvPr/>
        </p:nvSpPr>
        <p:spPr>
          <a:xfrm>
            <a:off x="1721740" y="2322284"/>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组庭程序：选定与指定</a:t>
            </a:r>
            <a:endParaRPr lang="id-ID" sz="1200" dirty="0">
              <a:solidFill>
                <a:schemeClr val="bg1">
                  <a:lumMod val="65000"/>
                </a:schemeClr>
              </a:solidFill>
              <a:latin typeface="微软雅黑" pitchFamily="34" charset="-122"/>
              <a:ea typeface="微软雅黑" pitchFamily="34" charset="-122"/>
            </a:endParaRPr>
          </a:p>
        </p:txBody>
      </p:sp>
      <p:sp>
        <p:nvSpPr>
          <p:cNvPr id="111" name="Oval 33"/>
          <p:cNvSpPr/>
          <p:nvPr/>
        </p:nvSpPr>
        <p:spPr>
          <a:xfrm>
            <a:off x="1126654" y="3058644"/>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03</a:t>
            </a:r>
          </a:p>
        </p:txBody>
      </p:sp>
      <p:sp>
        <p:nvSpPr>
          <p:cNvPr id="112" name="TextBox 111"/>
          <p:cNvSpPr txBox="1"/>
          <p:nvPr/>
        </p:nvSpPr>
        <p:spPr>
          <a:xfrm>
            <a:off x="1721740" y="3113426"/>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仲裁员信息披露：规定义务</a:t>
            </a:r>
            <a:endParaRPr lang="id-ID" altLang="zh-CN" sz="1200" dirty="0">
              <a:solidFill>
                <a:schemeClr val="bg1">
                  <a:lumMod val="65000"/>
                </a:schemeClr>
              </a:solidFill>
              <a:latin typeface="微软雅黑" pitchFamily="34" charset="-122"/>
              <a:ea typeface="微软雅黑" pitchFamily="34" charset="-122"/>
            </a:endParaRPr>
          </a:p>
        </p:txBody>
      </p:sp>
      <p:sp>
        <p:nvSpPr>
          <p:cNvPr id="113" name="Oval 35"/>
          <p:cNvSpPr/>
          <p:nvPr/>
        </p:nvSpPr>
        <p:spPr>
          <a:xfrm>
            <a:off x="1126654" y="3841362"/>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04</a:t>
            </a:r>
          </a:p>
        </p:txBody>
      </p:sp>
      <p:sp>
        <p:nvSpPr>
          <p:cNvPr id="114" name="TextBox 113"/>
          <p:cNvSpPr txBox="1"/>
          <p:nvPr/>
        </p:nvSpPr>
        <p:spPr>
          <a:xfrm>
            <a:off x="1721740" y="3896144"/>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仲裁员回避：事由、程序</a:t>
            </a:r>
            <a:endParaRPr lang="id-ID" altLang="zh-CN" sz="1200" dirty="0">
              <a:solidFill>
                <a:schemeClr val="bg1">
                  <a:lumMod val="65000"/>
                </a:schemeClr>
              </a:solidFill>
              <a:latin typeface="微软雅黑" pitchFamily="34" charset="-122"/>
              <a:ea typeface="微软雅黑" pitchFamily="34" charset="-122"/>
            </a:endParaRPr>
          </a:p>
        </p:txBody>
      </p:sp>
      <p:sp>
        <p:nvSpPr>
          <p:cNvPr id="115" name="Oval 37"/>
          <p:cNvSpPr/>
          <p:nvPr/>
        </p:nvSpPr>
        <p:spPr>
          <a:xfrm>
            <a:off x="1126654" y="4608897"/>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05</a:t>
            </a:r>
          </a:p>
        </p:txBody>
      </p:sp>
      <p:sp>
        <p:nvSpPr>
          <p:cNvPr id="116" name="TextBox 115"/>
          <p:cNvSpPr txBox="1"/>
          <p:nvPr/>
        </p:nvSpPr>
        <p:spPr>
          <a:xfrm>
            <a:off x="1721740" y="4663679"/>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仲裁员更换：情形、程序、后果</a:t>
            </a:r>
            <a:endParaRPr lang="id-ID" altLang="zh-CN" sz="1200" dirty="0">
              <a:solidFill>
                <a:schemeClr val="bg1">
                  <a:lumMod val="65000"/>
                </a:schemeClr>
              </a:solidFill>
              <a:latin typeface="微软雅黑" pitchFamily="34" charset="-122"/>
              <a:ea typeface="微软雅黑" pitchFamily="34" charset="-122"/>
            </a:endParaRPr>
          </a:p>
        </p:txBody>
      </p:sp>
      <p:sp>
        <p:nvSpPr>
          <p:cNvPr id="117" name="Oval 39"/>
          <p:cNvSpPr/>
          <p:nvPr/>
        </p:nvSpPr>
        <p:spPr>
          <a:xfrm>
            <a:off x="1126654" y="5391615"/>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06</a:t>
            </a:r>
          </a:p>
        </p:txBody>
      </p:sp>
      <p:sp>
        <p:nvSpPr>
          <p:cNvPr id="118" name="TextBox 117"/>
          <p:cNvSpPr txBox="1"/>
          <p:nvPr/>
        </p:nvSpPr>
        <p:spPr>
          <a:xfrm>
            <a:off x="1721740" y="5446397"/>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多数仲裁员继续仲裁程序</a:t>
            </a:r>
            <a:endParaRPr lang="id-ID" altLang="zh-CN" sz="1200" dirty="0">
              <a:solidFill>
                <a:schemeClr val="bg1">
                  <a:lumMod val="65000"/>
                </a:schemeClr>
              </a:solidFill>
              <a:latin typeface="微软雅黑" pitchFamily="34" charset="-122"/>
              <a:ea typeface="微软雅黑" pitchFamily="34" charset="-122"/>
            </a:endParaRPr>
          </a:p>
        </p:txBody>
      </p:sp>
      <p:sp>
        <p:nvSpPr>
          <p:cNvPr id="119"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1918585274"/>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500"/>
                                        <p:tgtEl>
                                          <p:spTgt spid="117"/>
                                        </p:tgtEl>
                                      </p:cBhvr>
                                    </p:animEffect>
                                  </p:childTnLst>
                                </p:cTn>
                              </p:par>
                            </p:childTnLst>
                          </p:cTn>
                        </p:par>
                        <p:par>
                          <p:cTn id="49" fill="hold" nodeType="afterGroup">
                            <p:stCondLst>
                              <p:cond delay="4250"/>
                            </p:stCondLst>
                            <p:childTnLst>
                              <p:par>
                                <p:cTn id="50" presetID="22" presetClass="entr" presetSubtype="8"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wipe(left)">
                                      <p:cBhvr>
                                        <p:cTn id="52" dur="500"/>
                                        <p:tgtEl>
                                          <p:spTgt spid="10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wipe(left)">
                                      <p:cBhvr>
                                        <p:cTn id="55" dur="500"/>
                                        <p:tgtEl>
                                          <p:spTgt spid="1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wipe(left)">
                                      <p:cBhvr>
                                        <p:cTn id="58" dur="500"/>
                                        <p:tgtEl>
                                          <p:spTgt spid="11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500"/>
                                        <p:tgtEl>
                                          <p:spTgt spid="11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wipe(left)">
                                      <p:cBhvr>
                                        <p:cTn id="64" dur="500"/>
                                        <p:tgtEl>
                                          <p:spTgt spid="1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07" grpId="0" animBg="1"/>
      <p:bldP spid="108" grpId="0"/>
      <p:bldP spid="109" grpId="0" animBg="1"/>
      <p:bldP spid="110" grpId="0"/>
      <p:bldP spid="111" grpId="0" animBg="1"/>
      <p:bldP spid="112" grpId="0"/>
      <p:bldP spid="113" grpId="0" animBg="1"/>
      <p:bldP spid="114" grpId="0"/>
      <p:bldP spid="115" grpId="0" animBg="1"/>
      <p:bldP spid="116" grpId="0"/>
      <p:bldP spid="117" grpId="0" animBg="1"/>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C:\Users\Administrator\Desktop\QQ截图20160516104337.png"/>
          <p:cNvPicPr>
            <a:picLocks noChangeAspect="1" noChangeArrowheads="1"/>
          </p:cNvPicPr>
          <p:nvPr/>
        </p:nvPicPr>
        <p:blipFill>
          <a:blip r:embed="rId3">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12190413" cy="68580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15" name="矩形 14"/>
          <p:cNvSpPr/>
          <p:nvPr/>
        </p:nvSpPr>
        <p:spPr>
          <a:xfrm>
            <a:off x="539638" y="368862"/>
            <a:ext cx="252028" cy="252028"/>
          </a:xfrm>
          <a:prstGeom prst="rect">
            <a:avLst/>
          </a:prstGeom>
          <a:noFill/>
          <a:ln w="9525">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550" y="116632"/>
            <a:ext cx="185641" cy="185641"/>
          </a:xfrm>
          <a:prstGeom prst="rect">
            <a:avLst/>
          </a:prstGeom>
          <a:no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7993" y="188640"/>
            <a:ext cx="360040" cy="360040"/>
          </a:xfrm>
          <a:prstGeom prst="rect">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54"/>
          <p:cNvSpPr txBox="1"/>
          <p:nvPr/>
        </p:nvSpPr>
        <p:spPr>
          <a:xfrm>
            <a:off x="910630" y="316277"/>
            <a:ext cx="2469932"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smtClean="0">
                <a:gradFill>
                  <a:gsLst>
                    <a:gs pos="0">
                      <a:srgbClr val="326698"/>
                    </a:gs>
                    <a:gs pos="100000">
                      <a:srgbClr val="66CDCC"/>
                    </a:gs>
                  </a:gsLst>
                  <a:lin ang="7200000" scaled="0"/>
                </a:gradFill>
                <a:latin typeface="微软雅黑" pitchFamily="34" charset="-122"/>
                <a:ea typeface="微软雅黑" pitchFamily="34" charset="-122"/>
              </a:rPr>
              <a:t>仲裁员回避情形</a:t>
            </a:r>
            <a:endParaRPr lang="en-US" sz="2000" dirty="0">
              <a:gradFill>
                <a:gsLst>
                  <a:gs pos="0">
                    <a:srgbClr val="326698"/>
                  </a:gs>
                  <a:gs pos="100000">
                    <a:srgbClr val="66CDCC"/>
                  </a:gs>
                </a:gsLst>
                <a:lin ang="7200000" scaled="0"/>
              </a:gradFill>
              <a:latin typeface="微软雅黑" pitchFamily="34" charset="-122"/>
              <a:ea typeface="微软雅黑" pitchFamily="34" charset="-122"/>
            </a:endParaRPr>
          </a:p>
        </p:txBody>
      </p:sp>
      <p:grpSp>
        <p:nvGrpSpPr>
          <p:cNvPr id="2" name="Group 1"/>
          <p:cNvGrpSpPr/>
          <p:nvPr/>
        </p:nvGrpSpPr>
        <p:grpSpPr>
          <a:xfrm>
            <a:off x="1558702" y="1663387"/>
            <a:ext cx="3290873" cy="3667835"/>
            <a:chOff x="-1" y="1586"/>
            <a:chExt cx="6056489" cy="6748553"/>
          </a:xfrm>
        </p:grpSpPr>
        <p:grpSp>
          <p:nvGrpSpPr>
            <p:cNvPr id="3" name="Group 2"/>
            <p:cNvGrpSpPr/>
            <p:nvPr/>
          </p:nvGrpSpPr>
          <p:grpSpPr>
            <a:xfrm>
              <a:off x="645729" y="636446"/>
              <a:ext cx="4772164" cy="5466138"/>
              <a:chOff x="9530" y="-128"/>
              <a:chExt cx="4772164" cy="5466138"/>
            </a:xfrm>
          </p:grpSpPr>
          <p:sp>
            <p:nvSpPr>
              <p:cNvPr id="30" name="Line 3"/>
              <p:cNvSpPr>
                <a:spLocks noChangeShapeType="1"/>
              </p:cNvSpPr>
              <p:nvPr/>
            </p:nvSpPr>
            <p:spPr bwMode="auto">
              <a:xfrm flipH="1">
                <a:off x="2395610" y="-128"/>
                <a:ext cx="0" cy="5466138"/>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defRPr/>
                </a:pPr>
                <a:endParaRPr lang="en-US" sz="844">
                  <a:solidFill>
                    <a:srgbClr val="000000"/>
                  </a:solidFill>
                  <a:latin typeface="微软雅黑" pitchFamily="34" charset="-122"/>
                  <a:ea typeface="微软雅黑" pitchFamily="34" charset="-122"/>
                  <a:cs typeface="Helvetica" charset="0"/>
                  <a:sym typeface="Helvetica" charset="0"/>
                </a:endParaRPr>
              </a:p>
            </p:txBody>
          </p:sp>
          <p:sp>
            <p:nvSpPr>
              <p:cNvPr id="31" name="Line 4"/>
              <p:cNvSpPr>
                <a:spLocks noChangeShapeType="1"/>
              </p:cNvSpPr>
              <p:nvPr/>
            </p:nvSpPr>
            <p:spPr bwMode="auto">
              <a:xfrm flipH="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defRPr/>
                </a:pPr>
                <a:endParaRPr lang="en-US" sz="844">
                  <a:solidFill>
                    <a:srgbClr val="000000"/>
                  </a:solidFill>
                  <a:latin typeface="微软雅黑" pitchFamily="34" charset="-122"/>
                  <a:ea typeface="微软雅黑" pitchFamily="34" charset="-122"/>
                  <a:cs typeface="Helvetica" charset="0"/>
                  <a:sym typeface="Helvetica" charset="0"/>
                </a:endParaRPr>
              </a:p>
            </p:txBody>
          </p:sp>
          <p:sp>
            <p:nvSpPr>
              <p:cNvPr id="32" name="Line 5"/>
              <p:cNvSpPr>
                <a:spLocks noChangeShapeType="1"/>
              </p:cNvSpPr>
              <p:nvPr/>
            </p:nvSpPr>
            <p:spPr bwMode="auto">
              <a:xfrm flipH="1" flipV="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defRPr/>
                </a:pPr>
                <a:endParaRPr lang="en-US" sz="844">
                  <a:solidFill>
                    <a:srgbClr val="000000"/>
                  </a:solidFill>
                  <a:latin typeface="微软雅黑" pitchFamily="34" charset="-122"/>
                  <a:ea typeface="微软雅黑" pitchFamily="34" charset="-122"/>
                  <a:cs typeface="Helvetica" charset="0"/>
                  <a:sym typeface="Helvetica" charset="0"/>
                </a:endParaRPr>
              </a:p>
            </p:txBody>
          </p:sp>
        </p:grpSp>
        <p:grpSp>
          <p:nvGrpSpPr>
            <p:cNvPr id="4" name="Group 6"/>
            <p:cNvGrpSpPr/>
            <p:nvPr/>
          </p:nvGrpSpPr>
          <p:grpSpPr>
            <a:xfrm>
              <a:off x="1758243" y="2105069"/>
              <a:ext cx="2540001" cy="2540001"/>
              <a:chOff x="0" y="0"/>
              <a:chExt cx="2540000" cy="2540000"/>
            </a:xfrm>
          </p:grpSpPr>
          <p:sp>
            <p:nvSpPr>
              <p:cNvPr id="28" name="AutoShape 7"/>
              <p:cNvSpPr/>
              <p:nvPr/>
            </p:nvSpPr>
            <p:spPr bwMode="auto">
              <a:xfrm>
                <a:off x="757" y="-512"/>
                <a:ext cx="2538486" cy="2541023"/>
              </a:xfrm>
              <a:custGeom>
                <a:avLst/>
                <a:gdLst>
                  <a:gd name="T0" fmla="*/ 1269179 w 19679"/>
                  <a:gd name="T1" fmla="*/ 1394535 h 19679"/>
                  <a:gd name="T2" fmla="*/ 1269179 w 19679"/>
                  <a:gd name="T3" fmla="*/ 1394535 h 19679"/>
                  <a:gd name="T4" fmla="*/ 1269179 w 19679"/>
                  <a:gd name="T5" fmla="*/ 1394535 h 19679"/>
                  <a:gd name="T6" fmla="*/ 1269179 w 19679"/>
                  <a:gd name="T7" fmla="*/ 13945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7"/>
                        </a:srgbClr>
                      </a:outerShdw>
                    </a:effectLst>
                  </a14:hiddenEffects>
                </a:ext>
              </a:extLst>
            </p:spPr>
            <p:txBody>
              <a:bodyPr lIns="0" tIns="0" rIns="0" bIns="0" anchor="ctr"/>
              <a:lstStyle/>
              <a:p>
                <a:pPr algn="ctr"/>
                <a:endParaRPr lang="es-ES" sz="1266">
                  <a:latin typeface="微软雅黑" pitchFamily="34" charset="-122"/>
                  <a:ea typeface="微软雅黑" pitchFamily="34" charset="-122"/>
                </a:endParaRPr>
              </a:p>
            </p:txBody>
          </p:sp>
          <p:sp>
            <p:nvSpPr>
              <p:cNvPr id="29" name="AutoShape 8"/>
              <p:cNvSpPr/>
              <p:nvPr/>
            </p:nvSpPr>
            <p:spPr bwMode="auto">
              <a:xfrm>
                <a:off x="1005674" y="586733"/>
                <a:ext cx="528652" cy="1366534"/>
              </a:xfrm>
              <a:custGeom>
                <a:avLst/>
                <a:gdLst>
                  <a:gd name="T0" fmla="*/ 264326 w 21600"/>
                  <a:gd name="T1" fmla="*/ 683267 h 21600"/>
                  <a:gd name="T2" fmla="*/ 264326 w 21600"/>
                  <a:gd name="T3" fmla="*/ 683267 h 21600"/>
                  <a:gd name="T4" fmla="*/ 264326 w 21600"/>
                  <a:gd name="T5" fmla="*/ 683267 h 21600"/>
                  <a:gd name="T6" fmla="*/ 264326 w 21600"/>
                  <a:gd name="T7" fmla="*/ 6832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7"/>
                        </a:srgbClr>
                      </a:outerShdw>
                    </a:effectLst>
                  </a14:hiddenEffects>
                </a:ext>
              </a:extLst>
            </p:spPr>
            <p:txBody>
              <a:bodyPr lIns="0" tIns="0" rIns="0" bIns="0" anchor="ctr"/>
              <a:lstStyle/>
              <a:p>
                <a:pPr algn="ctr"/>
                <a:endParaRPr lang="es-ES" sz="1266">
                  <a:latin typeface="微软雅黑" pitchFamily="34" charset="-122"/>
                  <a:ea typeface="微软雅黑" pitchFamily="34" charset="-122"/>
                </a:endParaRPr>
              </a:p>
            </p:txBody>
          </p:sp>
        </p:grpSp>
        <p:grpSp>
          <p:nvGrpSpPr>
            <p:cNvPr id="5" name="Group 9"/>
            <p:cNvGrpSpPr/>
            <p:nvPr/>
          </p:nvGrpSpPr>
          <p:grpSpPr>
            <a:xfrm>
              <a:off x="-1" y="1586"/>
              <a:ext cx="6056489" cy="6748553"/>
              <a:chOff x="-1" y="1586"/>
              <a:chExt cx="6056489" cy="6748553"/>
            </a:xfrm>
          </p:grpSpPr>
          <p:sp>
            <p:nvSpPr>
              <p:cNvPr id="22" name="AutoShape 10"/>
              <p:cNvSpPr/>
              <p:nvPr/>
            </p:nvSpPr>
            <p:spPr bwMode="auto">
              <a:xfrm>
                <a:off x="2394020" y="1586"/>
                <a:ext cx="1268448"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1</a:t>
                </a:r>
                <a:endParaRPr lang="en-US" sz="1266">
                  <a:solidFill>
                    <a:srgbClr val="000000"/>
                  </a:solidFill>
                  <a:latin typeface="微软雅黑" pitchFamily="34" charset="-122"/>
                  <a:ea typeface="微软雅黑" pitchFamily="34" charset="-122"/>
                  <a:cs typeface="Helvetica Neue Thin" charset="0"/>
                </a:endParaRPr>
              </a:p>
            </p:txBody>
          </p:sp>
          <p:sp>
            <p:nvSpPr>
              <p:cNvPr id="23" name="AutoShape 11"/>
              <p:cNvSpPr/>
              <p:nvPr/>
            </p:nvSpPr>
            <p:spPr bwMode="auto">
              <a:xfrm>
                <a:off x="2394018" y="5480421"/>
                <a:ext cx="1268450"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4</a:t>
                </a:r>
                <a:endParaRPr lang="en-US" sz="1266">
                  <a:solidFill>
                    <a:srgbClr val="000000"/>
                  </a:solidFill>
                  <a:latin typeface="微软雅黑" pitchFamily="34" charset="-122"/>
                  <a:ea typeface="微软雅黑" pitchFamily="34" charset="-122"/>
                  <a:cs typeface="Helvetica Neue Thin" charset="0"/>
                </a:endParaRPr>
              </a:p>
            </p:txBody>
          </p:sp>
          <p:sp>
            <p:nvSpPr>
              <p:cNvPr id="24" name="AutoShape 12"/>
              <p:cNvSpPr/>
              <p:nvPr/>
            </p:nvSpPr>
            <p:spPr bwMode="auto">
              <a:xfrm>
                <a:off x="-1" y="4123409"/>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5</a:t>
                </a:r>
                <a:endParaRPr lang="en-US" sz="1266">
                  <a:solidFill>
                    <a:srgbClr val="000000"/>
                  </a:solidFill>
                  <a:latin typeface="微软雅黑" pitchFamily="34" charset="-122"/>
                  <a:ea typeface="微软雅黑" pitchFamily="34" charset="-122"/>
                  <a:cs typeface="Helvetica Neue Thin" charset="0"/>
                </a:endParaRPr>
              </a:p>
            </p:txBody>
          </p:sp>
          <p:sp>
            <p:nvSpPr>
              <p:cNvPr id="25" name="AutoShape 13"/>
              <p:cNvSpPr/>
              <p:nvPr/>
            </p:nvSpPr>
            <p:spPr bwMode="auto">
              <a:xfrm>
                <a:off x="4786452"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3</a:t>
                </a:r>
                <a:endParaRPr lang="en-US" sz="1266">
                  <a:solidFill>
                    <a:srgbClr val="000000"/>
                  </a:solidFill>
                  <a:latin typeface="微软雅黑" pitchFamily="34" charset="-122"/>
                  <a:ea typeface="微软雅黑" pitchFamily="34" charset="-122"/>
                  <a:cs typeface="Helvetica Neue Thin" charset="0"/>
                </a:endParaRPr>
              </a:p>
            </p:txBody>
          </p:sp>
          <p:sp>
            <p:nvSpPr>
              <p:cNvPr id="26" name="AutoShape 14"/>
              <p:cNvSpPr/>
              <p:nvPr/>
            </p:nvSpPr>
            <p:spPr bwMode="auto">
              <a:xfrm>
                <a:off x="-1" y="1357010"/>
                <a:ext cx="1270037"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6</a:t>
                </a:r>
                <a:endParaRPr lang="en-US" sz="1266">
                  <a:solidFill>
                    <a:srgbClr val="000000"/>
                  </a:solidFill>
                  <a:latin typeface="微软雅黑" pitchFamily="34" charset="-122"/>
                  <a:ea typeface="微软雅黑" pitchFamily="34" charset="-122"/>
                  <a:cs typeface="Helvetica Neue Thin" charset="0"/>
                </a:endParaRPr>
              </a:p>
            </p:txBody>
          </p:sp>
          <p:sp>
            <p:nvSpPr>
              <p:cNvPr id="27" name="AutoShape 15"/>
              <p:cNvSpPr/>
              <p:nvPr/>
            </p:nvSpPr>
            <p:spPr bwMode="auto">
              <a:xfrm>
                <a:off x="4786452" y="1357009"/>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326698"/>
                  </a:gs>
                  <a:gs pos="100000">
                    <a:srgbClr val="66CDCC"/>
                  </a:gs>
                </a:gsLst>
                <a:lin ang="7200000" scaled="0"/>
              </a:gradFill>
              <a:ln>
                <a:noFill/>
              </a:ln>
              <a:effectLst/>
              <a:extLst>
                <a:ext uri="{91240B29-F687-4F45-9708-019B960494DF}">
                  <a14:hiddenLine xmlns:a14="http://schemas.microsoft.com/office/drawing/2010/main" xmlns:p15="http://schemas.microsoft.com/office/powerpoint/2012/main" xmlns:p14="http://schemas.microsoft.com/office/powerpoint/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15="http://schemas.microsoft.com/office/powerpoint/2012/main" xmlns:p14="http://schemas.microsoft.com/office/powerpoint/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a:spcBef>
                    <a:spcPct val="0"/>
                  </a:spcBef>
                  <a:defRPr/>
                </a:pPr>
                <a:r>
                  <a:rPr lang="en-US" sz="2461">
                    <a:solidFill>
                      <a:srgbClr val="FFFFFF"/>
                    </a:solidFill>
                    <a:latin typeface="微软雅黑" pitchFamily="34" charset="-122"/>
                    <a:ea typeface="微软雅黑" pitchFamily="34" charset="-122"/>
                    <a:cs typeface="Helvetica Neue Thin" charset="0"/>
                  </a:rPr>
                  <a:t>2</a:t>
                </a:r>
                <a:endParaRPr lang="en-US" sz="1266">
                  <a:solidFill>
                    <a:srgbClr val="000000"/>
                  </a:solidFill>
                  <a:latin typeface="微软雅黑" pitchFamily="34" charset="-122"/>
                  <a:ea typeface="微软雅黑" pitchFamily="34" charset="-122"/>
                  <a:cs typeface="Helvetica Neue Thin" charset="0"/>
                </a:endParaRPr>
              </a:p>
            </p:txBody>
          </p:sp>
        </p:grpSp>
      </p:grpSp>
      <p:sp>
        <p:nvSpPr>
          <p:cNvPr id="33" name="Oval 29"/>
          <p:cNvSpPr/>
          <p:nvPr/>
        </p:nvSpPr>
        <p:spPr>
          <a:xfrm>
            <a:off x="5857687" y="1375355"/>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01</a:t>
            </a:r>
          </a:p>
        </p:txBody>
      </p:sp>
      <p:sp>
        <p:nvSpPr>
          <p:cNvPr id="34" name="TextBox 33"/>
          <p:cNvSpPr txBox="1"/>
          <p:nvPr/>
        </p:nvSpPr>
        <p:spPr>
          <a:xfrm>
            <a:off x="6452773" y="1430137"/>
            <a:ext cx="4368800" cy="461665"/>
          </a:xfrm>
          <a:prstGeom prst="rect">
            <a:avLst/>
          </a:prstGeom>
          <a:noFill/>
        </p:spPr>
        <p:txBody>
          <a:bodyPr wrap="square" rtlCol="0">
            <a:spAutoFit/>
          </a:bodyPr>
          <a:lstStyle/>
          <a:p>
            <a:r>
              <a:rPr lang="zh-CN" altLang="en-US" sz="1200" dirty="0" smtClean="0">
                <a:solidFill>
                  <a:schemeClr val="tx1">
                    <a:lumMod val="50000"/>
                    <a:lumOff val="50000"/>
                  </a:schemeClr>
                </a:solidFill>
                <a:latin typeface="微软雅黑" pitchFamily="34" charset="-122"/>
                <a:ea typeface="微软雅黑" pitchFamily="34" charset="-122"/>
              </a:rPr>
              <a:t>法定回避情形，仲裁法第三十四条规定</a:t>
            </a:r>
            <a:r>
              <a:rPr lang="en-US" altLang="zh-CN" sz="1200" dirty="0" smtClean="0">
                <a:solidFill>
                  <a:schemeClr val="tx1">
                    <a:lumMod val="50000"/>
                    <a:lumOff val="50000"/>
                  </a:schemeClr>
                </a:solidFill>
                <a:latin typeface="微软雅黑" pitchFamily="34" charset="-122"/>
                <a:ea typeface="微软雅黑" pitchFamily="34" charset="-122"/>
              </a:rPr>
              <a:t>4</a:t>
            </a:r>
            <a:r>
              <a:rPr lang="zh-CN" altLang="en-US" sz="1200" dirty="0" smtClean="0">
                <a:solidFill>
                  <a:schemeClr val="tx1">
                    <a:lumMod val="50000"/>
                    <a:lumOff val="50000"/>
                  </a:schemeClr>
                </a:solidFill>
                <a:latin typeface="微软雅黑" pitchFamily="34" charset="-122"/>
                <a:ea typeface="微软雅黑" pitchFamily="34" charset="-122"/>
              </a:rPr>
              <a:t>种情形，仲裁员必须自行回避。当事人也可申请回避。</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35" name="Oval 31"/>
          <p:cNvSpPr/>
          <p:nvPr/>
        </p:nvSpPr>
        <p:spPr>
          <a:xfrm>
            <a:off x="5857687" y="2158073"/>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02</a:t>
            </a:r>
          </a:p>
        </p:txBody>
      </p:sp>
      <p:sp>
        <p:nvSpPr>
          <p:cNvPr id="36" name="TextBox 35"/>
          <p:cNvSpPr txBox="1"/>
          <p:nvPr/>
        </p:nvSpPr>
        <p:spPr>
          <a:xfrm>
            <a:off x="6452773" y="2212855"/>
            <a:ext cx="4368800"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当事人对仲裁员的独立性、公正性产生合理怀疑时，有权申请回避。</a:t>
            </a:r>
            <a:endParaRPr lang="id-ID" sz="1200" dirty="0">
              <a:solidFill>
                <a:schemeClr val="bg1">
                  <a:lumMod val="65000"/>
                </a:schemeClr>
              </a:solidFill>
              <a:latin typeface="微软雅黑" pitchFamily="34" charset="-122"/>
              <a:ea typeface="微软雅黑" pitchFamily="34" charset="-122"/>
            </a:endParaRPr>
          </a:p>
        </p:txBody>
      </p:sp>
      <p:sp>
        <p:nvSpPr>
          <p:cNvPr id="37" name="Oval 33"/>
          <p:cNvSpPr/>
          <p:nvPr/>
        </p:nvSpPr>
        <p:spPr>
          <a:xfrm>
            <a:off x="5857687" y="2949215"/>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03</a:t>
            </a:r>
          </a:p>
        </p:txBody>
      </p:sp>
      <p:sp>
        <p:nvSpPr>
          <p:cNvPr id="38" name="TextBox 37"/>
          <p:cNvSpPr txBox="1"/>
          <p:nvPr/>
        </p:nvSpPr>
        <p:spPr>
          <a:xfrm>
            <a:off x="6452773" y="3003997"/>
            <a:ext cx="4368800" cy="461665"/>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回避申请提出时间：一般在首次开庭前；最后一次庭审终结前；得知回避事由后</a:t>
            </a:r>
            <a:r>
              <a:rPr lang="en-US" altLang="zh-CN" sz="1200" dirty="0" smtClean="0">
                <a:solidFill>
                  <a:schemeClr val="tx1">
                    <a:lumMod val="50000"/>
                    <a:lumOff val="50000"/>
                  </a:schemeClr>
                </a:solidFill>
                <a:latin typeface="微软雅黑" pitchFamily="34" charset="-122"/>
                <a:ea typeface="微软雅黑" pitchFamily="34" charset="-122"/>
              </a:rPr>
              <a:t>5</a:t>
            </a:r>
            <a:r>
              <a:rPr lang="zh-CN" altLang="en-US" sz="1200" dirty="0" smtClean="0">
                <a:solidFill>
                  <a:schemeClr val="tx1">
                    <a:lumMod val="50000"/>
                    <a:lumOff val="50000"/>
                  </a:schemeClr>
                </a:solidFill>
                <a:latin typeface="微软雅黑" pitchFamily="34" charset="-122"/>
                <a:ea typeface="微软雅黑" pitchFamily="34" charset="-122"/>
              </a:rPr>
              <a:t>日内。</a:t>
            </a:r>
            <a:endParaRPr lang="id-ID" altLang="zh-CN" sz="1200" dirty="0">
              <a:solidFill>
                <a:schemeClr val="bg1">
                  <a:lumMod val="65000"/>
                </a:schemeClr>
              </a:solidFill>
              <a:latin typeface="微软雅黑" pitchFamily="34" charset="-122"/>
              <a:ea typeface="微软雅黑" pitchFamily="34" charset="-122"/>
            </a:endParaRPr>
          </a:p>
        </p:txBody>
      </p:sp>
      <p:sp>
        <p:nvSpPr>
          <p:cNvPr id="39" name="Oval 35"/>
          <p:cNvSpPr/>
          <p:nvPr/>
        </p:nvSpPr>
        <p:spPr>
          <a:xfrm>
            <a:off x="5857687" y="3731933"/>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04</a:t>
            </a:r>
          </a:p>
        </p:txBody>
      </p:sp>
      <p:sp>
        <p:nvSpPr>
          <p:cNvPr id="40" name="TextBox 39"/>
          <p:cNvSpPr txBox="1"/>
          <p:nvPr/>
        </p:nvSpPr>
        <p:spPr>
          <a:xfrm>
            <a:off x="6452773" y="3786715"/>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仲裁员自行退出案件审理的情形，不视为回避理由的成立。</a:t>
            </a:r>
            <a:endParaRPr lang="id-ID" altLang="zh-CN" sz="1200" dirty="0">
              <a:solidFill>
                <a:schemeClr val="bg1">
                  <a:lumMod val="65000"/>
                </a:schemeClr>
              </a:solidFill>
              <a:latin typeface="微软雅黑" pitchFamily="34" charset="-122"/>
              <a:ea typeface="微软雅黑" pitchFamily="34" charset="-122"/>
            </a:endParaRPr>
          </a:p>
        </p:txBody>
      </p:sp>
      <p:sp>
        <p:nvSpPr>
          <p:cNvPr id="41" name="Oval 37"/>
          <p:cNvSpPr/>
          <p:nvPr/>
        </p:nvSpPr>
        <p:spPr>
          <a:xfrm>
            <a:off x="5857687" y="4499468"/>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05</a:t>
            </a:r>
          </a:p>
        </p:txBody>
      </p:sp>
      <p:sp>
        <p:nvSpPr>
          <p:cNvPr id="42" name="TextBox 41"/>
          <p:cNvSpPr txBox="1"/>
          <p:nvPr/>
        </p:nvSpPr>
        <p:spPr>
          <a:xfrm>
            <a:off x="6452773" y="4554250"/>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仲裁员是否回避的决定权。</a:t>
            </a:r>
            <a:endParaRPr lang="id-ID" altLang="zh-CN" sz="1200" dirty="0">
              <a:solidFill>
                <a:schemeClr val="bg1">
                  <a:lumMod val="65000"/>
                </a:schemeClr>
              </a:solidFill>
              <a:latin typeface="微软雅黑" pitchFamily="34" charset="-122"/>
              <a:ea typeface="微软雅黑" pitchFamily="34" charset="-122"/>
            </a:endParaRPr>
          </a:p>
        </p:txBody>
      </p:sp>
      <p:sp>
        <p:nvSpPr>
          <p:cNvPr id="43" name="Oval 39"/>
          <p:cNvSpPr/>
          <p:nvPr/>
        </p:nvSpPr>
        <p:spPr>
          <a:xfrm>
            <a:off x="5857687" y="5282186"/>
            <a:ext cx="595086" cy="595086"/>
          </a:xfrm>
          <a:prstGeom prst="ellipse">
            <a:avLst/>
          </a:prstGeom>
          <a:gradFill>
            <a:gsLst>
              <a:gs pos="0">
                <a:srgbClr val="326698"/>
              </a:gs>
              <a:gs pos="100000">
                <a:srgbClr val="66CD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a:latin typeface="微软雅黑" pitchFamily="34" charset="-122"/>
                <a:ea typeface="微软雅黑" pitchFamily="34" charset="-122"/>
              </a:rPr>
              <a:t>06</a:t>
            </a:r>
          </a:p>
        </p:txBody>
      </p:sp>
      <p:sp>
        <p:nvSpPr>
          <p:cNvPr id="44" name="TextBox 43"/>
          <p:cNvSpPr txBox="1"/>
          <p:nvPr/>
        </p:nvSpPr>
        <p:spPr>
          <a:xfrm>
            <a:off x="6452773" y="5336968"/>
            <a:ext cx="4368800" cy="276999"/>
          </a:xfrm>
          <a:prstGeom prst="rect">
            <a:avLst/>
          </a:prstGeom>
          <a:noFill/>
        </p:spPr>
        <p:txBody>
          <a:bodyPr wrap="square" rtlCol="0">
            <a:spAutoFit/>
          </a:bodyPr>
          <a:lstStyle/>
          <a:p>
            <a:pPr algn="just"/>
            <a:r>
              <a:rPr lang="zh-CN" altLang="en-US" sz="1200" dirty="0" smtClean="0">
                <a:solidFill>
                  <a:schemeClr val="tx1">
                    <a:lumMod val="50000"/>
                    <a:lumOff val="50000"/>
                  </a:schemeClr>
                </a:solidFill>
                <a:latin typeface="微软雅黑" pitchFamily="34" charset="-122"/>
                <a:ea typeface="微软雅黑" pitchFamily="34" charset="-122"/>
              </a:rPr>
              <a:t>当事人回避申请权利放弃的情形。</a:t>
            </a:r>
            <a:endParaRPr lang="id-ID" altLang="zh-CN" sz="1200" dirty="0">
              <a:solidFill>
                <a:schemeClr val="bg1">
                  <a:lumMod val="65000"/>
                </a:schemeClr>
              </a:solidFill>
              <a:latin typeface="微软雅黑" pitchFamily="34" charset="-122"/>
              <a:ea typeface="微软雅黑" pitchFamily="34" charset="-122"/>
            </a:endParaRPr>
          </a:p>
        </p:txBody>
      </p:sp>
      <p:sp>
        <p:nvSpPr>
          <p:cNvPr id="45" name="直角三角形 199"/>
          <p:cNvSpPr>
            <a:spLocks noChangeArrowheads="1"/>
          </p:cNvSpPr>
          <p:nvPr/>
        </p:nvSpPr>
        <p:spPr bwMode="auto">
          <a:xfrm>
            <a:off x="0" y="5535613"/>
            <a:ext cx="1366838" cy="1335087"/>
          </a:xfrm>
          <a:prstGeom prst="rtTriangle">
            <a:avLst/>
          </a:prstGeom>
          <a:gradFill rotWithShape="1">
            <a:gsLst>
              <a:gs pos="0">
                <a:srgbClr val="326698"/>
              </a:gs>
              <a:gs pos="100000">
                <a:srgbClr val="66CDCC"/>
              </a:gs>
            </a:gsLst>
            <a:lin ang="8100000" scaled="1"/>
          </a:gradFill>
          <a:ln>
            <a:noFill/>
          </a:ln>
          <a:extLst>
            <a:ext uri="{91240B29-F687-4F45-9708-019B960494DF}">
              <a14:hiddenLine xmlns:a14="http://schemas.microsoft.com/office/drawing/2010/main" xmlns:p15="http://schemas.microsoft.com/office/powerpoint/2012/main" xmlns:p14="http://schemas.microsoft.com/office/powerpoint/2010/main" xmlns="" w="127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xmlns:p15="http://schemas.microsoft.com/office/powerpoint/2012/main" xmlns="" val="733144959"/>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75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par>
                          <p:cTn id="49" fill="hold" nodeType="afterGroup">
                            <p:stCondLst>
                              <p:cond delay="4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RESOURCE_PATHS_HASH_PRESENTER" val="e58d563457ec5859820e2a32450c3f397922d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2543</Words>
  <Application>Aspose.Slides for .NET</Application>
  <PresentationFormat>自定义</PresentationFormat>
  <Paragraphs>357</Paragraphs>
  <Slides>27</Slides>
  <Notes>27</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Manager>风云办公</Manager>
  <Company>上海剑姬网络科技有限公司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林宁波</cp:lastModifiedBy>
  <cp:revision>292</cp:revision>
  <dcterms:created xsi:type="dcterms:W3CDTF">2016-05-19T10:28:42Z</dcterms:created>
  <dcterms:modified xsi:type="dcterms:W3CDTF">2021-07-09T15:05:22Z</dcterms:modified>
</cp:coreProperties>
</file>